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8" r:id="rId30"/>
    <p:sldId id="289" r:id="rId31"/>
    <p:sldId id="290" r:id="rId32"/>
    <p:sldId id="291" r:id="rId33"/>
    <p:sldId id="293" r:id="rId34"/>
    <p:sldId id="292" r:id="rId35"/>
    <p:sldId id="284" r:id="rId36"/>
    <p:sldId id="285" r:id="rId37"/>
    <p:sldId id="286" r:id="rId38"/>
    <p:sldId id="287" r:id="rId39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1pPr>
    <a:lvl2pPr marL="420688" indent="-211138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2pPr>
    <a:lvl3pPr marL="636588" indent="-206375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3pPr>
    <a:lvl4pPr marL="852488" indent="-212725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4pPr>
    <a:lvl5pPr marL="1068388" indent="-207963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45000"/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  <a:srgbClr val="FF9933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008637-00CB-6133-033E-6ECE6CE0F7B3}" v="111" dt="2021-10-13T16:26:48.618"/>
    <p1510:client id="{B9ECC9A3-95B0-286E-A59B-99E79C2DCB0E}" v="10" dt="2021-10-25T18:12:17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3" d="100"/>
          <a:sy n="73" d="100"/>
        </p:scale>
        <p:origin x="-159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ViewPr>
    <p:cSldViewPr>
      <p:cViewPr varScale="1">
        <p:scale>
          <a:sx n="51" d="100"/>
          <a:sy n="51" d="100"/>
        </p:scale>
        <p:origin x="-17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4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026">
            <a:extLst>
              <a:ext uri="{FF2B5EF4-FFF2-40B4-BE49-F238E27FC236}">
                <a16:creationId xmlns:a16="http://schemas.microsoft.com/office/drawing/2014/main" id="{F66552D3-9081-4E3B-8C23-B97B8F5A1F5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1027">
            <a:extLst>
              <a:ext uri="{FF2B5EF4-FFF2-40B4-BE49-F238E27FC236}">
                <a16:creationId xmlns:a16="http://schemas.microsoft.com/office/drawing/2014/main" id="{B5EC27CA-B7DB-4F88-93E7-90E14BAE080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419600" y="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1028">
            <a:extLst>
              <a:ext uri="{FF2B5EF4-FFF2-40B4-BE49-F238E27FC236}">
                <a16:creationId xmlns:a16="http://schemas.microsoft.com/office/drawing/2014/main" id="{5F381D55-0B9B-4BD0-B5C3-87C40F136DF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0" y="762000"/>
            <a:ext cx="4978400" cy="3733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9" name="Rectangle 1029">
            <a:extLst>
              <a:ext uri="{FF2B5EF4-FFF2-40B4-BE49-F238E27FC236}">
                <a16:creationId xmlns:a16="http://schemas.microsoft.com/office/drawing/2014/main" id="{1A03DDF9-CBC9-42C9-A37C-4EC6C4BA4FF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66800" y="4800600"/>
            <a:ext cx="5638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2950" name="Rectangle 1030">
            <a:extLst>
              <a:ext uri="{FF2B5EF4-FFF2-40B4-BE49-F238E27FC236}">
                <a16:creationId xmlns:a16="http://schemas.microsoft.com/office/drawing/2014/main" id="{D8301572-4D40-45BD-8911-445EAD7917E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2500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SzTx/>
              <a:buFontTx/>
              <a:buNone/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51" name="Rectangle 1031">
            <a:extLst>
              <a:ext uri="{FF2B5EF4-FFF2-40B4-BE49-F238E27FC236}">
                <a16:creationId xmlns:a16="http://schemas.microsoft.com/office/drawing/2014/main" id="{6773E5F4-3616-45CC-83FD-7593316CF3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419600" y="9525000"/>
            <a:ext cx="3352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Tx/>
              <a:buSzTx/>
              <a:defRPr sz="1200">
                <a:latin typeface="Times New Roman" panose="02020603050405020304" pitchFamily="18" charset="0"/>
              </a:defRPr>
            </a:lvl1pPr>
          </a:lstStyle>
          <a:p>
            <a:fld id="{DB412B24-0C89-4F55-8FAF-3E0C442F8231}" type="slidenum">
              <a:rPr lang="en-US" altLang="es-ES"/>
              <a:pPr/>
              <a:t>‹Nº›</a:t>
            </a:fld>
            <a:endParaRPr lang="en-U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1">
            <a:extLst>
              <a:ext uri="{FF2B5EF4-FFF2-40B4-BE49-F238E27FC236}">
                <a16:creationId xmlns:a16="http://schemas.microsoft.com/office/drawing/2014/main" id="{7018F3F6-5C35-428B-9ACB-3B2FEA9324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buFontTx/>
              <a:buNone/>
            </a:pPr>
            <a:fld id="{E1D59092-61EB-4D62-B89D-95A3BA518875}" type="slidenum">
              <a:rPr lang="en-US" altLang="es-ES">
                <a:latin typeface="Times New Roman" panose="02020603050405020304" pitchFamily="18" charset="0"/>
              </a:rPr>
              <a:pPr eaLnBrk="1">
                <a:buFontTx/>
                <a:buNone/>
              </a:pPr>
              <a:t>1</a:t>
            </a:fld>
            <a:endParaRPr lang="en-US" altLang="es-ES">
              <a:latin typeface="Times New Roman" panose="02020603050405020304" pitchFamily="18" charset="0"/>
            </a:endParaRPr>
          </a:p>
        </p:txBody>
      </p:sp>
      <p:sp>
        <p:nvSpPr>
          <p:cNvPr id="40963" name="Rectangle 1026">
            <a:extLst>
              <a:ext uri="{FF2B5EF4-FFF2-40B4-BE49-F238E27FC236}">
                <a16:creationId xmlns:a16="http://schemas.microsoft.com/office/drawing/2014/main" id="{1AD57577-6210-4AE5-8463-9778D955A9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1027">
            <a:extLst>
              <a:ext uri="{FF2B5EF4-FFF2-40B4-BE49-F238E27FC236}">
                <a16:creationId xmlns:a16="http://schemas.microsoft.com/office/drawing/2014/main" id="{CDBFF1DF-3E97-4120-85E7-C33A84910C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>
            <a:extLst>
              <a:ext uri="{FF2B5EF4-FFF2-40B4-BE49-F238E27FC236}">
                <a16:creationId xmlns:a16="http://schemas.microsoft.com/office/drawing/2014/main" id="{63963526-6B5D-49BE-BDBF-D28C98D668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buFontTx/>
              <a:buNone/>
            </a:pPr>
            <a:fld id="{ECB51C8D-1281-468D-BCC2-7726A1DDBEA2}" type="slidenum">
              <a:rPr lang="en-US" altLang="es-ES">
                <a:latin typeface="Times New Roman" panose="02020603050405020304" pitchFamily="18" charset="0"/>
              </a:rPr>
              <a:pPr eaLnBrk="1">
                <a:buFontTx/>
                <a:buNone/>
              </a:pPr>
              <a:t>17</a:t>
            </a:fld>
            <a:endParaRPr lang="en-US" altLang="es-ES">
              <a:latin typeface="Times New Roman" panose="02020603050405020304" pitchFamily="18" charset="0"/>
            </a:endParaRPr>
          </a:p>
        </p:txBody>
      </p:sp>
      <p:sp>
        <p:nvSpPr>
          <p:cNvPr id="41987" name="Rectangle 1026">
            <a:extLst>
              <a:ext uri="{FF2B5EF4-FFF2-40B4-BE49-F238E27FC236}">
                <a16:creationId xmlns:a16="http://schemas.microsoft.com/office/drawing/2014/main" id="{283D3D1B-0109-4B50-A278-A6115B1712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1027">
            <a:extLst>
              <a:ext uri="{FF2B5EF4-FFF2-40B4-BE49-F238E27FC236}">
                <a16:creationId xmlns:a16="http://schemas.microsoft.com/office/drawing/2014/main" id="{D32BB94F-2526-4F0F-920E-84A126448D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98C28-18B0-45E4-93FF-2B8AFA6F5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C62FAB-5CF5-4BC0-9898-337CF2349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5754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14173-9FD1-4FB1-B665-D269C44F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5FC305-C17D-4C77-B80B-65A1D25DD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05581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AAF796-66E4-4281-804F-81AF40FE9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301625"/>
            <a:ext cx="2265363" cy="6446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82F003-16B5-4D10-92A5-D0D8D17A8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3687" cy="6446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681349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1A0B7-3245-45D9-9063-D8048C67B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B08D3A-686E-4DF6-99FC-9AABA0F5C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16557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6D0A1B-499A-4266-BD23-1E916BFC8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617159-1513-4CA3-96DF-3EE82A4CA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2695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D21-CC96-47F4-AAC4-9F395AC4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799BB7-66D9-45A0-91E8-DB1766253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4525" cy="49799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F4BC11-09F4-4E15-82A9-10FA77CA2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0163" y="1768475"/>
            <a:ext cx="4454525" cy="49799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14223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D6B6D-B48C-4968-B109-6CF79CCD7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BEE17B-4A4A-4726-A5F2-C4AE60005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69D949-D849-4242-9E6C-05E29E172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A9E8F0-C644-4D9B-9523-8DDEE9CD1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9C6CB2-1CE5-46C6-9C7D-57D42431B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03521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071E8-5842-4651-9B0A-CAA82261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7721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7372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C5139-70CC-439C-8F15-A7DAC352C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F9C13B-0863-4EAA-B8DD-3D23CF9C2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1DD4B1-8439-4D31-AF0A-B3D927A9B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9136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82CF57-FF10-4926-A2AC-C741FD529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99047D-A4E0-4F8C-88C7-E3F26BF86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225F40-1AB4-4AEB-9E10-FAE8E8497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9818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EFC9B65C-887C-448F-870E-412E5ECCD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755967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es-MX" altLang="es-ES"/>
          </a:p>
        </p:txBody>
      </p:sp>
      <p:sp>
        <p:nvSpPr>
          <p:cNvPr id="1027" name="Text Box 2">
            <a:extLst>
              <a:ext uri="{FF2B5EF4-FFF2-40B4-BE49-F238E27FC236}">
                <a16:creationId xmlns:a16="http://schemas.microsoft.com/office/drawing/2014/main" id="{4FB12DA2-E7E6-4784-AF69-99CE84D2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7239000"/>
            <a:ext cx="31242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>
              <a:spcBef>
                <a:spcPts val="875"/>
              </a:spcBef>
            </a:pPr>
            <a:r>
              <a:rPr lang="en-GB" altLang="es-ES" sz="1400">
                <a:solidFill>
                  <a:srgbClr val="000000"/>
                </a:solidFill>
              </a:rPr>
              <a:t>Cox EffSec 23-2-17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9C1B3070-3444-4890-99C6-5757549BEE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145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Click to edit the title text format</a:t>
            </a:r>
          </a:p>
        </p:txBody>
      </p:sp>
      <p:sp>
        <p:nvSpPr>
          <p:cNvPr id="1029" name="Rectangle 4">
            <a:extLst>
              <a:ext uri="{FF2B5EF4-FFF2-40B4-BE49-F238E27FC236}">
                <a16:creationId xmlns:a16="http://schemas.microsoft.com/office/drawing/2014/main" id="{447CDF44-19CB-4DBC-B165-3572E9625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1450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Click to edit the outline text format</a:t>
            </a:r>
          </a:p>
          <a:p>
            <a:pPr lvl="1"/>
            <a:r>
              <a:rPr lang="en-GB" altLang="es-ES"/>
              <a:t>Second Outline Level</a:t>
            </a:r>
          </a:p>
          <a:p>
            <a:pPr lvl="2"/>
            <a:r>
              <a:rPr lang="en-GB" altLang="es-ES"/>
              <a:t>Third Outline Level</a:t>
            </a:r>
          </a:p>
          <a:p>
            <a:pPr lvl="3"/>
            <a:r>
              <a:rPr lang="en-GB" altLang="es-ES"/>
              <a:t>Fourth Outline Level</a:t>
            </a:r>
          </a:p>
          <a:p>
            <a:pPr lvl="4"/>
            <a:r>
              <a:rPr lang="en-GB" altLang="es-ES"/>
              <a:t>Fifth Outline Level</a:t>
            </a:r>
          </a:p>
          <a:p>
            <a:pPr lvl="4"/>
            <a:r>
              <a:rPr lang="en-GB" altLang="es-ES"/>
              <a:t>Sixth Outline Level</a:t>
            </a:r>
          </a:p>
          <a:p>
            <a:pPr lvl="4"/>
            <a:r>
              <a:rPr lang="en-GB" altLang="es-ES"/>
              <a:t>Seventh Outline Level</a:t>
            </a:r>
          </a:p>
          <a:p>
            <a:pPr lvl="4"/>
            <a:r>
              <a:rPr lang="en-GB" altLang="es-ES"/>
              <a:t>Eighth Outline Level</a:t>
            </a:r>
          </a:p>
          <a:p>
            <a:pPr lvl="4"/>
            <a:r>
              <a:rPr lang="en-GB" altLang="es-E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2pPr>
      <a:lvl3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3pPr>
      <a:lvl4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4pPr>
      <a:lvl5pPr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5pPr>
      <a:lvl6pPr marL="4572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6pPr>
      <a:lvl7pPr marL="9144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7pPr>
      <a:lvl8pPr marL="13716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8pPr>
      <a:lvl9pPr marL="1828800" algn="ctr" defTabSz="4572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defRPr sz="4400">
          <a:solidFill>
            <a:srgbClr val="000000"/>
          </a:solidFill>
          <a:latin typeface="Arial" panose="020B0604020202020204" pitchFamily="34" charset="0"/>
          <a:cs typeface="Lucida Sans Unicode" panose="020B0602030504020204" pitchFamily="34" charset="0"/>
        </a:defRPr>
      </a:lvl9pPr>
    </p:titleStyle>
    <p:bodyStyle>
      <a:lvl1pPr marL="420688" indent="-315913" algn="l" defTabSz="457200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852488" indent="-282575" algn="l" defTabSz="457200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284288" indent="-212725" algn="l" defTabSz="457200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716088" indent="-204788" algn="l" defTabSz="457200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anose="05050102010706020507" pitchFamily="18" charset="2"/>
        <a:buChar char="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147888" indent="-206375" algn="l" defTabSz="457200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jpeg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20.png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9.emf"/><Relationship Id="rId5" Type="http://schemas.openxmlformats.org/officeDocument/2006/relationships/image" Target="../media/image16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slide" Target="slide3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1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4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_popup?v=NINOxRxze9k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slide" Target="slide25.xml"/><Relationship Id="rId4" Type="http://schemas.openxmlformats.org/officeDocument/2006/relationships/image" Target="../media/image3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>
            <a:extLst>
              <a:ext uri="{FF2B5EF4-FFF2-40B4-BE49-F238E27FC236}">
                <a16:creationId xmlns:a16="http://schemas.microsoft.com/office/drawing/2014/main" id="{9F7894F2-B558-412C-92B2-20C874A7E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97050"/>
            <a:ext cx="8153400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5400" i="1">
                <a:solidFill>
                  <a:srgbClr val="000000"/>
                </a:solidFill>
              </a:rPr>
              <a:t>The Efficient Secret</a:t>
            </a:r>
            <a:r>
              <a:rPr lang="en-GB" altLang="es-ES" sz="5400">
                <a:solidFill>
                  <a:srgbClr val="000000"/>
                </a:solidFill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5400">
                <a:solidFill>
                  <a:srgbClr val="000000"/>
                </a:solidFill>
              </a:rPr>
              <a:t>de</a:t>
            </a:r>
          </a:p>
          <a:p>
            <a:pPr algn="ctr"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5400">
                <a:solidFill>
                  <a:srgbClr val="000000"/>
                </a:solidFill>
              </a:rPr>
              <a:t>Gary Cox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>
            <a:extLst>
              <a:ext uri="{FF2B5EF4-FFF2-40B4-BE49-F238E27FC236}">
                <a16:creationId xmlns:a16="http://schemas.microsoft.com/office/drawing/2014/main" id="{73126AAD-43F2-4B33-AA1C-1B3E02FE6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-7938"/>
            <a:ext cx="9682163" cy="7604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2291" name="Oval 3">
            <a:extLst>
              <a:ext uri="{FF2B5EF4-FFF2-40B4-BE49-F238E27FC236}">
                <a16:creationId xmlns:a16="http://schemas.microsoft.com/office/drawing/2014/main" id="{EF24B47A-87D0-4DE9-AFB4-2F285C83E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733800"/>
            <a:ext cx="2743200" cy="34290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es-MX" altLang="es-ES"/>
          </a:p>
        </p:txBody>
      </p:sp>
      <p:sp>
        <p:nvSpPr>
          <p:cNvPr id="12292" name="Oval 4">
            <a:extLst>
              <a:ext uri="{FF2B5EF4-FFF2-40B4-BE49-F238E27FC236}">
                <a16:creationId xmlns:a16="http://schemas.microsoft.com/office/drawing/2014/main" id="{55F54F8E-2753-43CC-B5E7-E8A27F6F7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91000"/>
            <a:ext cx="2895600" cy="31242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es-MX" altLang="es-ES"/>
          </a:p>
        </p:txBody>
      </p:sp>
      <p:sp>
        <p:nvSpPr>
          <p:cNvPr id="12293" name="Oval 5">
            <a:extLst>
              <a:ext uri="{FF2B5EF4-FFF2-40B4-BE49-F238E27FC236}">
                <a16:creationId xmlns:a16="http://schemas.microsoft.com/office/drawing/2014/main" id="{E3B7C27F-02E9-4FF1-A9CB-CD4DB0392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267200"/>
            <a:ext cx="1752600" cy="19050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es-MX" altLang="es-ES"/>
          </a:p>
        </p:txBody>
      </p:sp>
      <p:sp>
        <p:nvSpPr>
          <p:cNvPr id="12294" name="Oval 6">
            <a:extLst>
              <a:ext uri="{FF2B5EF4-FFF2-40B4-BE49-F238E27FC236}">
                <a16:creationId xmlns:a16="http://schemas.microsoft.com/office/drawing/2014/main" id="{864D9643-A626-4AD8-9D27-61FDD29AB3E1}"/>
              </a:ext>
            </a:extLst>
          </p:cNvPr>
          <p:cNvSpPr>
            <a:spLocks noChangeArrowheads="1"/>
          </p:cNvSpPr>
          <p:nvPr/>
        </p:nvSpPr>
        <p:spPr bwMode="auto">
          <a:xfrm rot="2256322">
            <a:off x="1447800" y="4668838"/>
            <a:ext cx="3070225" cy="3400425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es-MX" altLang="es-ES"/>
          </a:p>
        </p:txBody>
      </p:sp>
      <p:sp>
        <p:nvSpPr>
          <p:cNvPr id="12295" name="Oval 7">
            <a:extLst>
              <a:ext uri="{FF2B5EF4-FFF2-40B4-BE49-F238E27FC236}">
                <a16:creationId xmlns:a16="http://schemas.microsoft.com/office/drawing/2014/main" id="{3481AB82-EE8F-4A0C-98B0-911558231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43400"/>
            <a:ext cx="3124200" cy="26670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es-MX" altLang="es-E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/>
      <p:bldP spid="12292" grpId="0" animBg="1"/>
      <p:bldP spid="12293" grpId="0" animBg="1"/>
      <p:bldP spid="12294" grpId="0" animBg="1"/>
      <p:bldP spid="1229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>
            <a:extLst>
              <a:ext uri="{FF2B5EF4-FFF2-40B4-BE49-F238E27FC236}">
                <a16:creationId xmlns:a16="http://schemas.microsoft.com/office/drawing/2014/main" id="{D69E2047-0AD8-4B93-9F7D-8E0F06EB2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-206375"/>
            <a:ext cx="6172200" cy="795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02779BD2-7656-4858-8341-79D6ECC26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27050"/>
            <a:ext cx="5943600" cy="641350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2000"/>
              </a:spcBef>
              <a:buFont typeface="Garamond" panose="02020404030301010803" pitchFamily="18" charset="0"/>
              <a:buNone/>
            </a:pPr>
            <a:r>
              <a:rPr lang="en-GB" altLang="es-ES" sz="3600">
                <a:solidFill>
                  <a:srgbClr val="000000"/>
                </a:solidFill>
              </a:rPr>
              <a:t>El modelo Westminster</a:t>
            </a:r>
          </a:p>
        </p:txBody>
      </p:sp>
      <p:sp>
        <p:nvSpPr>
          <p:cNvPr id="13315" name="Text Box 2">
            <a:extLst>
              <a:ext uri="{FF2B5EF4-FFF2-40B4-BE49-F238E27FC236}">
                <a16:creationId xmlns:a16="http://schemas.microsoft.com/office/drawing/2014/main" id="{8EF047DA-C521-4969-B36C-33BD53919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03363"/>
            <a:ext cx="8153400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t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</a:pP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“El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gobierno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británico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hoy es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gobierno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por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líderes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partidistas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en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el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gabinete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”</a:t>
            </a:r>
          </a:p>
        </p:txBody>
      </p:sp>
      <p:sp>
        <p:nvSpPr>
          <p:cNvPr id="13316" name="Text Box 3">
            <a:extLst>
              <a:ext uri="{FF2B5EF4-FFF2-40B4-BE49-F238E27FC236}">
                <a16:creationId xmlns:a16="http://schemas.microsoft.com/office/drawing/2014/main" id="{2E33DDC2-9D89-4CB5-BF19-D81A92D8B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63" y="2667000"/>
            <a:ext cx="7475537" cy="1848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t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Char char="•"/>
            </a:pP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 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el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gabinete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controla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la agenda</a:t>
            </a:r>
          </a:p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Char char="•"/>
            </a:pP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 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formado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por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líderes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del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partido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mayoritario</a:t>
            </a:r>
          </a:p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Char char="•"/>
            </a:pP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 </a:t>
            </a:r>
            <a:r>
              <a:rPr lang="en-GB" altLang="es-ES" sz="2800" i="1" dirty="0">
                <a:solidFill>
                  <a:srgbClr val="000000"/>
                </a:solidFill>
                <a:latin typeface="Arial"/>
                <a:cs typeface="Lucida Sans Unicode"/>
              </a:rPr>
              <a:t>backbenchers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altamente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disciplinados</a:t>
            </a:r>
          </a:p>
        </p:txBody>
      </p:sp>
      <p:sp>
        <p:nvSpPr>
          <p:cNvPr id="13317" name="Text Box 4">
            <a:extLst>
              <a:ext uri="{FF2B5EF4-FFF2-40B4-BE49-F238E27FC236}">
                <a16:creationId xmlns:a16="http://schemas.microsoft.com/office/drawing/2014/main" id="{7102FF44-E262-4316-A4A5-ED2736648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5103813"/>
            <a:ext cx="8153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Commons, donde radica el poder legislativo </a:t>
            </a:r>
            <a:r>
              <a:rPr lang="en-GB" altLang="es-ES" sz="2800" i="1">
                <a:solidFill>
                  <a:srgbClr val="000000"/>
                </a:solidFill>
              </a:rPr>
              <a:t>de jure</a:t>
            </a:r>
            <a:r>
              <a:rPr lang="en-GB" altLang="es-ES" sz="2800">
                <a:solidFill>
                  <a:srgbClr val="000000"/>
                </a:solidFill>
              </a:rPr>
              <a:t>, sólo retiene un veto y -- en menor medida -- facultad de enmienda sobre el actuar del gabinete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>
            <a:extLst>
              <a:ext uri="{FF2B5EF4-FFF2-40B4-BE49-F238E27FC236}">
                <a16:creationId xmlns:a16="http://schemas.microsoft.com/office/drawing/2014/main" id="{E5EBE634-26F3-413E-9C62-37020C5BA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38" y="533400"/>
            <a:ext cx="8388350" cy="641350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2000"/>
              </a:spcBef>
              <a:buFont typeface="Garamond" panose="02020404030301010803" pitchFamily="18" charset="0"/>
              <a:buNone/>
            </a:pPr>
            <a:r>
              <a:rPr lang="en-GB" altLang="es-ES" sz="3600">
                <a:solidFill>
                  <a:srgbClr val="000000"/>
                </a:solidFill>
              </a:rPr>
              <a:t>Elecciones centradas en partidos</a:t>
            </a:r>
          </a:p>
        </p:txBody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355C3070-7B9A-498E-8404-DE0841172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9225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Las elecciones hoy son plebiscitarias, se decide cuál de los </a:t>
            </a:r>
            <a:r>
              <a:rPr lang="en-GB" altLang="es-ES" sz="2800" b="1">
                <a:solidFill>
                  <a:srgbClr val="000000"/>
                </a:solidFill>
              </a:rPr>
              <a:t>partidos</a:t>
            </a:r>
            <a:r>
              <a:rPr lang="en-GB" altLang="es-ES" sz="2800">
                <a:solidFill>
                  <a:srgbClr val="000000"/>
                </a:solidFill>
              </a:rPr>
              <a:t> gobernará</a:t>
            </a:r>
          </a:p>
        </p:txBody>
      </p:sp>
      <p:sp>
        <p:nvSpPr>
          <p:cNvPr id="14340" name="Text Box 3">
            <a:extLst>
              <a:ext uri="{FF2B5EF4-FFF2-40B4-BE49-F238E27FC236}">
                <a16:creationId xmlns:a16="http://schemas.microsoft.com/office/drawing/2014/main" id="{8488D442-61FF-4D7E-B845-4FF583726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8" y="2800350"/>
            <a:ext cx="8153400" cy="3341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t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Char char="•"/>
            </a:pP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 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el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partido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y no los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candidatos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br>
              <a:rPr lang="en-GB" altLang="es-ES" sz="2800" dirty="0"/>
            </a:b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 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dominan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la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organización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br>
              <a:rPr lang="en-GB" altLang="es-ES" sz="2800" dirty="0"/>
            </a:b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  electoral (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nominaciones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, </a:t>
            </a:r>
            <a:br>
              <a:rPr lang="en-GB" altLang="es-ES" sz="2800" dirty="0"/>
            </a:b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 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donaciones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,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campañas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...)</a:t>
            </a:r>
            <a:r>
              <a:rPr lang="ar-SA" altLang="es-ES" sz="2800" dirty="0">
                <a:solidFill>
                  <a:srgbClr val="000000"/>
                </a:solidFill>
                <a:latin typeface="Arial"/>
                <a:cs typeface="Arial"/>
              </a:rPr>
              <a:t>‏</a:t>
            </a:r>
            <a:endParaRPr lang="en-GB" altLang="es-ES" sz="28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Char char="•"/>
            </a:pP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 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electores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votan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x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partidos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y no </a:t>
            </a:r>
            <a:br>
              <a:rPr lang="en-GB" altLang="es-ES" sz="2800" dirty="0"/>
            </a:b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  por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individuos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(a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pesar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de que </a:t>
            </a:r>
            <a:br>
              <a:rPr lang="en-GB" altLang="es-ES" sz="2800" dirty="0"/>
            </a:b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  se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vota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por </a:t>
            </a:r>
            <a:r>
              <a:rPr lang="en-GB" altLang="es-ES" sz="2800" i="1" dirty="0" err="1">
                <a:solidFill>
                  <a:srgbClr val="000000"/>
                </a:solidFill>
                <a:latin typeface="Arial"/>
                <a:cs typeface="Lucida Sans Unicode"/>
              </a:rPr>
              <a:t>candidatos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) </a:t>
            </a:r>
            <a:endParaRPr lang="en-GB" altLang="es-ES" sz="2800" dirty="0">
              <a:solidFill>
                <a:srgbClr val="000000"/>
              </a:solidFill>
            </a:endParaRPr>
          </a:p>
        </p:txBody>
      </p:sp>
      <p:pic>
        <p:nvPicPr>
          <p:cNvPr id="14341" name="Picture 4">
            <a:extLst>
              <a:ext uri="{FF2B5EF4-FFF2-40B4-BE49-F238E27FC236}">
                <a16:creationId xmlns:a16="http://schemas.microsoft.com/office/drawing/2014/main" id="{6EA0C2E8-0F36-48AA-83F5-208A70A3A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514600"/>
            <a:ext cx="3378200" cy="4505325"/>
          </a:xfrm>
          <a:prstGeom prst="rect">
            <a:avLst/>
          </a:prstGeom>
          <a:noFill/>
          <a:ln>
            <a:noFill/>
          </a:ln>
          <a:effectLst>
            <a:outerShdw dist="10793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D289B602-1A20-43CC-8E7B-66FCF8FAF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38" y="542925"/>
            <a:ext cx="8388350" cy="579438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2000"/>
              </a:spcBef>
              <a:buFont typeface="Garamond" panose="02020404030301010803" pitchFamily="18" charset="0"/>
              <a:buNone/>
            </a:pPr>
            <a:r>
              <a:rPr lang="en-GB" altLang="es-ES" sz="3200">
                <a:solidFill>
                  <a:srgbClr val="000000"/>
                </a:solidFill>
              </a:rPr>
              <a:t>El siglo XIX en GB: demografía</a:t>
            </a:r>
          </a:p>
        </p:txBody>
      </p:sp>
      <p:sp>
        <p:nvSpPr>
          <p:cNvPr id="15363" name="Text Box 2">
            <a:extLst>
              <a:ext uri="{FF2B5EF4-FFF2-40B4-BE49-F238E27FC236}">
                <a16:creationId xmlns:a16="http://schemas.microsoft.com/office/drawing/2014/main" id="{3C8B8BE4-895B-490B-9FA9-D9AB64FF3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6075363"/>
            <a:ext cx="8153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De 1800 a 1910 </a:t>
            </a:r>
            <a:br>
              <a:rPr lang="en-GB" altLang="es-ES" sz="2800">
                <a:solidFill>
                  <a:srgbClr val="000000"/>
                </a:solidFill>
              </a:rPr>
            </a:br>
            <a:r>
              <a:rPr lang="en-GB" altLang="es-ES" sz="2800">
                <a:solidFill>
                  <a:srgbClr val="000000"/>
                </a:solidFill>
              </a:rPr>
              <a:t>la población se </a:t>
            </a:r>
            <a:r>
              <a:rPr lang="en-GB" altLang="es-ES" sz="2800" b="1">
                <a:solidFill>
                  <a:srgbClr val="000000"/>
                </a:solidFill>
              </a:rPr>
              <a:t>cuadruplicó</a:t>
            </a:r>
            <a:r>
              <a:rPr lang="en-GB" altLang="es-ES" sz="2800">
                <a:solidFill>
                  <a:srgbClr val="000000"/>
                </a:solidFill>
              </a:rPr>
              <a:t> </a:t>
            </a:r>
            <a:br>
              <a:rPr lang="en-GB" altLang="es-ES" sz="2800">
                <a:solidFill>
                  <a:srgbClr val="000000"/>
                </a:solidFill>
              </a:rPr>
            </a:br>
            <a:r>
              <a:rPr lang="en-GB" altLang="es-ES" sz="2800">
                <a:solidFill>
                  <a:srgbClr val="000000"/>
                </a:solidFill>
              </a:rPr>
              <a:t>(a pesar de emigración)</a:t>
            </a:r>
            <a:r>
              <a:rPr lang="ar-SA" altLang="es-ES" sz="2800">
                <a:solidFill>
                  <a:srgbClr val="000000"/>
                </a:solidFill>
                <a:cs typeface="Arial" panose="020B0604020202020204" pitchFamily="34" charset="0"/>
              </a:rPr>
              <a:t>‏</a:t>
            </a:r>
            <a:endParaRPr lang="en-GB" altLang="es-ES" sz="2800">
              <a:solidFill>
                <a:srgbClr val="000000"/>
              </a:solidFill>
            </a:endParaRPr>
          </a:p>
        </p:txBody>
      </p:sp>
      <p:graphicFrame>
        <p:nvGraphicFramePr>
          <p:cNvPr id="15364" name="Object 1024">
            <a:extLst>
              <a:ext uri="{FF2B5EF4-FFF2-40B4-BE49-F238E27FC236}">
                <a16:creationId xmlns:a16="http://schemas.microsoft.com/office/drawing/2014/main" id="{6B10DFC0-CBDA-439A-B215-DFAF050A6D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32075" y="1435100"/>
          <a:ext cx="5210175" cy="455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" r:id="rId3" imgW="4228920" imgH="3704760" progId="">
                  <p:embed/>
                </p:oleObj>
              </mc:Choice>
              <mc:Fallback>
                <p:oleObj r:id="rId3" imgW="4228920" imgH="3704760" progId="">
                  <p:embed/>
                  <p:pic>
                    <p:nvPicPr>
                      <p:cNvPr id="15364" name="Object 1024">
                        <a:extLst>
                          <a:ext uri="{FF2B5EF4-FFF2-40B4-BE49-F238E27FC236}">
                            <a16:creationId xmlns:a16="http://schemas.microsoft.com/office/drawing/2014/main" id="{6B10DFC0-CBDA-439A-B215-DFAF050A6D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5" y="1435100"/>
                        <a:ext cx="5210175" cy="455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>
            <a:extLst>
              <a:ext uri="{FF2B5EF4-FFF2-40B4-BE49-F238E27FC236}">
                <a16:creationId xmlns:a16="http://schemas.microsoft.com/office/drawing/2014/main" id="{645C59D0-C469-4AD8-9450-1863DBD1F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38" y="542925"/>
            <a:ext cx="8388350" cy="579438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2000"/>
              </a:spcBef>
              <a:buFont typeface="Garamond" panose="02020404030301010803" pitchFamily="18" charset="0"/>
              <a:buNone/>
            </a:pPr>
            <a:r>
              <a:rPr lang="en-GB" altLang="es-ES" sz="3200">
                <a:solidFill>
                  <a:srgbClr val="000000"/>
                </a:solidFill>
              </a:rPr>
              <a:t>El siglo XIX en GB: bonanza económica</a:t>
            </a:r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B72D2025-EE63-4052-9FF7-C8A259D8B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1431925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El error de Malthus: </a:t>
            </a:r>
            <a:br>
              <a:rPr lang="en-GB" altLang="es-ES" sz="2800">
                <a:solidFill>
                  <a:srgbClr val="000000"/>
                </a:solidFill>
              </a:rPr>
            </a:br>
            <a:r>
              <a:rPr lang="en-GB" altLang="es-ES" sz="2800">
                <a:solidFill>
                  <a:srgbClr val="000000"/>
                </a:solidFill>
              </a:rPr>
              <a:t>1800-1900 el producto per cápita se </a:t>
            </a:r>
            <a:r>
              <a:rPr lang="en-GB" altLang="es-ES" sz="2800" b="1">
                <a:solidFill>
                  <a:srgbClr val="000000"/>
                </a:solidFill>
              </a:rPr>
              <a:t>cuadruplicó</a:t>
            </a:r>
          </a:p>
        </p:txBody>
      </p:sp>
      <p:sp>
        <p:nvSpPr>
          <p:cNvPr id="16388" name="Text Box 3">
            <a:extLst>
              <a:ext uri="{FF2B5EF4-FFF2-40B4-BE49-F238E27FC236}">
                <a16:creationId xmlns:a16="http://schemas.microsoft.com/office/drawing/2014/main" id="{76DE4E12-AD5A-435B-B027-D2EDF284E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24765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tecnología revirtió los rendimientos decrecientes:</a:t>
            </a:r>
          </a:p>
        </p:txBody>
      </p:sp>
      <p:sp>
        <p:nvSpPr>
          <p:cNvPr id="16389" name="Text Box 4">
            <a:extLst>
              <a:ext uri="{FF2B5EF4-FFF2-40B4-BE49-F238E27FC236}">
                <a16:creationId xmlns:a16="http://schemas.microsoft.com/office/drawing/2014/main" id="{997FF39F-216D-4D40-BD6C-2677A71BD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4953000"/>
            <a:ext cx="8153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Urbanización: agricultura perdió peso, primero en favor de la ind. manufacturera, después también a favor del comercio y transporte</a:t>
            </a:r>
          </a:p>
        </p:txBody>
      </p:sp>
      <p:graphicFrame>
        <p:nvGraphicFramePr>
          <p:cNvPr id="16390" name="Object 1024">
            <a:extLst>
              <a:ext uri="{FF2B5EF4-FFF2-40B4-BE49-F238E27FC236}">
                <a16:creationId xmlns:a16="http://schemas.microsoft.com/office/drawing/2014/main" id="{34502692-5507-4A43-9BCD-D4162E2536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2738" y="3214688"/>
          <a:ext cx="3186112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7" r:id="rId3" imgW="1356840" imgH="650160" progId="">
                  <p:embed/>
                </p:oleObj>
              </mc:Choice>
              <mc:Fallback>
                <p:oleObj r:id="rId3" imgW="1356840" imgH="650160" progId="">
                  <p:embed/>
                  <p:pic>
                    <p:nvPicPr>
                      <p:cNvPr id="16390" name="Object 1024">
                        <a:extLst>
                          <a:ext uri="{FF2B5EF4-FFF2-40B4-BE49-F238E27FC236}">
                            <a16:creationId xmlns:a16="http://schemas.microsoft.com/office/drawing/2014/main" id="{34502692-5507-4A43-9BCD-D4162E2536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3214688"/>
                        <a:ext cx="3186112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>
            <a:extLst>
              <a:ext uri="{FF2B5EF4-FFF2-40B4-BE49-F238E27FC236}">
                <a16:creationId xmlns:a16="http://schemas.microsoft.com/office/drawing/2014/main" id="{1E03ADA4-18E1-477E-923D-915EA8284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508750"/>
            <a:ext cx="7394575" cy="946150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La historia de Cox es </a:t>
            </a:r>
            <a:r>
              <a:rPr lang="en-GB" altLang="es-ES" sz="2800" b="1">
                <a:solidFill>
                  <a:srgbClr val="000000"/>
                </a:solidFill>
              </a:rPr>
              <a:t>institucional</a:t>
            </a:r>
            <a:r>
              <a:rPr lang="en-GB" altLang="es-ES" sz="2800">
                <a:solidFill>
                  <a:srgbClr val="000000"/>
                </a:solidFill>
              </a:rPr>
              <a:t>, no estructural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F94F548D-6B95-43F3-88CD-980D0BBBE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38" y="542925"/>
            <a:ext cx="8388350" cy="579438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2000"/>
              </a:spcBef>
              <a:buFont typeface="Garamond" panose="02020404030301010803" pitchFamily="18" charset="0"/>
              <a:buNone/>
            </a:pPr>
            <a:r>
              <a:rPr lang="en-GB" altLang="es-ES" sz="3200">
                <a:solidFill>
                  <a:srgbClr val="000000"/>
                </a:solidFill>
              </a:rPr>
              <a:t>Una historia institucional</a:t>
            </a:r>
          </a:p>
        </p:txBody>
      </p:sp>
      <p:sp>
        <p:nvSpPr>
          <p:cNvPr id="17411" name="Text Box 2">
            <a:extLst>
              <a:ext uri="{FF2B5EF4-FFF2-40B4-BE49-F238E27FC236}">
                <a16:creationId xmlns:a16="http://schemas.microsoft.com/office/drawing/2014/main" id="{0825DE91-A0FA-4C8E-B59C-019CFD72B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1431925"/>
            <a:ext cx="8153400" cy="138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t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Cox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ignora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los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efectos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de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esta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revolución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en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la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estructura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económica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(¿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qué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diría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Moore?),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su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explicación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se centra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en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la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mutación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de las </a:t>
            </a:r>
            <a:r>
              <a:rPr lang="en-GB" altLang="es-ES" sz="2800" b="1" dirty="0" err="1">
                <a:solidFill>
                  <a:srgbClr val="000000"/>
                </a:solidFill>
                <a:latin typeface="Arial"/>
                <a:cs typeface="Lucida Sans Unicode"/>
              </a:rPr>
              <a:t>reglas</a:t>
            </a:r>
            <a:endParaRPr lang="en-GB" altLang="es-ES" sz="2800" dirty="0" err="1">
              <a:solidFill>
                <a:srgbClr val="000000"/>
              </a:solidFill>
              <a:latin typeface="Arial"/>
              <a:cs typeface="Lucida Sans Unicode"/>
            </a:endParaRPr>
          </a:p>
        </p:txBody>
      </p:sp>
      <p:sp>
        <p:nvSpPr>
          <p:cNvPr id="17412" name="Text Box 3">
            <a:extLst>
              <a:ext uri="{FF2B5EF4-FFF2-40B4-BE49-F238E27FC236}">
                <a16:creationId xmlns:a16="http://schemas.microsoft.com/office/drawing/2014/main" id="{E9FC0E1D-CA85-4D12-8320-99D984112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3059113"/>
            <a:ext cx="8153400" cy="181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Con 2 excepciones:</a:t>
            </a:r>
          </a:p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Char char="•"/>
            </a:pPr>
            <a:r>
              <a:rPr lang="en-GB" altLang="es-ES" sz="2800">
                <a:solidFill>
                  <a:srgbClr val="000000"/>
                </a:solidFill>
              </a:rPr>
              <a:t> el auge de la prensa</a:t>
            </a:r>
          </a:p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Char char="•"/>
            </a:pPr>
            <a:r>
              <a:rPr lang="en-GB" altLang="es-ES" sz="2800">
                <a:solidFill>
                  <a:srgbClr val="000000"/>
                </a:solidFill>
              </a:rPr>
              <a:t> el desarrollo del FFCC</a:t>
            </a: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D0ADC45B-9ED4-41E5-B31F-C8A5F39AB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268913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Juegan papeles fundamentales en la historia institucional (instrumentos)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>
            <a:extLst>
              <a:ext uri="{FF2B5EF4-FFF2-40B4-BE49-F238E27FC236}">
                <a16:creationId xmlns:a16="http://schemas.microsoft.com/office/drawing/2014/main" id="{EA6B4F36-38E3-422D-95FE-4D155CE1D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3025" y="542925"/>
            <a:ext cx="2289175" cy="579438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2000"/>
              </a:spcBef>
              <a:buFont typeface="Garamond" panose="02020404030301010803" pitchFamily="18" charset="0"/>
              <a:buNone/>
            </a:pPr>
            <a:r>
              <a:rPr lang="en-GB" altLang="es-ES" sz="3200">
                <a:solidFill>
                  <a:srgbClr val="000000"/>
                </a:solidFill>
              </a:rPr>
              <a:t>La prensa</a:t>
            </a:r>
          </a:p>
        </p:txBody>
      </p:sp>
      <p:sp>
        <p:nvSpPr>
          <p:cNvPr id="18435" name="Text Box 2">
            <a:extLst>
              <a:ext uri="{FF2B5EF4-FFF2-40B4-BE49-F238E27FC236}">
                <a16:creationId xmlns:a16="http://schemas.microsoft.com/office/drawing/2014/main" id="{67959511-5DB6-4ED8-9BD7-852DFF3AB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1323975"/>
            <a:ext cx="8153400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t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</a:pP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Más </a:t>
            </a:r>
            <a:r>
              <a:rPr lang="en-GB" altLang="es-ES" sz="2800" dirty="0" err="1">
                <a:solidFill>
                  <a:srgbClr val="990000"/>
                </a:solidFill>
                <a:latin typeface="Arial"/>
                <a:cs typeface="Lucida Sans Unicode"/>
              </a:rPr>
              <a:t>educación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+ </a:t>
            </a:r>
            <a:r>
              <a:rPr lang="en-GB" altLang="es-ES" sz="2800" dirty="0" err="1">
                <a:solidFill>
                  <a:srgbClr val="FF0066"/>
                </a:solidFill>
                <a:latin typeface="Arial"/>
                <a:cs typeface="Lucida Sans Unicode"/>
              </a:rPr>
              <a:t>nivel</a:t>
            </a:r>
            <a:r>
              <a:rPr lang="en-GB" altLang="es-ES" sz="2800" dirty="0">
                <a:solidFill>
                  <a:srgbClr val="FF0066"/>
                </a:solidFill>
                <a:latin typeface="Arial"/>
                <a:cs typeface="Lucida Sans Unicode"/>
              </a:rPr>
              <a:t> de </a:t>
            </a:r>
            <a:r>
              <a:rPr lang="en-GB" altLang="es-ES" sz="2800" dirty="0" err="1">
                <a:solidFill>
                  <a:srgbClr val="FF0066"/>
                </a:solidFill>
                <a:latin typeface="Arial"/>
                <a:cs typeface="Lucida Sans Unicode"/>
              </a:rPr>
              <a:t>vida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+ </a:t>
            </a:r>
            <a:r>
              <a:rPr lang="en-GB" altLang="es-ES" sz="2800" dirty="0" err="1">
                <a:solidFill>
                  <a:schemeClr val="accent2"/>
                </a:solidFill>
                <a:latin typeface="Arial"/>
                <a:cs typeface="Lucida Sans Unicode"/>
              </a:rPr>
              <a:t>publicidad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→ mayor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demanda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de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periódicos</a:t>
            </a:r>
            <a:endParaRPr lang="en-GB" altLang="es-ES" sz="2800" dirty="0">
              <a:solidFill>
                <a:srgbClr val="000000"/>
              </a:solidFill>
              <a:latin typeface="Arial"/>
              <a:cs typeface="Lucida Sans Unicode"/>
            </a:endParaRPr>
          </a:p>
        </p:txBody>
      </p:sp>
      <p:graphicFrame>
        <p:nvGraphicFramePr>
          <p:cNvPr id="18436" name="Object 0">
            <a:extLst>
              <a:ext uri="{FF2B5EF4-FFF2-40B4-BE49-F238E27FC236}">
                <a16:creationId xmlns:a16="http://schemas.microsoft.com/office/drawing/2014/main" id="{652226A0-70CA-4943-86EF-19E36FB2A8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3" y="4224338"/>
          <a:ext cx="6097587" cy="171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" r:id="rId4" imgW="2882880" imgH="812880" progId="">
                  <p:embed/>
                </p:oleObj>
              </mc:Choice>
              <mc:Fallback>
                <p:oleObj r:id="rId4" imgW="2882880" imgH="812880" progId="">
                  <p:embed/>
                  <p:pic>
                    <p:nvPicPr>
                      <p:cNvPr id="18436" name="Object 0">
                        <a:extLst>
                          <a:ext uri="{FF2B5EF4-FFF2-40B4-BE49-F238E27FC236}">
                            <a16:creationId xmlns:a16="http://schemas.microsoft.com/office/drawing/2014/main" id="{652226A0-70CA-4943-86EF-19E36FB2A8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224338"/>
                        <a:ext cx="6097587" cy="171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4">
            <a:extLst>
              <a:ext uri="{FF2B5EF4-FFF2-40B4-BE49-F238E27FC236}">
                <a16:creationId xmlns:a16="http://schemas.microsoft.com/office/drawing/2014/main" id="{D6BD198B-88C3-443E-A496-02A2B3592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2295525"/>
            <a:ext cx="8153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1830s eliminan impuestos al “saber”, papel, anuncios, cae el precio (7</a:t>
            </a:r>
            <a:r>
              <a:rPr lang="en-GB" altLang="es-ES" sz="2800" i="1">
                <a:solidFill>
                  <a:srgbClr val="000000"/>
                </a:solidFill>
              </a:rPr>
              <a:t>p</a:t>
            </a:r>
            <a:r>
              <a:rPr lang="en-GB" altLang="es-ES" sz="2800">
                <a:solidFill>
                  <a:srgbClr val="000000"/>
                </a:solidFill>
              </a:rPr>
              <a:t> en 1821; 4</a:t>
            </a:r>
            <a:r>
              <a:rPr lang="en-GB" altLang="es-ES" sz="2800" i="1">
                <a:solidFill>
                  <a:srgbClr val="000000"/>
                </a:solidFill>
              </a:rPr>
              <a:t>p</a:t>
            </a:r>
            <a:r>
              <a:rPr lang="en-GB" altLang="es-ES" sz="2800">
                <a:solidFill>
                  <a:srgbClr val="000000"/>
                </a:solidFill>
              </a:rPr>
              <a:t> en 1836; 1</a:t>
            </a:r>
            <a:r>
              <a:rPr lang="en-GB" altLang="es-ES" sz="2800" i="1">
                <a:solidFill>
                  <a:srgbClr val="000000"/>
                </a:solidFill>
              </a:rPr>
              <a:t>p</a:t>
            </a:r>
            <a:r>
              <a:rPr lang="en-GB" altLang="es-ES" sz="2800">
                <a:solidFill>
                  <a:srgbClr val="000000"/>
                </a:solidFill>
              </a:rPr>
              <a:t>  en 1857) </a:t>
            </a:r>
          </a:p>
        </p:txBody>
      </p:sp>
      <p:sp>
        <p:nvSpPr>
          <p:cNvPr id="18438" name="Text Box 5">
            <a:extLst>
              <a:ext uri="{FF2B5EF4-FFF2-40B4-BE49-F238E27FC236}">
                <a16:creationId xmlns:a16="http://schemas.microsoft.com/office/drawing/2014/main" id="{D554B7D3-EB14-4C22-99EB-324C294C2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663" y="3597275"/>
            <a:ext cx="7543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Telégrafo + tren: corresponsales (Reuters 1851)</a:t>
            </a:r>
            <a:r>
              <a:rPr lang="ar-SA" altLang="es-ES" sz="2800">
                <a:solidFill>
                  <a:srgbClr val="000000"/>
                </a:solidFill>
                <a:cs typeface="Arial" panose="020B0604020202020204" pitchFamily="34" charset="0"/>
              </a:rPr>
              <a:t>‏</a:t>
            </a:r>
            <a:endParaRPr lang="en-GB" altLang="es-ES" sz="2800">
              <a:solidFill>
                <a:srgbClr val="000000"/>
              </a:solidFill>
            </a:endParaRPr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7AAD6E8A-3613-43C5-83CE-73AD1D254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172200"/>
            <a:ext cx="9185275" cy="942975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5000" rIns="90000" bIns="45000"/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Local cobra importancia en HoC; las noticias de Westminster (y mundo) efecto inmediato en </a:t>
            </a:r>
            <a:r>
              <a:rPr lang="en-GB" altLang="es-ES" sz="2800" i="1">
                <a:solidFill>
                  <a:srgbClr val="000000"/>
                </a:solidFill>
              </a:rPr>
              <a:t>constituency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>
            <a:extLst>
              <a:ext uri="{FF2B5EF4-FFF2-40B4-BE49-F238E27FC236}">
                <a16:creationId xmlns:a16="http://schemas.microsoft.com/office/drawing/2014/main" id="{2831DC97-9261-4E61-9C8F-EDF53743A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42925"/>
            <a:ext cx="1981200" cy="579438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2000"/>
              </a:spcBef>
              <a:buFont typeface="Garamond" panose="02020404030301010803" pitchFamily="18" charset="0"/>
              <a:buNone/>
            </a:pPr>
            <a:r>
              <a:rPr lang="en-GB" altLang="es-ES" sz="3200">
                <a:solidFill>
                  <a:srgbClr val="000000"/>
                </a:solidFill>
              </a:rPr>
              <a:t>El FFCC</a:t>
            </a:r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14177A8D-5B47-4571-942A-71EEE2CD1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323975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1836-47: 1er </a:t>
            </a:r>
            <a:r>
              <a:rPr lang="en-GB" altLang="es-ES" sz="2800" i="1">
                <a:solidFill>
                  <a:srgbClr val="000000"/>
                </a:solidFill>
              </a:rPr>
              <a:t>boom</a:t>
            </a:r>
            <a:r>
              <a:rPr lang="en-GB" altLang="es-ES" sz="2800">
                <a:solidFill>
                  <a:srgbClr val="000000"/>
                </a:solidFill>
              </a:rPr>
              <a:t> constructor de líneas férreas</a:t>
            </a:r>
          </a:p>
        </p:txBody>
      </p:sp>
      <p:graphicFrame>
        <p:nvGraphicFramePr>
          <p:cNvPr id="20483" name="Object 3">
            <a:extLst>
              <a:ext uri="{FF2B5EF4-FFF2-40B4-BE49-F238E27FC236}">
                <a16:creationId xmlns:a16="http://schemas.microsoft.com/office/drawing/2014/main" id="{E46CD04C-5B45-4F2F-A674-B3D2709BBA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2663" y="2095500"/>
          <a:ext cx="5487987" cy="354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3" name="OpenOffice.org" r:id="rId3" imgW="3017520" imgH="1951200" progId="opendocument.CalcDocument.1">
                  <p:embed/>
                </p:oleObj>
              </mc:Choice>
              <mc:Fallback>
                <p:oleObj name="OpenOffice.org" r:id="rId3" imgW="3017520" imgH="1951200" progId="opendocument.CalcDocument.1">
                  <p:embed/>
                  <p:pic>
                    <p:nvPicPr>
                      <p:cNvPr id="20483" name="Object 3">
                        <a:extLst>
                          <a:ext uri="{FF2B5EF4-FFF2-40B4-BE49-F238E27FC236}">
                            <a16:creationId xmlns:a16="http://schemas.microsoft.com/office/drawing/2014/main" id="{E46CD04C-5B45-4F2F-A674-B3D2709BBA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2095500"/>
                        <a:ext cx="5487987" cy="354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4">
            <a:extLst>
              <a:ext uri="{FF2B5EF4-FFF2-40B4-BE49-F238E27FC236}">
                <a16:creationId xmlns:a16="http://schemas.microsoft.com/office/drawing/2014/main" id="{8A95C9F8-D3F3-4D66-954D-2359CE152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624840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Efectos económicos bien conocidos; </a:t>
            </a:r>
            <a:br>
              <a:rPr lang="en-GB" altLang="es-ES" sz="2800">
                <a:solidFill>
                  <a:srgbClr val="000000"/>
                </a:solidFill>
              </a:rPr>
            </a:br>
            <a:r>
              <a:rPr lang="en-GB" altLang="es-ES" sz="2800">
                <a:solidFill>
                  <a:srgbClr val="000000"/>
                </a:solidFill>
              </a:rPr>
              <a:t>tuvo externalidades en el Parlamento</a:t>
            </a:r>
          </a:p>
        </p:txBody>
      </p:sp>
      <p:pic>
        <p:nvPicPr>
          <p:cNvPr id="20485" name="Picture 5">
            <a:extLst>
              <a:ext uri="{FF2B5EF4-FFF2-40B4-BE49-F238E27FC236}">
                <a16:creationId xmlns:a16="http://schemas.microsoft.com/office/drawing/2014/main" id="{0EF3E0B1-5BE3-4C4A-AA27-083214769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1924050"/>
            <a:ext cx="6596062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>
            <a:extLst>
              <a:ext uri="{FF2B5EF4-FFF2-40B4-BE49-F238E27FC236}">
                <a16:creationId xmlns:a16="http://schemas.microsoft.com/office/drawing/2014/main" id="{8FDBFFB8-1F8C-40DB-B090-796CD5947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25" y="508000"/>
            <a:ext cx="8388350" cy="579438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2000"/>
              </a:spcBef>
              <a:buFont typeface="Garamond" panose="02020404030301010803" pitchFamily="18" charset="0"/>
              <a:buNone/>
            </a:pPr>
            <a:r>
              <a:rPr lang="en-GB" altLang="es-ES" sz="3200">
                <a:solidFill>
                  <a:srgbClr val="000000"/>
                </a:solidFill>
              </a:rPr>
              <a:t>Los </a:t>
            </a:r>
            <a:r>
              <a:rPr lang="en-GB" altLang="es-ES" sz="3200" i="1">
                <a:solidFill>
                  <a:srgbClr val="000000"/>
                </a:solidFill>
              </a:rPr>
              <a:t>private bills</a:t>
            </a:r>
          </a:p>
        </p:txBody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BA4D4FC7-DE9E-41D1-A3EB-3BEA8639B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2954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Economía + compleja → + volumen de legislación 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3B335598-C0A5-4D2F-BB59-591061F29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1828800"/>
            <a:ext cx="8153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 b="1" i="1">
                <a:solidFill>
                  <a:srgbClr val="000000"/>
                </a:solidFill>
              </a:rPr>
              <a:t>Private bills</a:t>
            </a:r>
            <a:r>
              <a:rPr lang="en-GB" altLang="es-ES" sz="2800">
                <a:solidFill>
                  <a:srgbClr val="000000"/>
                </a:solidFill>
              </a:rPr>
              <a:t> cubrían intereses individuales o de gobierno local (</a:t>
            </a:r>
            <a:r>
              <a:rPr lang="en-GB" altLang="es-ES" sz="2800" i="1">
                <a:solidFill>
                  <a:srgbClr val="000000"/>
                </a:solidFill>
              </a:rPr>
              <a:t>enclosures</a:t>
            </a:r>
            <a:r>
              <a:rPr lang="en-GB" altLang="es-ES" sz="2800">
                <a:solidFill>
                  <a:srgbClr val="000000"/>
                </a:solidFill>
              </a:rPr>
              <a:t>, </a:t>
            </a:r>
            <a:r>
              <a:rPr lang="en-GB" altLang="es-ES" sz="2800" i="1">
                <a:solidFill>
                  <a:srgbClr val="000000"/>
                </a:solidFill>
              </a:rPr>
              <a:t>turnpikes</a:t>
            </a:r>
            <a:r>
              <a:rPr lang="en-GB" altLang="es-ES" sz="2800">
                <a:solidFill>
                  <a:srgbClr val="000000"/>
                </a:solidFill>
              </a:rPr>
              <a:t>, etc.) Incluían los </a:t>
            </a:r>
            <a:r>
              <a:rPr lang="en-GB" altLang="es-ES" sz="2800" i="1">
                <a:solidFill>
                  <a:srgbClr val="000000"/>
                </a:solidFill>
              </a:rPr>
              <a:t>Railway bills</a:t>
            </a:r>
            <a:r>
              <a:rPr lang="en-GB" altLang="es-ES" sz="28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2A6B3B7C-9624-49C8-8DEE-9198D2304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3046413"/>
            <a:ext cx="8153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990000"/>
                </a:solidFill>
              </a:rPr>
              <a:t>Procedimiento tradicional</a:t>
            </a:r>
            <a:r>
              <a:rPr lang="en-GB" altLang="es-ES" sz="2800">
                <a:solidFill>
                  <a:srgbClr val="000000"/>
                </a:solidFill>
              </a:rPr>
              <a:t>: MPs interesados introducían y guiaban desde una comisión </a:t>
            </a:r>
            <a:r>
              <a:rPr lang="en-GB" altLang="es-ES" sz="2800" i="1">
                <a:solidFill>
                  <a:srgbClr val="000000"/>
                </a:solidFill>
              </a:rPr>
              <a:t>ad-hoc </a:t>
            </a:r>
            <a:r>
              <a:rPr lang="en-GB" altLang="es-ES" sz="2800">
                <a:solidFill>
                  <a:srgbClr val="000000"/>
                </a:solidFill>
              </a:rPr>
              <a:t>(que incluía MPs tierras aledañas).</a:t>
            </a: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2103E44C-E817-482D-9C91-21322B09D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438785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Char char="•"/>
            </a:pPr>
            <a:r>
              <a:rPr lang="en-GB" altLang="es-ES" sz="2800">
                <a:solidFill>
                  <a:srgbClr val="000000"/>
                </a:solidFill>
              </a:rPr>
              <a:t> En ausencia de mayoría </a:t>
            </a:r>
            <a:r>
              <a:rPr lang="en-GB" altLang="es-ES" sz="2800" baseline="30000">
                <a:solidFill>
                  <a:srgbClr val="000000"/>
                </a:solidFill>
              </a:rPr>
              <a:t>4</a:t>
            </a:r>
            <a:r>
              <a:rPr lang="en-GB" altLang="es-ES" sz="2800">
                <a:solidFill>
                  <a:srgbClr val="000000"/>
                </a:solidFill>
              </a:rPr>
              <a:t>/</a:t>
            </a:r>
            <a:r>
              <a:rPr lang="en-GB" altLang="es-ES" sz="2800" baseline="-25000">
                <a:solidFill>
                  <a:srgbClr val="000000"/>
                </a:solidFill>
              </a:rPr>
              <a:t>5</a:t>
            </a:r>
            <a:r>
              <a:rPr lang="en-GB" altLang="es-ES" sz="2800">
                <a:solidFill>
                  <a:srgbClr val="000000"/>
                </a:solidFill>
              </a:rPr>
              <a:t>: comisión operaba como corte judicial; decisión tardaba meses/años</a:t>
            </a:r>
          </a:p>
        </p:txBody>
      </p:sp>
      <p:sp>
        <p:nvSpPr>
          <p:cNvPr id="21510" name="Text Box 6">
            <a:extLst>
              <a:ext uri="{FF2B5EF4-FFF2-40B4-BE49-F238E27FC236}">
                <a16:creationId xmlns:a16="http://schemas.microsoft.com/office/drawing/2014/main" id="{3C457045-7148-41E8-BCA6-5B00316E5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319713"/>
            <a:ext cx="838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Char char="•"/>
            </a:pPr>
            <a:r>
              <a:rPr lang="en-GB" altLang="es-ES" sz="2800">
                <a:solidFill>
                  <a:srgbClr val="000000"/>
                </a:solidFill>
              </a:rPr>
              <a:t> Abrir paso al FFCC era tema divisivo </a:t>
            </a:r>
          </a:p>
        </p:txBody>
      </p:sp>
      <p:sp>
        <p:nvSpPr>
          <p:cNvPr id="21511" name="Text Box 7">
            <a:extLst>
              <a:ext uri="{FF2B5EF4-FFF2-40B4-BE49-F238E27FC236}">
                <a16:creationId xmlns:a16="http://schemas.microsoft.com/office/drawing/2014/main" id="{F4E948A3-80D2-4FCB-B4ED-36AD75A51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269038"/>
            <a:ext cx="8229600" cy="942975"/>
          </a:xfrm>
          <a:prstGeom prst="rect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0000" tIns="45000" rIns="90000" bIns="45000"/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Ese año excluyen a los interesados de la comisión; procedimiento cambiara más...  </a:t>
            </a:r>
          </a:p>
        </p:txBody>
      </p:sp>
      <p:graphicFrame>
        <p:nvGraphicFramePr>
          <p:cNvPr id="21512" name="Object 8">
            <a:extLst>
              <a:ext uri="{FF2B5EF4-FFF2-40B4-BE49-F238E27FC236}">
                <a16:creationId xmlns:a16="http://schemas.microsoft.com/office/drawing/2014/main" id="{E52BBE60-362F-4229-A962-B6E0992BCA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017713"/>
          <a:ext cx="6272213" cy="183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7" r:id="rId3" imgW="2776320" imgH="812880" progId="">
                  <p:embed/>
                </p:oleObj>
              </mc:Choice>
              <mc:Fallback>
                <p:oleObj r:id="rId3" imgW="2776320" imgH="812880" progId="">
                  <p:embed/>
                  <p:pic>
                    <p:nvPicPr>
                      <p:cNvPr id="21512" name="Object 8">
                        <a:extLst>
                          <a:ext uri="{FF2B5EF4-FFF2-40B4-BE49-F238E27FC236}">
                            <a16:creationId xmlns:a16="http://schemas.microsoft.com/office/drawing/2014/main" id="{E52BBE60-362F-4229-A962-B6E0992BCA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017713"/>
                        <a:ext cx="6272213" cy="183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Text Box 10">
            <a:extLst>
              <a:ext uri="{FF2B5EF4-FFF2-40B4-BE49-F238E27FC236}">
                <a16:creationId xmlns:a16="http://schemas.microsoft.com/office/drawing/2014/main" id="{73E8143D-86CB-4109-8EC7-DA9C5D8F1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759450"/>
            <a:ext cx="838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Char char="•"/>
            </a:pPr>
            <a:r>
              <a:rPr lang="en-GB" altLang="es-ES" sz="2800">
                <a:solidFill>
                  <a:srgbClr val="000000"/>
                </a:solidFill>
              </a:rPr>
              <a:t> 1844: 45% de peticiones de PBs eran sobre FFCC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utoUpdateAnimBg="0"/>
      <p:bldP spid="21508" grpId="0" autoUpdateAnimBg="0"/>
      <p:bldP spid="21509" grpId="0" autoUpdateAnimBg="0"/>
      <p:bldP spid="21510" grpId="0" autoUpdateAnimBg="0"/>
      <p:bldP spid="21511" grpId="0" animBg="1" autoUpdateAnimBg="0"/>
      <p:bldP spid="2151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>
            <a:extLst>
              <a:ext uri="{FF2B5EF4-FFF2-40B4-BE49-F238E27FC236}">
                <a16:creationId xmlns:a16="http://schemas.microsoft.com/office/drawing/2014/main" id="{F4F7216D-FBA6-40E7-AFBF-42EC001BD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5613" y="447675"/>
            <a:ext cx="4060825" cy="641350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2000"/>
              </a:spcBef>
              <a:buFont typeface="Garamond" panose="02020404030301010803" pitchFamily="18" charset="0"/>
              <a:buNone/>
            </a:pPr>
            <a:r>
              <a:rPr lang="en-GB" altLang="es-ES" sz="3600">
                <a:solidFill>
                  <a:srgbClr val="000000"/>
                </a:solidFill>
              </a:rPr>
              <a:t>Vista panorámica</a:t>
            </a:r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80FD4F29-C3BB-46B0-B8ED-C953DAAAA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24000"/>
            <a:ext cx="815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3200">
                <a:solidFill>
                  <a:srgbClr val="000000"/>
                </a:solidFill>
              </a:rPr>
              <a:t>Muestra como hacer trabajo sumamente instructivo con un mínimo de evidencia 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4D180A43-0EBD-4E77-B1B7-5B94E7A19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971800"/>
            <a:ext cx="8153400" cy="354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t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</a:pPr>
            <a:r>
              <a:rPr lang="en-GB" altLang="es-ES" sz="3200" dirty="0">
                <a:solidFill>
                  <a:srgbClr val="000000"/>
                </a:solidFill>
                <a:latin typeface="Arial"/>
                <a:cs typeface="Lucida Sans Unicode"/>
              </a:rPr>
              <a:t>(1) </a:t>
            </a:r>
            <a:r>
              <a:rPr lang="en-GB" altLang="es-ES" sz="3200" i="1" dirty="0">
                <a:solidFill>
                  <a:srgbClr val="000000"/>
                </a:solidFill>
                <a:latin typeface="Arial"/>
                <a:cs typeface="Lucida Sans Unicode"/>
              </a:rPr>
              <a:t>Poll books</a:t>
            </a:r>
            <a:r>
              <a:rPr lang="en-GB" altLang="es-ES" sz="3200" dirty="0">
                <a:solidFill>
                  <a:srgbClr val="000000"/>
                </a:solidFill>
                <a:latin typeface="Arial"/>
                <a:cs typeface="Lucida Sans Unicode"/>
              </a:rPr>
              <a:t> + </a:t>
            </a:r>
            <a:r>
              <a:rPr lang="en-GB" altLang="es-ES" sz="3200" dirty="0" err="1">
                <a:solidFill>
                  <a:srgbClr val="000000"/>
                </a:solidFill>
                <a:latin typeface="Arial"/>
                <a:cs typeface="Lucida Sans Unicode"/>
              </a:rPr>
              <a:t>prensa</a:t>
            </a:r>
            <a:r>
              <a:rPr lang="en-GB" altLang="es-ES" sz="3200" dirty="0">
                <a:solidFill>
                  <a:srgbClr val="000000"/>
                </a:solidFill>
                <a:latin typeface="Arial"/>
                <a:cs typeface="Lucida Sans Unicode"/>
              </a:rPr>
              <a:t> = </a:t>
            </a:r>
            <a:r>
              <a:rPr lang="en-GB" altLang="es-ES" sz="3200" dirty="0" err="1">
                <a:solidFill>
                  <a:srgbClr val="000000"/>
                </a:solidFill>
                <a:latin typeface="Arial"/>
                <a:cs typeface="Lucida Sans Unicode"/>
              </a:rPr>
              <a:t>resultados</a:t>
            </a:r>
            <a:br>
              <a:rPr lang="en-GB" altLang="es-ES" sz="3200" dirty="0"/>
            </a:br>
            <a:r>
              <a:rPr lang="en-GB" altLang="es-ES" sz="3200" dirty="0">
                <a:solidFill>
                  <a:srgbClr val="000000"/>
                </a:solidFill>
                <a:latin typeface="Arial"/>
                <a:cs typeface="Lucida Sans Unicode"/>
              </a:rPr>
              <a:t>     </a:t>
            </a:r>
            <a:r>
              <a:rPr lang="en-GB" altLang="es-ES" sz="3200" dirty="0" err="1">
                <a:solidFill>
                  <a:srgbClr val="000000"/>
                </a:solidFill>
                <a:latin typeface="Arial"/>
                <a:cs typeface="Lucida Sans Unicode"/>
              </a:rPr>
              <a:t>electorales</a:t>
            </a:r>
            <a:r>
              <a:rPr lang="en-GB" altLang="es-ES" sz="32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r>
              <a:rPr lang="en-GB" altLang="es-ES" sz="3200" dirty="0" err="1">
                <a:solidFill>
                  <a:srgbClr val="000000"/>
                </a:solidFill>
                <a:latin typeface="Arial"/>
                <a:cs typeface="Lucida Sans Unicode"/>
              </a:rPr>
              <a:t>detallados</a:t>
            </a:r>
            <a:r>
              <a:rPr lang="en-GB" altLang="es-ES" sz="3200" dirty="0">
                <a:solidFill>
                  <a:srgbClr val="000000"/>
                </a:solidFill>
                <a:latin typeface="Arial"/>
                <a:cs typeface="Lucida Sans Unicode"/>
              </a:rPr>
              <a:t>, </a:t>
            </a:r>
            <a:r>
              <a:rPr lang="en-GB" altLang="es-ES" sz="3200" dirty="0" err="1">
                <a:solidFill>
                  <a:srgbClr val="000000"/>
                </a:solidFill>
                <a:latin typeface="Arial"/>
                <a:cs typeface="Lucida Sans Unicode"/>
              </a:rPr>
              <a:t>incompletos</a:t>
            </a:r>
            <a:br>
              <a:rPr lang="en-GB" altLang="es-ES" sz="3200" dirty="0"/>
            </a:br>
            <a:br>
              <a:rPr lang="en-GB" altLang="es-ES" sz="3200" dirty="0">
                <a:latin typeface="Arial"/>
                <a:cs typeface="Lucida Sans Unicode"/>
              </a:rPr>
            </a:br>
            <a:r>
              <a:rPr lang="en-GB" altLang="es-ES" sz="3200" dirty="0">
                <a:solidFill>
                  <a:srgbClr val="000000"/>
                </a:solidFill>
                <a:latin typeface="Arial"/>
                <a:cs typeface="Lucida Sans Unicode"/>
              </a:rPr>
              <a:t>(2) </a:t>
            </a:r>
            <a:r>
              <a:rPr lang="en-GB" altLang="es-ES" sz="3200" i="1" dirty="0">
                <a:solidFill>
                  <a:srgbClr val="000000"/>
                </a:solidFill>
                <a:latin typeface="Arial"/>
                <a:cs typeface="Lucida Sans Unicode"/>
              </a:rPr>
              <a:t>Divisions</a:t>
            </a:r>
            <a:r>
              <a:rPr lang="en-GB" altLang="es-ES" sz="3200" dirty="0">
                <a:solidFill>
                  <a:srgbClr val="000000"/>
                </a:solidFill>
                <a:latin typeface="Arial"/>
                <a:cs typeface="Lucida Sans Unicode"/>
              </a:rPr>
              <a:t> de la House of Commons</a:t>
            </a:r>
            <a:br>
              <a:rPr lang="en-GB" altLang="es-ES" sz="3200" dirty="0"/>
            </a:br>
            <a:br>
              <a:rPr lang="en-GB" altLang="es-ES" sz="3200" dirty="0"/>
            </a:br>
            <a:r>
              <a:rPr lang="en-GB" altLang="es-ES" sz="3200" dirty="0">
                <a:solidFill>
                  <a:srgbClr val="000000"/>
                </a:solidFill>
                <a:latin typeface="Arial"/>
                <a:cs typeface="Lucida Sans Unicode"/>
              </a:rPr>
              <a:t>(3) Censo de </a:t>
            </a:r>
            <a:r>
              <a:rPr lang="en-GB" altLang="es-ES" sz="3200" dirty="0" err="1">
                <a:solidFill>
                  <a:srgbClr val="000000"/>
                </a:solidFill>
                <a:latin typeface="Arial"/>
                <a:cs typeface="Lucida Sans Unicode"/>
              </a:rPr>
              <a:t>asociaciones</a:t>
            </a:r>
            <a:r>
              <a:rPr lang="en-GB" altLang="es-ES" sz="3200" dirty="0">
                <a:solidFill>
                  <a:srgbClr val="000000"/>
                </a:solidFill>
                <a:latin typeface="Arial"/>
                <a:cs typeface="Lucida Sans Unicode"/>
              </a:rPr>
              <a:t> locales </a:t>
            </a:r>
            <a:r>
              <a:rPr lang="en-GB" altLang="es-ES" sz="3200" i="1" dirty="0" err="1">
                <a:solidFill>
                  <a:srgbClr val="000000"/>
                </a:solidFill>
                <a:latin typeface="Arial"/>
                <a:cs typeface="Lucida Sans Unicode"/>
              </a:rPr>
              <a:t>tories</a:t>
            </a:r>
            <a:br>
              <a:rPr lang="en-GB" altLang="es-ES" sz="3200" i="1" dirty="0"/>
            </a:br>
            <a:r>
              <a:rPr lang="en-GB" altLang="es-ES" sz="3200" i="1" dirty="0">
                <a:solidFill>
                  <a:srgbClr val="000000"/>
                </a:solidFill>
                <a:latin typeface="Arial"/>
                <a:cs typeface="Lucida Sans Unicode"/>
              </a:rPr>
              <a:t>   </a:t>
            </a:r>
            <a:r>
              <a:rPr lang="en-GB" altLang="es-ES" sz="3200" dirty="0">
                <a:solidFill>
                  <a:srgbClr val="000000"/>
                </a:solidFill>
                <a:latin typeface="Arial"/>
                <a:cs typeface="Lucida Sans Unicode"/>
              </a:rPr>
              <a:t> (</a:t>
            </a:r>
            <a:r>
              <a:rPr lang="en-GB" altLang="es-ES" sz="3200" dirty="0" err="1">
                <a:solidFill>
                  <a:srgbClr val="000000"/>
                </a:solidFill>
                <a:latin typeface="Arial"/>
                <a:cs typeface="Lucida Sans Unicode"/>
              </a:rPr>
              <a:t>surgimiento</a:t>
            </a:r>
            <a:r>
              <a:rPr lang="en-GB" altLang="es-ES" sz="3200" dirty="0">
                <a:solidFill>
                  <a:srgbClr val="000000"/>
                </a:solidFill>
                <a:latin typeface="Arial"/>
                <a:cs typeface="Lucida Sans Unicode"/>
              </a:rPr>
              <a:t> del </a:t>
            </a:r>
            <a:r>
              <a:rPr lang="en-GB" altLang="es-ES" sz="3200" dirty="0" err="1">
                <a:solidFill>
                  <a:srgbClr val="000000"/>
                </a:solidFill>
                <a:latin typeface="Arial"/>
                <a:cs typeface="Lucida Sans Unicode"/>
              </a:rPr>
              <a:t>partido</a:t>
            </a:r>
            <a:r>
              <a:rPr lang="en-GB" altLang="es-ES" sz="32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r>
              <a:rPr lang="en-GB" altLang="es-ES" sz="3200" dirty="0" err="1">
                <a:solidFill>
                  <a:srgbClr val="000000"/>
                </a:solidFill>
                <a:latin typeface="Arial"/>
                <a:cs typeface="Lucida Sans Unicode"/>
              </a:rPr>
              <a:t>en</a:t>
            </a:r>
            <a:r>
              <a:rPr lang="en-GB" altLang="es-ES" sz="32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r>
              <a:rPr lang="en-GB" altLang="es-ES" sz="3200" dirty="0" err="1">
                <a:solidFill>
                  <a:srgbClr val="000000"/>
                </a:solidFill>
                <a:latin typeface="Arial"/>
                <a:cs typeface="Lucida Sans Unicode"/>
              </a:rPr>
              <a:t>el</a:t>
            </a:r>
            <a:r>
              <a:rPr lang="en-GB" altLang="es-ES" sz="32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r>
              <a:rPr lang="en-GB" altLang="es-ES" sz="3200" dirty="0" err="1">
                <a:solidFill>
                  <a:srgbClr val="000000"/>
                </a:solidFill>
                <a:latin typeface="Arial"/>
                <a:cs typeface="Lucida Sans Unicode"/>
              </a:rPr>
              <a:t>electorado</a:t>
            </a:r>
            <a:r>
              <a:rPr lang="en-GB" altLang="es-ES" sz="3200" dirty="0">
                <a:solidFill>
                  <a:srgbClr val="000000"/>
                </a:solidFill>
                <a:latin typeface="Arial"/>
                <a:cs typeface="Lucida Sans Unicode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>
            <a:extLst>
              <a:ext uri="{FF2B5EF4-FFF2-40B4-BE49-F238E27FC236}">
                <a16:creationId xmlns:a16="http://schemas.microsoft.com/office/drawing/2014/main" id="{AF866611-FAF8-47BA-B867-B9095E089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425" y="542925"/>
            <a:ext cx="5032375" cy="579438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2000"/>
              </a:spcBef>
              <a:buFont typeface="Garamond" panose="02020404030301010803" pitchFamily="18" charset="0"/>
              <a:buNone/>
            </a:pPr>
            <a:r>
              <a:rPr lang="en-GB" altLang="es-ES" sz="3200">
                <a:solidFill>
                  <a:srgbClr val="000000"/>
                </a:solidFill>
              </a:rPr>
              <a:t>La disciplina parlamentaria</a:t>
            </a:r>
          </a:p>
        </p:txBody>
      </p:sp>
      <p:sp>
        <p:nvSpPr>
          <p:cNvPr id="21507" name="Text Box 2">
            <a:extLst>
              <a:ext uri="{FF2B5EF4-FFF2-40B4-BE49-F238E27FC236}">
                <a16:creationId xmlns:a16="http://schemas.microsoft.com/office/drawing/2014/main" id="{9C2FA58A-0C70-4BCE-8381-BB9AFE8C6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70013"/>
            <a:ext cx="8153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Se conoce al período entre I y II Reform Acts como la “Golden Age of Private MPs”: </a:t>
            </a:r>
            <a:br>
              <a:rPr lang="en-GB" altLang="es-ES" sz="2800">
                <a:solidFill>
                  <a:srgbClr val="000000"/>
                </a:solidFill>
              </a:rPr>
            </a:br>
            <a:r>
              <a:rPr lang="en-GB" altLang="es-ES" sz="2800">
                <a:solidFill>
                  <a:srgbClr val="000000"/>
                </a:solidFill>
              </a:rPr>
              <a:t>agentes independientes e influyentes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6C6C58AA-9222-4358-B9EC-5D8F25792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895600"/>
            <a:ext cx="8153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Lowell (1901) primero en documentar un cambio dramático en la cohesión partidista 2</a:t>
            </a:r>
            <a:r>
              <a:rPr lang="en-GB" altLang="es-ES" sz="2800" baseline="33000">
                <a:solidFill>
                  <a:srgbClr val="000000"/>
                </a:solidFill>
              </a:rPr>
              <a:t>a</a:t>
            </a:r>
            <a:r>
              <a:rPr lang="en-GB" altLang="es-ES" sz="2800">
                <a:solidFill>
                  <a:srgbClr val="000000"/>
                </a:solidFill>
              </a:rPr>
              <a:t> mitad siglo. </a:t>
            </a:r>
            <a:br>
              <a:rPr lang="en-GB" altLang="es-ES" sz="2800">
                <a:solidFill>
                  <a:srgbClr val="000000"/>
                </a:solidFill>
              </a:rPr>
            </a:br>
            <a:r>
              <a:rPr lang="en-GB" altLang="es-ES" sz="2800">
                <a:solidFill>
                  <a:srgbClr val="000000"/>
                </a:solidFill>
              </a:rPr>
              <a:t>Registró votos individuales en todas las </a:t>
            </a:r>
            <a:r>
              <a:rPr lang="en-GB" altLang="es-ES" sz="2800" i="1">
                <a:solidFill>
                  <a:srgbClr val="000000"/>
                </a:solidFill>
              </a:rPr>
              <a:t>divisions</a:t>
            </a:r>
            <a:r>
              <a:rPr lang="en-GB" altLang="es-ES" sz="2800">
                <a:solidFill>
                  <a:srgbClr val="000000"/>
                </a:solidFill>
              </a:rPr>
              <a:t> de 1836, 1850, 1860, 1871, 1881, 1894 y 1899.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441CC428-733E-4AB7-B52B-8803D7BB6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997450"/>
            <a:ext cx="8153400" cy="2449513"/>
          </a:xfrm>
          <a:prstGeom prst="rect">
            <a:avLst/>
          </a:prstGeom>
          <a:solidFill>
            <a:srgbClr val="B2B2B2"/>
          </a:solidFill>
          <a:ln>
            <a:noFill/>
          </a:ln>
          <a:effectLst>
            <a:outerShdw dist="10793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Para sintetizar el volumen de info, inventó una estadística</a:t>
            </a:r>
            <a:br>
              <a:rPr lang="en-GB" altLang="es-ES" sz="2800">
                <a:solidFill>
                  <a:srgbClr val="000000"/>
                </a:solidFill>
              </a:rPr>
            </a:br>
            <a:r>
              <a:rPr lang="en-GB" altLang="es-ES" sz="2800" b="1">
                <a:solidFill>
                  <a:srgbClr val="FF0000"/>
                </a:solidFill>
              </a:rPr>
              <a:t>party vote</a:t>
            </a:r>
            <a:r>
              <a:rPr lang="en-GB" altLang="es-ES" sz="2800">
                <a:solidFill>
                  <a:srgbClr val="000000"/>
                </a:solidFill>
              </a:rPr>
              <a:t> = &gt;90% de un partido </a:t>
            </a:r>
            <a:r>
              <a:rPr lang="en-GB" altLang="es-ES" sz="2800" i="1">
                <a:solidFill>
                  <a:srgbClr val="000000"/>
                </a:solidFill>
              </a:rPr>
              <a:t>vs</a:t>
            </a:r>
            <a:r>
              <a:rPr lang="en-GB" altLang="es-ES" sz="2800">
                <a:solidFill>
                  <a:srgbClr val="000000"/>
                </a:solidFill>
              </a:rPr>
              <a:t>. &gt;90% del otro</a:t>
            </a:r>
          </a:p>
          <a:p>
            <a:pPr algn="ctr"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(Cox no usa esta estadística, pero es común)</a:t>
            </a:r>
            <a:r>
              <a:rPr lang="ar-SA" altLang="es-ES" sz="2800">
                <a:solidFill>
                  <a:srgbClr val="000000"/>
                </a:solidFill>
                <a:cs typeface="Arial" panose="020B0604020202020204" pitchFamily="34" charset="0"/>
              </a:rPr>
              <a:t>‏</a:t>
            </a:r>
            <a:endParaRPr lang="en-GB" altLang="es-ES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utoUpdateAnimBg="0"/>
      <p:bldP spid="22532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>
            <a:extLst>
              <a:ext uri="{FF2B5EF4-FFF2-40B4-BE49-F238E27FC236}">
                <a16:creationId xmlns:a16="http://schemas.microsoft.com/office/drawing/2014/main" id="{CAA47666-D09E-4B42-A5A8-249EB7B18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163" y="512763"/>
            <a:ext cx="7921625" cy="581025"/>
          </a:xfrm>
          <a:prstGeom prst="rect">
            <a:avLst/>
          </a:prstGeom>
          <a:solidFill>
            <a:srgbClr val="B2B2B2"/>
          </a:solidFill>
          <a:ln>
            <a:noFill/>
          </a:ln>
          <a:effectLst>
            <a:outerShdw dist="10793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2000"/>
              </a:spcBef>
              <a:buFont typeface="Garamond" panose="02020404030301010803" pitchFamily="18" charset="0"/>
              <a:buNone/>
            </a:pPr>
            <a:r>
              <a:rPr lang="en-GB" altLang="es-ES" sz="3200">
                <a:solidFill>
                  <a:srgbClr val="000000"/>
                </a:solidFill>
                <a:latin typeface="Garamond" panose="02020404030301010803" pitchFamily="18" charset="0"/>
              </a:rPr>
              <a:t>Cohesión intra-partidista: índice Rice (1925)</a:t>
            </a:r>
            <a:r>
              <a:rPr lang="ar-SA" altLang="es-ES" sz="3200">
                <a:solidFill>
                  <a:srgbClr val="00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‏</a:t>
            </a:r>
            <a:endParaRPr lang="en-GB" altLang="es-ES" sz="32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7AB15D0F-8C31-4209-A523-301A81F9F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71600"/>
            <a:ext cx="8153400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t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</a:pP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Si la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votación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en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un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grupo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fuese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</a:t>
            </a:r>
            <a:r>
              <a:rPr lang="en-GB" altLang="es-ES" sz="2800" b="1" dirty="0" err="1">
                <a:solidFill>
                  <a:srgbClr val="000000"/>
                </a:solidFill>
                <a:latin typeface="Garamond"/>
                <a:cs typeface="Lucida Sans Unicode"/>
              </a:rPr>
              <a:t>aleatoria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, la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esperanza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sería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que 50% vote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sí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y 50% vote no (50-50)</a:t>
            </a:r>
            <a:endParaRPr lang="en-GB" altLang="es-ES" sz="2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F299FA11-020B-4A83-9E2E-84AC1A75E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51100"/>
            <a:ext cx="8153400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t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</a:pP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Si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el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grupo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fuese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perfectamente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</a:t>
            </a:r>
            <a:r>
              <a:rPr lang="en-GB" altLang="es-ES" sz="2800" b="1" dirty="0" err="1">
                <a:solidFill>
                  <a:srgbClr val="000000"/>
                </a:solidFill>
                <a:latin typeface="Garamond"/>
                <a:cs typeface="Lucida Sans Unicode"/>
              </a:rPr>
              <a:t>cohesionado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, </a:t>
            </a:r>
            <a:br>
              <a:rPr lang="en-GB" altLang="es-ES" sz="2800" dirty="0">
                <a:latin typeface="Garamond" panose="02020404030301010803" pitchFamily="18" charset="0"/>
              </a:rPr>
            </a:b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todos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 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votan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sí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(100-0) o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votan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no (0-100) </a:t>
            </a:r>
            <a:endParaRPr lang="en-GB" altLang="es-ES" sz="28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5690833A-1C20-4F37-9C06-91EB7F803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494088"/>
            <a:ext cx="8153400" cy="947737"/>
          </a:xfrm>
          <a:prstGeom prst="rect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>
              <a:lnSpc>
                <a:spcPct val="100000"/>
              </a:lnSpc>
              <a:spcBef>
                <a:spcPts val="1750"/>
              </a:spcBef>
              <a:buFont typeface="Garamond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800">
                <a:solidFill>
                  <a:srgbClr val="000000"/>
                </a:solidFill>
                <a:latin typeface="Garamond" pitchFamily="18" charset="0"/>
              </a:rPr>
              <a:t>Un </a:t>
            </a:r>
            <a:r>
              <a:rPr lang="en-GB" sz="2800" b="1">
                <a:solidFill>
                  <a:srgbClr val="000000"/>
                </a:solidFill>
                <a:latin typeface="Garamond" pitchFamily="18" charset="0"/>
              </a:rPr>
              <a:t>indicador de cohesión de grupo</a:t>
            </a:r>
            <a:r>
              <a:rPr lang="en-GB" sz="2800">
                <a:solidFill>
                  <a:srgbClr val="000000"/>
                </a:solidFill>
                <a:latin typeface="Garamond" pitchFamily="18" charset="0"/>
              </a:rPr>
              <a:t> es qué tanto se alejan miembros del 50-50 (hacia 100-0 ó 0-100).</a:t>
            </a:r>
          </a:p>
        </p:txBody>
      </p:sp>
      <p:graphicFrame>
        <p:nvGraphicFramePr>
          <p:cNvPr id="23557" name="Object 5">
            <a:extLst>
              <a:ext uri="{FF2B5EF4-FFF2-40B4-BE49-F238E27FC236}">
                <a16:creationId xmlns:a16="http://schemas.microsoft.com/office/drawing/2014/main" id="{803171D8-AE90-4250-9CDA-4539BFD87E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564063"/>
          <a:ext cx="4114800" cy="254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5" r:id="rId3" imgW="2354400" imgH="1458720" progId="">
                  <p:embed/>
                </p:oleObj>
              </mc:Choice>
              <mc:Fallback>
                <p:oleObj r:id="rId3" imgW="2354400" imgH="1458720" progId="">
                  <p:embed/>
                  <p:pic>
                    <p:nvPicPr>
                      <p:cNvPr id="23557" name="Object 5">
                        <a:extLst>
                          <a:ext uri="{FF2B5EF4-FFF2-40B4-BE49-F238E27FC236}">
                            <a16:creationId xmlns:a16="http://schemas.microsoft.com/office/drawing/2014/main" id="{803171D8-AE90-4250-9CDA-4539BFD87E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64063"/>
                        <a:ext cx="4114800" cy="254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>
            <a:extLst>
              <a:ext uri="{FF2B5EF4-FFF2-40B4-BE49-F238E27FC236}">
                <a16:creationId xmlns:a16="http://schemas.microsoft.com/office/drawing/2014/main" id="{2E1B3CA1-9892-40AF-8C77-1F680B5CC9D0}"/>
              </a:ext>
            </a:extLst>
          </p:cNvPr>
          <p:cNvGrpSpPr>
            <a:grpSpLocks/>
          </p:cNvGrpSpPr>
          <p:nvPr/>
        </p:nvGrpSpPr>
        <p:grpSpPr bwMode="auto">
          <a:xfrm>
            <a:off x="7256463" y="5942013"/>
            <a:ext cx="1141412" cy="344487"/>
            <a:chOff x="4571" y="3743"/>
            <a:chExt cx="719" cy="217"/>
          </a:xfrm>
        </p:grpSpPr>
        <p:sp>
          <p:nvSpPr>
            <p:cNvPr id="22541" name="Text Box 14">
              <a:extLst>
                <a:ext uri="{FF2B5EF4-FFF2-40B4-BE49-F238E27FC236}">
                  <a16:creationId xmlns:a16="http://schemas.microsoft.com/office/drawing/2014/main" id="{4E120E2F-C135-4B12-B4D9-D72010658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8" y="3743"/>
              <a:ext cx="432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/>
              <a:r>
                <a:rPr lang="en-GB" altLang="es-ES">
                  <a:solidFill>
                    <a:srgbClr val="000000"/>
                  </a:solidFill>
                </a:rPr>
                <a:t>min</a:t>
              </a:r>
            </a:p>
          </p:txBody>
        </p:sp>
        <p:sp>
          <p:nvSpPr>
            <p:cNvPr id="22542" name="Line 15">
              <a:extLst>
                <a:ext uri="{FF2B5EF4-FFF2-40B4-BE49-F238E27FC236}">
                  <a16:creationId xmlns:a16="http://schemas.microsoft.com/office/drawing/2014/main" id="{F6756F4A-CCB0-4327-B830-475414CA02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1" y="3856"/>
              <a:ext cx="292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" name="Group 16">
            <a:extLst>
              <a:ext uri="{FF2B5EF4-FFF2-40B4-BE49-F238E27FC236}">
                <a16:creationId xmlns:a16="http://schemas.microsoft.com/office/drawing/2014/main" id="{735CD7D8-FE87-4757-8B9E-530DA63645B0}"/>
              </a:ext>
            </a:extLst>
          </p:cNvPr>
          <p:cNvGrpSpPr>
            <a:grpSpLocks/>
          </p:cNvGrpSpPr>
          <p:nvPr/>
        </p:nvGrpSpPr>
        <p:grpSpPr bwMode="auto">
          <a:xfrm>
            <a:off x="7256463" y="5078413"/>
            <a:ext cx="1141412" cy="2071687"/>
            <a:chOff x="4571" y="3199"/>
            <a:chExt cx="719" cy="1305"/>
          </a:xfrm>
        </p:grpSpPr>
        <p:sp>
          <p:nvSpPr>
            <p:cNvPr id="22537" name="Text Box 17">
              <a:extLst>
                <a:ext uri="{FF2B5EF4-FFF2-40B4-BE49-F238E27FC236}">
                  <a16:creationId xmlns:a16="http://schemas.microsoft.com/office/drawing/2014/main" id="{DBBFCFC7-7D13-4252-900A-F326B9005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7" y="3199"/>
              <a:ext cx="432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/>
              <a:r>
                <a:rPr lang="en-GB" altLang="es-ES">
                  <a:solidFill>
                    <a:srgbClr val="000000"/>
                  </a:solidFill>
                </a:rPr>
                <a:t>max</a:t>
              </a:r>
            </a:p>
          </p:txBody>
        </p:sp>
        <p:sp>
          <p:nvSpPr>
            <p:cNvPr id="22538" name="Text Box 18">
              <a:extLst>
                <a:ext uri="{FF2B5EF4-FFF2-40B4-BE49-F238E27FC236}">
                  <a16:creationId xmlns:a16="http://schemas.microsoft.com/office/drawing/2014/main" id="{044B79A4-6274-4A46-B387-A729995A4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8" y="4287"/>
              <a:ext cx="432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/>
              <a:r>
                <a:rPr lang="en-GB" altLang="es-ES">
                  <a:solidFill>
                    <a:srgbClr val="000000"/>
                  </a:solidFill>
                </a:rPr>
                <a:t>max</a:t>
              </a:r>
            </a:p>
          </p:txBody>
        </p:sp>
        <p:sp>
          <p:nvSpPr>
            <p:cNvPr id="22539" name="Line 19">
              <a:extLst>
                <a:ext uri="{FF2B5EF4-FFF2-40B4-BE49-F238E27FC236}">
                  <a16:creationId xmlns:a16="http://schemas.microsoft.com/office/drawing/2014/main" id="{DE5B2DD2-A0DD-46FF-8FCD-D9020B56A9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1" y="3312"/>
              <a:ext cx="292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540" name="Line 20">
              <a:extLst>
                <a:ext uri="{FF2B5EF4-FFF2-40B4-BE49-F238E27FC236}">
                  <a16:creationId xmlns:a16="http://schemas.microsoft.com/office/drawing/2014/main" id="{3B58897E-FB14-4F0A-AAA1-F90E01968A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1" y="4401"/>
              <a:ext cx="292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55" grpId="0" autoUpdateAnimBg="0"/>
      <p:bldP spid="23556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>
            <a:extLst>
              <a:ext uri="{FF2B5EF4-FFF2-40B4-BE49-F238E27FC236}">
                <a16:creationId xmlns:a16="http://schemas.microsoft.com/office/drawing/2014/main" id="{1B8BA62B-B784-4E8C-BE18-12E60448E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163" y="512763"/>
            <a:ext cx="7921625" cy="581025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>
              <a:lnSpc>
                <a:spcPct val="100000"/>
              </a:lnSpc>
              <a:spcBef>
                <a:spcPts val="2000"/>
              </a:spcBef>
              <a:buFont typeface="Garamond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200">
                <a:solidFill>
                  <a:srgbClr val="000000"/>
                </a:solidFill>
                <a:latin typeface="Garamond" pitchFamily="18" charset="0"/>
              </a:rPr>
              <a:t>Indice de similitud inter-partidista </a:t>
            </a:r>
          </a:p>
        </p:txBody>
      </p:sp>
      <p:sp>
        <p:nvSpPr>
          <p:cNvPr id="23555" name="Text Box 2">
            <a:extLst>
              <a:ext uri="{FF2B5EF4-FFF2-40B4-BE49-F238E27FC236}">
                <a16:creationId xmlns:a16="http://schemas.microsoft.com/office/drawing/2014/main" id="{EDD5B36D-71DA-4DD3-82AA-21EF9E660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70013"/>
            <a:ext cx="8153400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Rice también propuso un </a:t>
            </a:r>
            <a:r>
              <a:rPr lang="en-GB" altLang="es-ES" sz="2800" i="1">
                <a:solidFill>
                  <a:srgbClr val="000000"/>
                </a:solidFill>
                <a:latin typeface="Garamond" panose="02020404030301010803" pitchFamily="18" charset="0"/>
              </a:rPr>
              <a:t>index of likeness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 entre grupos </a:t>
            </a:r>
            <a:b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GB" altLang="es-ES" sz="2800" i="1">
                <a:solidFill>
                  <a:srgbClr val="000000"/>
                </a:solidFill>
                <a:latin typeface="Garamond" panose="02020404030301010803" pitchFamily="18" charset="0"/>
              </a:rPr>
              <a:t>A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 y </a:t>
            </a:r>
            <a:r>
              <a:rPr lang="en-GB" altLang="es-ES" sz="2800" i="1">
                <a:solidFill>
                  <a:srgbClr val="000000"/>
                </a:solidFill>
                <a:latin typeface="Garamond" panose="02020404030301010803" pitchFamily="18" charset="0"/>
              </a:rPr>
              <a:t>B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 en una legislatura, un indicador de conflicto.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C0DC5F4B-0382-4D62-A921-366B35165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59050"/>
            <a:ext cx="8153400" cy="519113"/>
          </a:xfrm>
          <a:prstGeom prst="rect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>
              <a:lnSpc>
                <a:spcPct val="100000"/>
              </a:lnSpc>
              <a:spcBef>
                <a:spcPts val="1750"/>
              </a:spcBef>
              <a:buFont typeface="Garamond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800" i="1">
                <a:solidFill>
                  <a:srgbClr val="000000"/>
                </a:solidFill>
                <a:latin typeface="Garamond" pitchFamily="18" charset="0"/>
              </a:rPr>
              <a:t>index of likeness</a:t>
            </a:r>
            <a:r>
              <a:rPr lang="en-GB" sz="2800" i="1" baseline="-33000">
                <a:solidFill>
                  <a:srgbClr val="000000"/>
                </a:solidFill>
                <a:latin typeface="Garamond" pitchFamily="18" charset="0"/>
              </a:rPr>
              <a:t>AB</a:t>
            </a:r>
            <a:r>
              <a:rPr lang="en-GB" sz="2800">
                <a:solidFill>
                  <a:srgbClr val="000000"/>
                </a:solidFill>
                <a:latin typeface="Garamond" pitchFamily="18" charset="0"/>
              </a:rPr>
              <a:t> = (100 - |%sí</a:t>
            </a:r>
            <a:r>
              <a:rPr lang="en-GB" sz="2800" i="1" baseline="-33000">
                <a:solidFill>
                  <a:srgbClr val="000000"/>
                </a:solidFill>
                <a:latin typeface="Garamond" pitchFamily="18" charset="0"/>
              </a:rPr>
              <a:t>A</a:t>
            </a:r>
            <a:r>
              <a:rPr lang="en-GB" sz="2800">
                <a:solidFill>
                  <a:srgbClr val="000000"/>
                </a:solidFill>
                <a:latin typeface="Garamond" pitchFamily="18" charset="0"/>
              </a:rPr>
              <a:t> - %sí</a:t>
            </a:r>
            <a:r>
              <a:rPr lang="en-GB" sz="2800" i="1" baseline="-33000">
                <a:solidFill>
                  <a:srgbClr val="000000"/>
                </a:solidFill>
                <a:latin typeface="Garamond" pitchFamily="18" charset="0"/>
              </a:rPr>
              <a:t>B</a:t>
            </a:r>
            <a:r>
              <a:rPr lang="en-GB" sz="2800">
                <a:solidFill>
                  <a:srgbClr val="000000"/>
                </a:solidFill>
                <a:latin typeface="Garamond" pitchFamily="18" charset="0"/>
              </a:rPr>
              <a:t>|) / 100</a:t>
            </a:r>
          </a:p>
        </p:txBody>
      </p:sp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E9AC6331-F388-4E0B-9485-166A9ADB36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36875" y="3452813"/>
          <a:ext cx="4359275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89" r:id="rId3" imgW="1863000" imgH="1465560" progId="">
                  <p:embed/>
                </p:oleObj>
              </mc:Choice>
              <mc:Fallback>
                <p:oleObj r:id="rId3" imgW="1863000" imgH="1465560" progId="">
                  <p:embed/>
                  <p:pic>
                    <p:nvPicPr>
                      <p:cNvPr id="24580" name="Object 4">
                        <a:extLst>
                          <a:ext uri="{FF2B5EF4-FFF2-40B4-BE49-F238E27FC236}">
                            <a16:creationId xmlns:a16="http://schemas.microsoft.com/office/drawing/2014/main" id="{E9AC6331-F388-4E0B-9485-166A9ADB36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3452813"/>
                        <a:ext cx="4359275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>
            <a:extLst>
              <a:ext uri="{FF2B5EF4-FFF2-40B4-BE49-F238E27FC236}">
                <a16:creationId xmlns:a16="http://schemas.microsoft.com/office/drawing/2014/main" id="{8A745F8C-9BC7-4A29-BF75-4CE058C2E850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4573588"/>
            <a:ext cx="1146175" cy="2252662"/>
            <a:chOff x="4704" y="2881"/>
            <a:chExt cx="722" cy="1419"/>
          </a:xfrm>
        </p:grpSpPr>
        <p:grpSp>
          <p:nvGrpSpPr>
            <p:cNvPr id="23559" name="Group 10">
              <a:extLst>
                <a:ext uri="{FF2B5EF4-FFF2-40B4-BE49-F238E27FC236}">
                  <a16:creationId xmlns:a16="http://schemas.microsoft.com/office/drawing/2014/main" id="{70BC7F05-CA2A-4001-8848-BC1E984125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7" y="2881"/>
              <a:ext cx="719" cy="217"/>
              <a:chOff x="4707" y="2881"/>
              <a:chExt cx="719" cy="217"/>
            </a:xfrm>
          </p:grpSpPr>
          <p:sp>
            <p:nvSpPr>
              <p:cNvPr id="23566" name="Text Box 5">
                <a:extLst>
                  <a:ext uri="{FF2B5EF4-FFF2-40B4-BE49-F238E27FC236}">
                    <a16:creationId xmlns:a16="http://schemas.microsoft.com/office/drawing/2014/main" id="{E2C2CBBD-333D-4A02-ABB2-FD5F3BE1B7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4" y="2881"/>
                <a:ext cx="432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5000" rIns="90000" bIns="45000"/>
              <a:lstStyle>
                <a:lvl1pPr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eaLnBrk="1"/>
                <a:r>
                  <a:rPr lang="en-GB" altLang="es-ES">
                    <a:solidFill>
                      <a:srgbClr val="000000"/>
                    </a:solidFill>
                  </a:rPr>
                  <a:t>max</a:t>
                </a:r>
              </a:p>
            </p:txBody>
          </p:sp>
          <p:sp>
            <p:nvSpPr>
              <p:cNvPr id="23567" name="Line 7">
                <a:extLst>
                  <a:ext uri="{FF2B5EF4-FFF2-40B4-BE49-F238E27FC236}">
                    <a16:creationId xmlns:a16="http://schemas.microsoft.com/office/drawing/2014/main" id="{E4FD2EE9-96F9-4EF4-B832-D075A57EBB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7" y="2995"/>
                <a:ext cx="292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3560" name="Group 11">
              <a:extLst>
                <a:ext uri="{FF2B5EF4-FFF2-40B4-BE49-F238E27FC236}">
                  <a16:creationId xmlns:a16="http://schemas.microsoft.com/office/drawing/2014/main" id="{42C51670-262A-49D5-8485-FC59FE5620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7" y="4083"/>
              <a:ext cx="719" cy="217"/>
              <a:chOff x="4707" y="4083"/>
              <a:chExt cx="719" cy="217"/>
            </a:xfrm>
          </p:grpSpPr>
          <p:sp>
            <p:nvSpPr>
              <p:cNvPr id="23564" name="Text Box 6">
                <a:extLst>
                  <a:ext uri="{FF2B5EF4-FFF2-40B4-BE49-F238E27FC236}">
                    <a16:creationId xmlns:a16="http://schemas.microsoft.com/office/drawing/2014/main" id="{496E4901-95E9-42B6-9041-73AC478A18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4" y="4083"/>
                <a:ext cx="432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5000" rIns="90000" bIns="45000"/>
              <a:lstStyle>
                <a:lvl1pPr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eaLnBrk="1"/>
                <a:r>
                  <a:rPr lang="en-GB" altLang="es-ES">
                    <a:solidFill>
                      <a:srgbClr val="000000"/>
                    </a:solidFill>
                  </a:rPr>
                  <a:t>min</a:t>
                </a:r>
              </a:p>
            </p:txBody>
          </p:sp>
          <p:sp>
            <p:nvSpPr>
              <p:cNvPr id="23565" name="Line 8">
                <a:extLst>
                  <a:ext uri="{FF2B5EF4-FFF2-40B4-BE49-F238E27FC236}">
                    <a16:creationId xmlns:a16="http://schemas.microsoft.com/office/drawing/2014/main" id="{39D862D1-4A71-4A11-86A8-AFBFE2A680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7" y="4196"/>
                <a:ext cx="292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23561" name="Group 12">
              <a:extLst>
                <a:ext uri="{FF2B5EF4-FFF2-40B4-BE49-F238E27FC236}">
                  <a16:creationId xmlns:a16="http://schemas.microsoft.com/office/drawing/2014/main" id="{553563F7-CEDE-481E-B881-4B90CE187D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4" y="3326"/>
              <a:ext cx="719" cy="217"/>
              <a:chOff x="4707" y="2881"/>
              <a:chExt cx="719" cy="217"/>
            </a:xfrm>
          </p:grpSpPr>
          <p:sp>
            <p:nvSpPr>
              <p:cNvPr id="23562" name="Text Box 13">
                <a:extLst>
                  <a:ext uri="{FF2B5EF4-FFF2-40B4-BE49-F238E27FC236}">
                    <a16:creationId xmlns:a16="http://schemas.microsoft.com/office/drawing/2014/main" id="{D7779E7B-2ECD-494B-9592-33CD2334E6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4" y="2881"/>
                <a:ext cx="432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5000" rIns="90000" bIns="45000"/>
              <a:lstStyle>
                <a:lvl1pPr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eaLnBrk="1"/>
                <a:r>
                  <a:rPr lang="en-GB" altLang="es-ES">
                    <a:solidFill>
                      <a:srgbClr val="000000"/>
                    </a:solidFill>
                  </a:rPr>
                  <a:t>max</a:t>
                </a:r>
              </a:p>
            </p:txBody>
          </p:sp>
          <p:sp>
            <p:nvSpPr>
              <p:cNvPr id="23563" name="Line 14">
                <a:extLst>
                  <a:ext uri="{FF2B5EF4-FFF2-40B4-BE49-F238E27FC236}">
                    <a16:creationId xmlns:a16="http://schemas.microsoft.com/office/drawing/2014/main" id="{3642F891-6CBB-4D31-A2E9-32EABAB11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7" y="2995"/>
                <a:ext cx="292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>
            <a:extLst>
              <a:ext uri="{FF2B5EF4-FFF2-40B4-BE49-F238E27FC236}">
                <a16:creationId xmlns:a16="http://schemas.microsoft.com/office/drawing/2014/main" id="{D6E3C20E-12A4-446F-9C5C-60B0C1506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2925"/>
            <a:ext cx="7159625" cy="581025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>
              <a:lnSpc>
                <a:spcPct val="100000"/>
              </a:lnSpc>
              <a:spcBef>
                <a:spcPts val="2000"/>
              </a:spcBef>
              <a:buFont typeface="Garamond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200">
                <a:solidFill>
                  <a:srgbClr val="000000"/>
                </a:solidFill>
                <a:latin typeface="Garamond" pitchFamily="18" charset="0"/>
              </a:rPr>
              <a:t>Como evaluar votaciones nominales</a:t>
            </a:r>
          </a:p>
        </p:txBody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B8E2B464-1AF7-44D3-806C-600F3FD2E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70013"/>
            <a:ext cx="8153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Tres principios: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86D1A1F7-7B21-479E-884A-502ED4A68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147888"/>
            <a:ext cx="8153400" cy="138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t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</a:pP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(</a:t>
            </a:r>
            <a:r>
              <a:rPr lang="en-GB" altLang="es-ES" sz="2800" b="1" dirty="0">
                <a:solidFill>
                  <a:srgbClr val="355E00"/>
                </a:solidFill>
                <a:latin typeface="Garamond"/>
                <a:cs typeface="Lucida Sans Unicode"/>
              </a:rPr>
              <a:t>1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) Alta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unidad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en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asuntos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que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provocan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poco </a:t>
            </a:r>
            <a:r>
              <a:rPr lang="en-GB" altLang="es-ES" sz="2800" b="1" dirty="0" err="1">
                <a:solidFill>
                  <a:srgbClr val="990000"/>
                </a:solidFill>
                <a:latin typeface="Garamond"/>
                <a:cs typeface="Lucida Sans Unicode"/>
              </a:rPr>
              <a:t>conflicto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no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atestiguan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cuán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determinante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es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el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partido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 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como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aquéllas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en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que hay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conflicto</a:t>
            </a:r>
            <a:endParaRPr lang="en-GB" altLang="es-ES" sz="2800" dirty="0">
              <a:solidFill>
                <a:srgbClr val="000000"/>
              </a:solidFill>
              <a:latin typeface="Garamond"/>
              <a:cs typeface="Lucida Sans Unicode"/>
            </a:endParaRP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241846C3-C7B3-4F85-B7D5-45956E33E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57600"/>
            <a:ext cx="8153400" cy="138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t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(</a:t>
            </a:r>
            <a:r>
              <a:rPr lang="en-GB" altLang="es-ES" sz="2800" b="1" dirty="0">
                <a:solidFill>
                  <a:srgbClr val="804C19"/>
                </a:solidFill>
                <a:latin typeface="Garamond"/>
                <a:cs typeface="Lucida Sans Unicode"/>
              </a:rPr>
              <a:t>2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) Unidad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en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votaciones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</a:t>
            </a:r>
            <a:r>
              <a:rPr lang="en-GB" altLang="es-ES" sz="2800" i="1" dirty="0">
                <a:solidFill>
                  <a:srgbClr val="000000"/>
                </a:solidFill>
                <a:latin typeface="Garamond"/>
                <a:cs typeface="Lucida Sans Unicode"/>
              </a:rPr>
              <a:t>unwhipped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dice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menos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que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el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mismo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nivel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en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una </a:t>
            </a:r>
            <a:r>
              <a:rPr lang="en-GB" altLang="es-ES" sz="2800" b="1" i="1" dirty="0">
                <a:solidFill>
                  <a:srgbClr val="FF0066"/>
                </a:solidFill>
                <a:latin typeface="Garamond"/>
                <a:cs typeface="Lucida Sans Unicode"/>
              </a:rPr>
              <a:t>whipped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(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eficacia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de la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presión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 del </a:t>
            </a:r>
            <a:r>
              <a:rPr lang="en-GB" altLang="es-ES" sz="2800" dirty="0" err="1">
                <a:solidFill>
                  <a:srgbClr val="000000"/>
                </a:solidFill>
                <a:latin typeface="Garamond"/>
                <a:cs typeface="Lucida Sans Unicode"/>
              </a:rPr>
              <a:t>liderazgo</a:t>
            </a:r>
            <a:r>
              <a:rPr lang="en-GB" altLang="es-ES" sz="2800" dirty="0">
                <a:solidFill>
                  <a:srgbClr val="000000"/>
                </a:solidFill>
                <a:latin typeface="Garamond"/>
                <a:cs typeface="Lucida Sans Unicode"/>
              </a:rPr>
              <a:t>)</a:t>
            </a:r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55B1D519-C35C-4F48-9055-5559F3ED1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180013"/>
            <a:ext cx="8153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(</a:t>
            </a:r>
            <a:r>
              <a:rPr lang="en-GB" altLang="es-ES" sz="2800" b="1">
                <a:solidFill>
                  <a:srgbClr val="6B2394"/>
                </a:solidFill>
                <a:latin typeface="Garamond" panose="02020404030301010803" pitchFamily="18" charset="0"/>
              </a:rPr>
              <a:t>3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) Promedios anuales pueden ser engañosos: 4 de 10 asistentes del partido que disienten cuenta igual que 80 de 200 (a menos que se pondere por </a:t>
            </a:r>
            <a:r>
              <a:rPr lang="en-GB" altLang="es-ES" sz="2800" b="1">
                <a:solidFill>
                  <a:schemeClr val="accent2"/>
                </a:solidFill>
                <a:latin typeface="Garamond" panose="02020404030301010803" pitchFamily="18" charset="0"/>
              </a:rPr>
              <a:t>asistencia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utoUpdateAnimBg="0"/>
      <p:bldP spid="25604" grpId="0" autoUpdateAnimBg="0"/>
      <p:bldP spid="2560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5" name="Picture 11" descr="C:\Documents and Settings\emagar\Mis documentos\clases\ep3 e08\Efficient secret\chamber.gif">
            <a:extLst>
              <a:ext uri="{FF2B5EF4-FFF2-40B4-BE49-F238E27FC236}">
                <a16:creationId xmlns:a16="http://schemas.microsoft.com/office/drawing/2014/main" id="{84394C70-A4C9-4C3E-BC89-AAAD2AE76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86000"/>
            <a:ext cx="6629400" cy="39322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625" name="Object 1">
            <a:extLst>
              <a:ext uri="{FF2B5EF4-FFF2-40B4-BE49-F238E27FC236}">
                <a16:creationId xmlns:a16="http://schemas.microsoft.com/office/drawing/2014/main" id="{BA83E908-2125-4A39-8458-24965031E4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7863" y="1774825"/>
          <a:ext cx="2879725" cy="251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7" r:id="rId4" imgW="2891160" imgH="2531160" progId="">
                  <p:embed/>
                </p:oleObj>
              </mc:Choice>
              <mc:Fallback>
                <p:oleObj r:id="rId4" imgW="2891160" imgH="2531160" progId="">
                  <p:embed/>
                  <p:pic>
                    <p:nvPicPr>
                      <p:cNvPr id="26625" name="Object 1">
                        <a:extLst>
                          <a:ext uri="{FF2B5EF4-FFF2-40B4-BE49-F238E27FC236}">
                            <a16:creationId xmlns:a16="http://schemas.microsoft.com/office/drawing/2014/main" id="{BA83E908-2125-4A39-8458-24965031E4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1774825"/>
                        <a:ext cx="2879725" cy="251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6" name="Object 2">
            <a:extLst>
              <a:ext uri="{FF2B5EF4-FFF2-40B4-BE49-F238E27FC236}">
                <a16:creationId xmlns:a16="http://schemas.microsoft.com/office/drawing/2014/main" id="{61E4C3FC-6F14-4F3B-AFB3-9B1023A0A8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9388" y="1774825"/>
          <a:ext cx="2879725" cy="251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r:id="rId6" imgW="2891160" imgH="2531160" progId="">
                  <p:embed/>
                </p:oleObj>
              </mc:Choice>
              <mc:Fallback>
                <p:oleObj r:id="rId6" imgW="2891160" imgH="2531160" progId="">
                  <p:embed/>
                  <p:pic>
                    <p:nvPicPr>
                      <p:cNvPr id="26626" name="Object 2">
                        <a:extLst>
                          <a:ext uri="{FF2B5EF4-FFF2-40B4-BE49-F238E27FC236}">
                            <a16:creationId xmlns:a16="http://schemas.microsoft.com/office/drawing/2014/main" id="{61E4C3FC-6F14-4F3B-AFB3-9B1023A0A8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388" y="1774825"/>
                        <a:ext cx="2879725" cy="251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>
            <a:extLst>
              <a:ext uri="{FF2B5EF4-FFF2-40B4-BE49-F238E27FC236}">
                <a16:creationId xmlns:a16="http://schemas.microsoft.com/office/drawing/2014/main" id="{59809CAA-7135-4424-BDE5-7D2520E3A1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7863" y="4511675"/>
          <a:ext cx="2879725" cy="251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9" r:id="rId8" imgW="2891160" imgH="2531160" progId="">
                  <p:embed/>
                </p:oleObj>
              </mc:Choice>
              <mc:Fallback>
                <p:oleObj r:id="rId8" imgW="2891160" imgH="2531160" progId="">
                  <p:embed/>
                  <p:pic>
                    <p:nvPicPr>
                      <p:cNvPr id="26627" name="Object 3">
                        <a:extLst>
                          <a:ext uri="{FF2B5EF4-FFF2-40B4-BE49-F238E27FC236}">
                            <a16:creationId xmlns:a16="http://schemas.microsoft.com/office/drawing/2014/main" id="{59809CAA-7135-4424-BDE5-7D2520E3A1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4511675"/>
                        <a:ext cx="2879725" cy="251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>
            <a:extLst>
              <a:ext uri="{FF2B5EF4-FFF2-40B4-BE49-F238E27FC236}">
                <a16:creationId xmlns:a16="http://schemas.microsoft.com/office/drawing/2014/main" id="{8BB85F1A-A75D-4CBF-9734-9614ADEF1B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9388" y="4511675"/>
          <a:ext cx="2879725" cy="251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0" r:id="rId10" imgW="2891160" imgH="2531160" progId="">
                  <p:embed/>
                </p:oleObj>
              </mc:Choice>
              <mc:Fallback>
                <p:oleObj r:id="rId10" imgW="2891160" imgH="2531160" progId="">
                  <p:embed/>
                  <p:pic>
                    <p:nvPicPr>
                      <p:cNvPr id="26628" name="Object 4">
                        <a:extLst>
                          <a:ext uri="{FF2B5EF4-FFF2-40B4-BE49-F238E27FC236}">
                            <a16:creationId xmlns:a16="http://schemas.microsoft.com/office/drawing/2014/main" id="{8BB85F1A-A75D-4CBF-9734-9614ADEF1B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388" y="4511675"/>
                        <a:ext cx="2879725" cy="251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 Box 5">
            <a:extLst>
              <a:ext uri="{FF2B5EF4-FFF2-40B4-BE49-F238E27FC236}">
                <a16:creationId xmlns:a16="http://schemas.microsoft.com/office/drawing/2014/main" id="{E024D13E-BE66-4803-AA82-AC27722C3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100" y="1225550"/>
            <a:ext cx="22860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/>
            <a:r>
              <a:rPr lang="en-GB" altLang="es-ES" sz="2200">
                <a:solidFill>
                  <a:srgbClr val="000000"/>
                </a:solidFill>
              </a:rPr>
              <a:t>unwhipped</a:t>
            </a:r>
          </a:p>
        </p:txBody>
      </p:sp>
      <p:sp>
        <p:nvSpPr>
          <p:cNvPr id="25608" name="Text Box 6">
            <a:extLst>
              <a:ext uri="{FF2B5EF4-FFF2-40B4-BE49-F238E27FC236}">
                <a16:creationId xmlns:a16="http://schemas.microsoft.com/office/drawing/2014/main" id="{06A4FF59-ADA4-4936-9DA5-9EDC5ECDD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3700" y="1225550"/>
            <a:ext cx="22860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/>
            <a:r>
              <a:rPr lang="en-GB" altLang="es-ES" sz="2200" b="1">
                <a:solidFill>
                  <a:srgbClr val="000000"/>
                </a:solidFill>
              </a:rPr>
              <a:t>whip</a:t>
            </a:r>
          </a:p>
        </p:txBody>
      </p:sp>
      <p:sp>
        <p:nvSpPr>
          <p:cNvPr id="25609" name="Text Box 7">
            <a:extLst>
              <a:ext uri="{FF2B5EF4-FFF2-40B4-BE49-F238E27FC236}">
                <a16:creationId xmlns:a16="http://schemas.microsoft.com/office/drawing/2014/main" id="{1C97E764-4B21-4360-838E-21B48D28EF0C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62744" y="2810669"/>
            <a:ext cx="22860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/>
            <a:r>
              <a:rPr lang="en-GB" altLang="es-ES" sz="2200">
                <a:solidFill>
                  <a:srgbClr val="000000"/>
                </a:solidFill>
              </a:rPr>
              <a:t>Conservadores</a:t>
            </a:r>
          </a:p>
        </p:txBody>
      </p:sp>
      <p:sp>
        <p:nvSpPr>
          <p:cNvPr id="25610" name="Text Box 8">
            <a:extLst>
              <a:ext uri="{FF2B5EF4-FFF2-40B4-BE49-F238E27FC236}">
                <a16:creationId xmlns:a16="http://schemas.microsoft.com/office/drawing/2014/main" id="{6A1E3EE4-DAC6-4A17-9D53-333044506BF5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62744" y="5547519"/>
            <a:ext cx="22860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/>
            <a:r>
              <a:rPr lang="en-GB" altLang="es-ES" sz="2200">
                <a:solidFill>
                  <a:srgbClr val="000000"/>
                </a:solidFill>
              </a:rPr>
              <a:t>Liberales</a:t>
            </a:r>
          </a:p>
        </p:txBody>
      </p:sp>
      <p:sp>
        <p:nvSpPr>
          <p:cNvPr id="26633" name="Text Box 9">
            <a:extLst>
              <a:ext uri="{FF2B5EF4-FFF2-40B4-BE49-F238E27FC236}">
                <a16:creationId xmlns:a16="http://schemas.microsoft.com/office/drawing/2014/main" id="{6361AE41-69C5-45C9-A090-73AEE6232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038" y="400050"/>
            <a:ext cx="5715000" cy="586957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 anchor="t">
            <a:spAutoFit/>
          </a:bodyPr>
          <a:lstStyle/>
          <a:p>
            <a:pPr algn="ctr" eaLnBrk="0">
              <a:lnSpc>
                <a:spcPct val="100000"/>
              </a:lnSpc>
              <a:spcBef>
                <a:spcPts val="2000"/>
              </a:spcBef>
              <a:buFont typeface="Garamond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200" dirty="0">
                <a:solidFill>
                  <a:srgbClr val="000000"/>
                </a:solidFill>
                <a:latin typeface="Garamond"/>
                <a:cs typeface="Lucida Sans Unicode"/>
              </a:rPr>
              <a:t>La </a:t>
            </a:r>
            <a:r>
              <a:rPr lang="en-GB" sz="3200" dirty="0" err="1">
                <a:solidFill>
                  <a:srgbClr val="000000"/>
                </a:solidFill>
                <a:latin typeface="Garamond"/>
                <a:cs typeface="Lucida Sans Unicode"/>
              </a:rPr>
              <a:t>cohesión</a:t>
            </a:r>
            <a:r>
              <a:rPr lang="en-GB" sz="3200" dirty="0">
                <a:solidFill>
                  <a:srgbClr val="000000"/>
                </a:solidFill>
                <a:latin typeface="Garamond"/>
                <a:cs typeface="Lucida Sans Unicode"/>
              </a:rPr>
              <a:t> intra-</a:t>
            </a:r>
            <a:r>
              <a:rPr lang="en-GB" sz="3200" dirty="0" err="1">
                <a:solidFill>
                  <a:srgbClr val="000000"/>
                </a:solidFill>
                <a:latin typeface="Garamond"/>
                <a:cs typeface="Lucida Sans Unicode"/>
              </a:rPr>
              <a:t>partidista</a:t>
            </a:r>
            <a:endParaRPr lang="en-GB" sz="3200" dirty="0" err="1">
              <a:solidFill>
                <a:srgbClr val="00000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1">
            <a:extLst>
              <a:ext uri="{FF2B5EF4-FFF2-40B4-BE49-F238E27FC236}">
                <a16:creationId xmlns:a16="http://schemas.microsoft.com/office/drawing/2014/main" id="{75803998-ED42-41C6-B71B-F88CE54403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1800" y="1836738"/>
          <a:ext cx="2879725" cy="251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1" r:id="rId3" imgW="2891160" imgH="2531160" progId="">
                  <p:embed/>
                </p:oleObj>
              </mc:Choice>
              <mc:Fallback>
                <p:oleObj r:id="rId3" imgW="2891160" imgH="2531160" progId="">
                  <p:embed/>
                  <p:pic>
                    <p:nvPicPr>
                      <p:cNvPr id="26626" name="Object 1">
                        <a:extLst>
                          <a:ext uri="{FF2B5EF4-FFF2-40B4-BE49-F238E27FC236}">
                            <a16:creationId xmlns:a16="http://schemas.microsoft.com/office/drawing/2014/main" id="{75803998-ED42-41C6-B71B-F88CE54403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1836738"/>
                        <a:ext cx="2879725" cy="251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2">
            <a:extLst>
              <a:ext uri="{FF2B5EF4-FFF2-40B4-BE49-F238E27FC236}">
                <a16:creationId xmlns:a16="http://schemas.microsoft.com/office/drawing/2014/main" id="{4E42F4A0-06D6-4B86-B49F-4E9DAFFDAA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5450" y="1828800"/>
          <a:ext cx="2879725" cy="251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r:id="rId5" imgW="2891160" imgH="2531160" progId="">
                  <p:embed/>
                </p:oleObj>
              </mc:Choice>
              <mc:Fallback>
                <p:oleObj r:id="rId5" imgW="2891160" imgH="2531160" progId="">
                  <p:embed/>
                  <p:pic>
                    <p:nvPicPr>
                      <p:cNvPr id="26627" name="Object 2">
                        <a:extLst>
                          <a:ext uri="{FF2B5EF4-FFF2-40B4-BE49-F238E27FC236}">
                            <a16:creationId xmlns:a16="http://schemas.microsoft.com/office/drawing/2014/main" id="{4E42F4A0-06D6-4B86-B49F-4E9DAFFDAA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1828800"/>
                        <a:ext cx="2879725" cy="251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Text Box 3">
            <a:extLst>
              <a:ext uri="{FF2B5EF4-FFF2-40B4-BE49-F238E27FC236}">
                <a16:creationId xmlns:a16="http://schemas.microsoft.com/office/drawing/2014/main" id="{D557BDAC-24CF-49DE-81AA-153CEB4BB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2925"/>
            <a:ext cx="7159625" cy="586957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 anchor="t">
            <a:spAutoFit/>
          </a:bodyPr>
          <a:lstStyle/>
          <a:p>
            <a:pPr algn="ctr" eaLnBrk="0">
              <a:lnSpc>
                <a:spcPct val="100000"/>
              </a:lnSpc>
              <a:spcBef>
                <a:spcPts val="2000"/>
              </a:spcBef>
              <a:buFont typeface="Garamond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200" dirty="0">
                <a:solidFill>
                  <a:srgbClr val="000000"/>
                </a:solidFill>
                <a:latin typeface="Garamond"/>
                <a:cs typeface="Lucida Sans Unicode"/>
              </a:rPr>
              <a:t>El </a:t>
            </a:r>
            <a:r>
              <a:rPr lang="en-GB" sz="3200" dirty="0" err="1">
                <a:solidFill>
                  <a:srgbClr val="000000"/>
                </a:solidFill>
                <a:latin typeface="Garamond"/>
                <a:cs typeface="Lucida Sans Unicode"/>
              </a:rPr>
              <a:t>contraste</a:t>
            </a:r>
            <a:r>
              <a:rPr lang="en-GB" sz="3200" dirty="0">
                <a:solidFill>
                  <a:srgbClr val="000000"/>
                </a:solidFill>
                <a:latin typeface="Garamond"/>
                <a:cs typeface="Lucida Sans Unicode"/>
              </a:rPr>
              <a:t> inter-</a:t>
            </a:r>
            <a:r>
              <a:rPr lang="en-GB" sz="3200" dirty="0" err="1">
                <a:solidFill>
                  <a:srgbClr val="000000"/>
                </a:solidFill>
                <a:latin typeface="Garamond"/>
                <a:cs typeface="Lucida Sans Unicode"/>
              </a:rPr>
              <a:t>partidista</a:t>
            </a:r>
            <a:endParaRPr lang="en-GB" sz="3200" dirty="0" err="1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30F4A80D-84DB-46F5-8BEA-91E603068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673600"/>
            <a:ext cx="81534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Char char="•"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Es patente como el conflicto entre partidos aumentó con </a:t>
            </a:r>
            <a:b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 su cohesión</a:t>
            </a:r>
          </a:p>
        </p:txBody>
      </p:sp>
      <p:sp>
        <p:nvSpPr>
          <p:cNvPr id="27653" name="Text Box 5">
            <a:extLst>
              <a:ext uri="{FF2B5EF4-FFF2-40B4-BE49-F238E27FC236}">
                <a16:creationId xmlns:a16="http://schemas.microsoft.com/office/drawing/2014/main" id="{9C53C658-3186-4691-84D3-74CEDC8AE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681663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Char char="•"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Principio y fin de la serie: 1830s el clientelismo era el </a:t>
            </a:r>
            <a:b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 cemento del partido; 1880s liderazgo activo en </a:t>
            </a:r>
            <a:r>
              <a:rPr lang="en-GB" altLang="es-ES" sz="2800" i="1">
                <a:solidFill>
                  <a:srgbClr val="000000"/>
                </a:solidFill>
                <a:latin typeface="Garamond" panose="02020404030301010803" pitchFamily="18" charset="0"/>
              </a:rPr>
              <a:t>policy</a:t>
            </a:r>
          </a:p>
        </p:txBody>
      </p:sp>
      <p:sp>
        <p:nvSpPr>
          <p:cNvPr id="27655" name="AutoShape 7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EC94D070-71DE-432B-8ADE-6B041C934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934200"/>
            <a:ext cx="457200" cy="381000"/>
          </a:xfrm>
          <a:prstGeom prst="actionButtonBlank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es-MX" altLang="es-ES"/>
          </a:p>
        </p:txBody>
      </p:sp>
      <p:sp>
        <p:nvSpPr>
          <p:cNvPr id="27656" name="Text Box 8">
            <a:extLst>
              <a:ext uri="{FF2B5EF4-FFF2-40B4-BE49-F238E27FC236}">
                <a16:creationId xmlns:a16="http://schemas.microsoft.com/office/drawing/2014/main" id="{2C5C0028-7F18-4845-9AB5-417A8069B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0" y="6962775"/>
            <a:ext cx="139382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spcBef>
                <a:spcPct val="50000"/>
              </a:spcBef>
            </a:pPr>
            <a:r>
              <a:rPr lang="es-MX" altLang="es-ES" sz="1600" b="1">
                <a:solidFill>
                  <a:srgbClr val="990000"/>
                </a:solidFill>
              </a:rPr>
              <a:t>Corn Laws</a:t>
            </a:r>
            <a:r>
              <a:rPr lang="es-MX" altLang="es-ES" sz="1600">
                <a:solidFill>
                  <a:srgbClr val="990000"/>
                </a:solidFill>
              </a:rPr>
              <a:t>...</a:t>
            </a:r>
            <a:endParaRPr lang="es-ES" altLang="es-ES" sz="1600">
              <a:solidFill>
                <a:srgbClr val="99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utoUpdateAnimBg="0"/>
      <p:bldP spid="27653" grpId="0" autoUpdateAnimBg="0"/>
      <p:bldP spid="27655" grpId="0" animBg="1"/>
      <p:bldP spid="2765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>
            <a:extLst>
              <a:ext uri="{FF2B5EF4-FFF2-40B4-BE49-F238E27FC236}">
                <a16:creationId xmlns:a16="http://schemas.microsoft.com/office/drawing/2014/main" id="{0746A686-2C44-41C4-BDEF-559D19F78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2925"/>
            <a:ext cx="7159625" cy="581025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>
              <a:lnSpc>
                <a:spcPct val="100000"/>
              </a:lnSpc>
              <a:spcBef>
                <a:spcPts val="2000"/>
              </a:spcBef>
              <a:buFont typeface="Garamond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200">
                <a:solidFill>
                  <a:srgbClr val="000000"/>
                </a:solidFill>
                <a:latin typeface="Garamond" pitchFamily="18" charset="0"/>
              </a:rPr>
              <a:t>En resumen</a:t>
            </a:r>
          </a:p>
        </p:txBody>
      </p:sp>
      <p:sp>
        <p:nvSpPr>
          <p:cNvPr id="27651" name="Text Box 2">
            <a:extLst>
              <a:ext uri="{FF2B5EF4-FFF2-40B4-BE49-F238E27FC236}">
                <a16:creationId xmlns:a16="http://schemas.microsoft.com/office/drawing/2014/main" id="{B01D5084-F636-4253-8EA4-820459B18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70013"/>
            <a:ext cx="8153400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(1) Con el aumento en cohesión creció también el conflicto inter-partidos</a:t>
            </a:r>
          </a:p>
        </p:txBody>
      </p:sp>
      <p:sp>
        <p:nvSpPr>
          <p:cNvPr id="27652" name="Text Box 3">
            <a:extLst>
              <a:ext uri="{FF2B5EF4-FFF2-40B4-BE49-F238E27FC236}">
                <a16:creationId xmlns:a16="http://schemas.microsoft.com/office/drawing/2014/main" id="{F08C1D38-AFBF-42FB-9289-BAB036099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87613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(2) Hubo un marcado aumento en la cohesión de las whipped divisions en 1860s y 1870s</a:t>
            </a:r>
          </a:p>
        </p:txBody>
      </p:sp>
      <p:sp>
        <p:nvSpPr>
          <p:cNvPr id="27653" name="Text Box 4">
            <a:extLst>
              <a:ext uri="{FF2B5EF4-FFF2-40B4-BE49-F238E27FC236}">
                <a16:creationId xmlns:a16="http://schemas.microsoft.com/office/drawing/2014/main" id="{44C9E685-20DB-4ABD-B1AB-823328F84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748088"/>
            <a:ext cx="815340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(3) También aumentó la proporción de whip divisions</a:t>
            </a:r>
          </a:p>
        </p:txBody>
      </p:sp>
      <p:sp>
        <p:nvSpPr>
          <p:cNvPr id="27654" name="Text Box 5">
            <a:extLst>
              <a:ext uri="{FF2B5EF4-FFF2-40B4-BE49-F238E27FC236}">
                <a16:creationId xmlns:a16="http://schemas.microsoft.com/office/drawing/2014/main" id="{AA63F4B7-FF94-4150-9C2C-FDDE2DE44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648200"/>
            <a:ext cx="8153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(4) Hay patrón errático en unwhipped divisions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>
            <a:extLst>
              <a:ext uri="{FF2B5EF4-FFF2-40B4-BE49-F238E27FC236}">
                <a16:creationId xmlns:a16="http://schemas.microsoft.com/office/drawing/2014/main" id="{AF811EDF-7F2B-473B-9DB7-FA2249CB2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42925"/>
            <a:ext cx="7159625" cy="581025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>
              <a:lnSpc>
                <a:spcPct val="100000"/>
              </a:lnSpc>
              <a:spcBef>
                <a:spcPts val="2000"/>
              </a:spcBef>
              <a:buFont typeface="Garamond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200">
                <a:solidFill>
                  <a:srgbClr val="000000"/>
                </a:solidFill>
                <a:latin typeface="Garamond" pitchFamily="18" charset="0"/>
              </a:rPr>
              <a:t>¿Qué explica estos cambios?</a:t>
            </a:r>
          </a:p>
        </p:txBody>
      </p:sp>
      <p:sp>
        <p:nvSpPr>
          <p:cNvPr id="28675" name="Text Box 2">
            <a:extLst>
              <a:ext uri="{FF2B5EF4-FFF2-40B4-BE49-F238E27FC236}">
                <a16:creationId xmlns:a16="http://schemas.microsoft.com/office/drawing/2014/main" id="{BB85A6CC-ABCB-4617-BF98-5E70D464D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71600"/>
            <a:ext cx="81534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El modelo instrumental de los determinantes de la disciplina partidista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375CCE38-0553-40A3-9338-B5675D719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14588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1. Los MPs desean carreras políticas exitosas (ambición </a:t>
            </a:r>
            <a:b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    estática o dinámica)</a:t>
            </a:r>
            <a:r>
              <a:rPr lang="ar-SA" altLang="es-ES" sz="2800">
                <a:solidFill>
                  <a:srgbClr val="00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‏</a:t>
            </a:r>
            <a:endParaRPr lang="en-GB" altLang="es-ES" sz="28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54B6C77B-F9AE-415F-9A32-59F8FA4E6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506788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2. ¿Quién influye en la carrera política de un MP? </a:t>
            </a:r>
          </a:p>
        </p:txBody>
      </p:sp>
      <p:sp>
        <p:nvSpPr>
          <p:cNvPr id="29702" name="Text Box 6">
            <a:extLst>
              <a:ext uri="{FF2B5EF4-FFF2-40B4-BE49-F238E27FC236}">
                <a16:creationId xmlns:a16="http://schemas.microsoft.com/office/drawing/2014/main" id="{28F450D1-B1FD-4028-8003-1B88BC56A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173538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3. Las votaciones nominales son de naturaleza pública</a:t>
            </a:r>
          </a:p>
        </p:txBody>
      </p:sp>
      <p:sp>
        <p:nvSpPr>
          <p:cNvPr id="29703" name="Text Box 7">
            <a:extLst>
              <a:ext uri="{FF2B5EF4-FFF2-40B4-BE49-F238E27FC236}">
                <a16:creationId xmlns:a16="http://schemas.microsoft.com/office/drawing/2014/main" id="{6E78F39A-AD2F-41BF-861C-9E5B76EAF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514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4. ¿Cómo afecta un sí o un no a los influyentes?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autoUpdateAnimBg="0"/>
      <p:bldP spid="29701" grpId="0" autoUpdateAnimBg="0"/>
      <p:bldP spid="29702" grpId="0" autoUpdateAnimBg="0"/>
      <p:bldP spid="2970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>
            <a:extLst>
              <a:ext uri="{FF2B5EF4-FFF2-40B4-BE49-F238E27FC236}">
                <a16:creationId xmlns:a16="http://schemas.microsoft.com/office/drawing/2014/main" id="{38227539-EF7D-411E-8DE7-E6DE040BF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63538"/>
            <a:ext cx="7159625" cy="581025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>
              <a:lnSpc>
                <a:spcPct val="100000"/>
              </a:lnSpc>
              <a:spcBef>
                <a:spcPts val="2000"/>
              </a:spcBef>
              <a:buFont typeface="Garamond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200">
                <a:solidFill>
                  <a:srgbClr val="000000"/>
                </a:solidFill>
                <a:latin typeface="Garamond" pitchFamily="18" charset="0"/>
              </a:rPr>
              <a:t>La presión sobre los representantes</a:t>
            </a:r>
          </a:p>
        </p:txBody>
      </p:sp>
      <p:sp>
        <p:nvSpPr>
          <p:cNvPr id="29699" name="Text Box 2">
            <a:extLst>
              <a:ext uri="{FF2B5EF4-FFF2-40B4-BE49-F238E27FC236}">
                <a16:creationId xmlns:a16="http://schemas.microsoft.com/office/drawing/2014/main" id="{878370B9-8D34-4FE3-B779-3C4ABD5EA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190625"/>
            <a:ext cx="81534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Por presión no debe entenderse sólo una amenaza abierta: basta con que MP tenga la </a:t>
            </a:r>
            <a:r>
              <a:rPr lang="en-GB" altLang="es-ES" sz="2800" b="1">
                <a:solidFill>
                  <a:srgbClr val="000000"/>
                </a:solidFill>
                <a:latin typeface="Garamond" panose="02020404030301010803" pitchFamily="18" charset="0"/>
              </a:rPr>
              <a:t>creencia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 de que </a:t>
            </a:r>
            <a:b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(a) su voto afectará la conducta de un grupo y</a:t>
            </a:r>
            <a:b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(b) que dicha conducta impactará su bienestar individual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ED9E9D12-3D6E-4458-869A-D66D1F11F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063875"/>
            <a:ext cx="8153400" cy="423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Así, un MP estaba sujeto a presiones en conflicto:</a:t>
            </a:r>
          </a:p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(1) </a:t>
            </a:r>
            <a:r>
              <a:rPr lang="en-GB" altLang="es-ES" sz="2800" b="1">
                <a:solidFill>
                  <a:srgbClr val="FF0000"/>
                </a:solidFill>
                <a:latin typeface="Garamond" panose="02020404030301010803" pitchFamily="18" charset="0"/>
              </a:rPr>
              <a:t>Grupos de interés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 victorianos trataban de convencer a MPs del riesgo electoral de relajar el conservadurismo social (prohibición del alcohol; trabajo el domingo...)</a:t>
            </a:r>
            <a:r>
              <a:rPr lang="ar-SA" altLang="es-ES" sz="2800">
                <a:solidFill>
                  <a:srgbClr val="00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‏</a:t>
            </a:r>
            <a:endParaRPr lang="en-GB" altLang="es-ES" sz="280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(2) Los </a:t>
            </a:r>
            <a:r>
              <a:rPr lang="en-GB" altLang="es-ES" sz="2800" b="1">
                <a:solidFill>
                  <a:srgbClr val="0070C0"/>
                </a:solidFill>
                <a:latin typeface="Garamond" panose="02020404030301010803" pitchFamily="18" charset="0"/>
              </a:rPr>
              <a:t>líderes partidistas 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controlan recursos clientelares, influencia en nominaciones, recursos de campaña, invitaciones a cenas...</a:t>
            </a:r>
          </a:p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(3) </a:t>
            </a:r>
            <a:r>
              <a:rPr lang="en-GB" altLang="es-ES" sz="2800" b="1">
                <a:solidFill>
                  <a:srgbClr val="7030A0"/>
                </a:solidFill>
                <a:latin typeface="Garamond" panose="02020404030301010803" pitchFamily="18" charset="0"/>
              </a:rPr>
              <a:t>Constituents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 pueden no reelegirte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>
            <a:extLst>
              <a:ext uri="{FF2B5EF4-FFF2-40B4-BE49-F238E27FC236}">
                <a16:creationId xmlns:a16="http://schemas.microsoft.com/office/drawing/2014/main" id="{AC5CB04D-D458-4242-8E83-DA0A73A7F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63538"/>
            <a:ext cx="7159625" cy="581025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>
              <a:lnSpc>
                <a:spcPct val="100000"/>
              </a:lnSpc>
              <a:spcBef>
                <a:spcPts val="2000"/>
              </a:spcBef>
              <a:buFont typeface="Garamond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200">
                <a:solidFill>
                  <a:srgbClr val="000000"/>
                </a:solidFill>
                <a:latin typeface="Garamond" pitchFamily="18" charset="0"/>
              </a:rPr>
              <a:t>El procedimiento para </a:t>
            </a:r>
            <a:r>
              <a:rPr lang="en-GB" sz="3200" i="1">
                <a:solidFill>
                  <a:srgbClr val="000000"/>
                </a:solidFill>
                <a:latin typeface="Garamond" pitchFamily="18" charset="0"/>
              </a:rPr>
              <a:t>public bills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39BC07B0-1CD0-43D8-90C1-BEFD201D9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190625"/>
            <a:ext cx="8153400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S. XVIII: nadie tenía derechos especiales. Todo MP podía</a:t>
            </a:r>
          </a:p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Char char="•"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 iniciar debate al presentarse una moción (que adquiría </a:t>
            </a:r>
            <a:b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  precedencia sobre el trámite)</a:t>
            </a:r>
          </a:p>
        </p:txBody>
      </p:sp>
      <p:sp>
        <p:nvSpPr>
          <p:cNvPr id="70660" name="Text Box 4">
            <a:extLst>
              <a:ext uri="{FF2B5EF4-FFF2-40B4-BE49-F238E27FC236}">
                <a16:creationId xmlns:a16="http://schemas.microsoft.com/office/drawing/2014/main" id="{76C764DD-F1C7-42EA-857E-875BD7EA0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0480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Char char="•"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 solicitar receso de la cámara 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 obstruir indefinidamente</a:t>
            </a:r>
          </a:p>
        </p:txBody>
      </p:sp>
      <p:sp>
        <p:nvSpPr>
          <p:cNvPr id="70661" name="Text Box 5">
            <a:extLst>
              <a:ext uri="{FF2B5EF4-FFF2-40B4-BE49-F238E27FC236}">
                <a16:creationId xmlns:a16="http://schemas.microsoft.com/office/drawing/2014/main" id="{850CB4FC-BF53-4D89-B332-D112F9269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824288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Char char="•"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 anunciar moción sin aviso previo, fuera del Orden del </a:t>
            </a:r>
            <a:b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  Día </a:t>
            </a:r>
          </a:p>
        </p:txBody>
      </p:sp>
      <p:sp>
        <p:nvSpPr>
          <p:cNvPr id="70662" name="Text Box 6">
            <a:extLst>
              <a:ext uri="{FF2B5EF4-FFF2-40B4-BE49-F238E27FC236}">
                <a16:creationId xmlns:a16="http://schemas.microsoft.com/office/drawing/2014/main" id="{21963C65-4DF8-4F77-95D3-11B568DC3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334000"/>
            <a:ext cx="8153400" cy="1373188"/>
          </a:xfrm>
          <a:prstGeom prst="rect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>
              <a:lnSpc>
                <a:spcPct val="100000"/>
              </a:lnSpc>
              <a:spcBef>
                <a:spcPts val="1750"/>
              </a:spcBef>
              <a:buFont typeface="Garamond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800">
                <a:solidFill>
                  <a:srgbClr val="000000"/>
                </a:solidFill>
                <a:latin typeface="Garamond" pitchFamily="18" charset="0"/>
              </a:rPr>
              <a:t>“Estado de naturaleza parlamentaria” (</a:t>
            </a:r>
            <a:r>
              <a:rPr lang="en-GB" sz="2800" i="1">
                <a:solidFill>
                  <a:srgbClr val="000000"/>
                </a:solidFill>
                <a:latin typeface="Garamond" pitchFamily="18" charset="0"/>
              </a:rPr>
              <a:t>cf</a:t>
            </a:r>
            <a:r>
              <a:rPr lang="en-GB" sz="2800">
                <a:solidFill>
                  <a:srgbClr val="000000"/>
                </a:solidFill>
                <a:latin typeface="Garamond" pitchFamily="18" charset="0"/>
              </a:rPr>
              <a:t>. Hobbes):</a:t>
            </a:r>
            <a:br>
              <a:rPr lang="en-GB" sz="2800">
                <a:solidFill>
                  <a:srgbClr val="000000"/>
                </a:solidFill>
                <a:latin typeface="Garamond" pitchFamily="18" charset="0"/>
              </a:rPr>
            </a:br>
            <a:r>
              <a:rPr lang="en-GB" sz="2800">
                <a:solidFill>
                  <a:srgbClr val="000000"/>
                </a:solidFill>
                <a:latin typeface="Garamond" pitchFamily="18" charset="0"/>
              </a:rPr>
              <a:t>plagado de dilemas colectivos </a:t>
            </a:r>
            <a:br>
              <a:rPr lang="en-GB" sz="2800">
                <a:solidFill>
                  <a:srgbClr val="000000"/>
                </a:solidFill>
                <a:latin typeface="Garamond" pitchFamily="18" charset="0"/>
              </a:rPr>
            </a:br>
            <a:r>
              <a:rPr lang="en-GB" sz="2800">
                <a:solidFill>
                  <a:srgbClr val="000000"/>
                </a:solidFill>
                <a:latin typeface="Garamond" pitchFamily="18" charset="0"/>
              </a:rPr>
              <a:t>(recursos comunitarios; confianza; coordinación)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utoUpdateAnimBg="0"/>
      <p:bldP spid="70661" grpId="0" autoUpdateAnimBg="0"/>
      <p:bldP spid="70662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>
            <a:extLst>
              <a:ext uri="{FF2B5EF4-FFF2-40B4-BE49-F238E27FC236}">
                <a16:creationId xmlns:a16="http://schemas.microsoft.com/office/drawing/2014/main" id="{BDCC838C-ED11-4FF6-8FE2-CC29E3ADF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47675"/>
            <a:ext cx="3041650" cy="641350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2000"/>
              </a:spcBef>
              <a:buFont typeface="Garamond" panose="02020404030301010803" pitchFamily="18" charset="0"/>
              <a:buNone/>
            </a:pPr>
            <a:r>
              <a:rPr lang="en-GB" altLang="es-ES" sz="3600">
                <a:solidFill>
                  <a:srgbClr val="000000"/>
                </a:solidFill>
              </a:rPr>
              <a:t>Temas</a:t>
            </a:r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D4D731C0-36FD-46F1-AD27-E8D7ACE73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447800"/>
            <a:ext cx="81534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3200">
                <a:solidFill>
                  <a:srgbClr val="000000"/>
                </a:solidFill>
              </a:rPr>
              <a:t>Cuándo y cómo el partido se convirtió en el principio de organización de la política inglesa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B91BA7F2-FAF0-4A5A-B6F7-21088820B6B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352800"/>
            <a:ext cx="8686800" cy="2378075"/>
            <a:chOff x="480" y="2112"/>
            <a:chExt cx="5472" cy="1498"/>
          </a:xfrm>
        </p:grpSpPr>
        <p:sp>
          <p:nvSpPr>
            <p:cNvPr id="4102" name="Text Box 4">
              <a:extLst>
                <a:ext uri="{FF2B5EF4-FFF2-40B4-BE49-F238E27FC236}">
                  <a16:creationId xmlns:a16="http://schemas.microsoft.com/office/drawing/2014/main" id="{9B6B676A-8AFC-441C-A25E-7C0580D2B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112"/>
              <a:ext cx="1248" cy="978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1750"/>
                </a:spcBef>
                <a:buFont typeface="Garamond" panose="02020404030301010803" pitchFamily="18" charset="0"/>
                <a:buNone/>
              </a:pPr>
              <a:r>
                <a:rPr lang="en-GB" altLang="es-ES" sz="2400">
                  <a:solidFill>
                    <a:srgbClr val="FFFFFF"/>
                  </a:solidFill>
                </a:rPr>
                <a:t>Sistema aristocrático faccional MMD</a:t>
              </a:r>
            </a:p>
          </p:txBody>
        </p:sp>
        <p:sp>
          <p:nvSpPr>
            <p:cNvPr id="4103" name="Text Box 5">
              <a:extLst>
                <a:ext uri="{FF2B5EF4-FFF2-40B4-BE49-F238E27FC236}">
                  <a16:creationId xmlns:a16="http://schemas.microsoft.com/office/drawing/2014/main" id="{9BA6E66C-9E4E-47EC-AD3C-FE9E96057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112"/>
              <a:ext cx="1200" cy="978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ts val="1750"/>
                </a:spcBef>
                <a:buFont typeface="Garamond" panose="02020404030301010803" pitchFamily="18" charset="0"/>
                <a:buNone/>
              </a:pPr>
              <a:r>
                <a:rPr lang="en-GB" altLang="es-ES" sz="2400">
                  <a:solidFill>
                    <a:srgbClr val="FFFFFF"/>
                  </a:solidFill>
                </a:rPr>
                <a:t>Sistema democrático </a:t>
              </a:r>
              <a:r>
                <a:rPr lang="en-GB" altLang="es-ES" sz="2400">
                  <a:solidFill>
                    <a:srgbClr val="990000"/>
                  </a:solidFill>
                </a:rPr>
                <a:t>partidista</a:t>
              </a:r>
              <a:r>
                <a:rPr lang="en-GB" altLang="es-ES" sz="2400">
                  <a:solidFill>
                    <a:srgbClr val="FFFFFF"/>
                  </a:solidFill>
                </a:rPr>
                <a:t> SMD</a:t>
              </a:r>
            </a:p>
          </p:txBody>
        </p:sp>
        <p:sp>
          <p:nvSpPr>
            <p:cNvPr id="4104" name="Text Box 6">
              <a:extLst>
                <a:ext uri="{FF2B5EF4-FFF2-40B4-BE49-F238E27FC236}">
                  <a16:creationId xmlns:a16="http://schemas.microsoft.com/office/drawing/2014/main" id="{B3391FA5-4312-4278-B723-5C219C30D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159"/>
              <a:ext cx="816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1750"/>
                </a:spcBef>
                <a:buFont typeface="Garamond" panose="02020404030301010803" pitchFamily="18" charset="0"/>
                <a:buNone/>
              </a:pPr>
              <a:r>
                <a:rPr lang="en-GB" altLang="es-ES" sz="2400">
                  <a:solidFill>
                    <a:srgbClr val="000000"/>
                  </a:solidFill>
                </a:rPr>
                <a:t>1</a:t>
              </a:r>
              <a:r>
                <a:rPr lang="en-GB" altLang="es-ES" sz="2400" baseline="30000">
                  <a:solidFill>
                    <a:srgbClr val="000000"/>
                  </a:solidFill>
                </a:rPr>
                <a:t>st</a:t>
              </a:r>
              <a:r>
                <a:rPr lang="en-GB" altLang="es-ES" sz="2400">
                  <a:solidFill>
                    <a:srgbClr val="000000"/>
                  </a:solidFill>
                </a:rPr>
                <a:t> Reform Act</a:t>
              </a:r>
            </a:p>
          </p:txBody>
        </p:sp>
        <p:sp>
          <p:nvSpPr>
            <p:cNvPr id="4105" name="Text Box 7">
              <a:extLst>
                <a:ext uri="{FF2B5EF4-FFF2-40B4-BE49-F238E27FC236}">
                  <a16:creationId xmlns:a16="http://schemas.microsoft.com/office/drawing/2014/main" id="{258B44BB-35CF-4E49-8B06-88F628CBA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180"/>
              <a:ext cx="816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1750"/>
                </a:spcBef>
                <a:buFont typeface="Garamond" panose="02020404030301010803" pitchFamily="18" charset="0"/>
                <a:buNone/>
              </a:pPr>
              <a:r>
                <a:rPr lang="en-GB" altLang="es-ES" sz="2400">
                  <a:solidFill>
                    <a:srgbClr val="000000"/>
                  </a:solidFill>
                </a:rPr>
                <a:t>2</a:t>
              </a:r>
              <a:r>
                <a:rPr lang="en-GB" altLang="es-ES" sz="2400" baseline="30000">
                  <a:solidFill>
                    <a:srgbClr val="000000"/>
                  </a:solidFill>
                </a:rPr>
                <a:t>nd</a:t>
              </a:r>
              <a:r>
                <a:rPr lang="en-GB" altLang="es-ES" sz="2400">
                  <a:solidFill>
                    <a:srgbClr val="000000"/>
                  </a:solidFill>
                </a:rPr>
                <a:t> Reform Act</a:t>
              </a:r>
            </a:p>
          </p:txBody>
        </p:sp>
        <p:sp>
          <p:nvSpPr>
            <p:cNvPr id="4106" name="Text Box 8">
              <a:extLst>
                <a:ext uri="{FF2B5EF4-FFF2-40B4-BE49-F238E27FC236}">
                  <a16:creationId xmlns:a16="http://schemas.microsoft.com/office/drawing/2014/main" id="{C39CA399-F368-4299-89F1-63841B3CB3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189"/>
              <a:ext cx="816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1750"/>
                </a:spcBef>
                <a:buFont typeface="Garamond" panose="02020404030301010803" pitchFamily="18" charset="0"/>
                <a:buNone/>
              </a:pPr>
              <a:r>
                <a:rPr lang="en-GB" altLang="es-ES" sz="2400">
                  <a:solidFill>
                    <a:srgbClr val="000000"/>
                  </a:solidFill>
                </a:rPr>
                <a:t>3</a:t>
              </a:r>
              <a:r>
                <a:rPr lang="en-GB" altLang="es-ES" sz="2400" baseline="30000">
                  <a:solidFill>
                    <a:srgbClr val="000000"/>
                  </a:solidFill>
                </a:rPr>
                <a:t>rd</a:t>
              </a:r>
              <a:r>
                <a:rPr lang="en-GB" altLang="es-ES" sz="2400">
                  <a:solidFill>
                    <a:srgbClr val="000000"/>
                  </a:solidFill>
                </a:rPr>
                <a:t> Reform Act</a:t>
              </a:r>
            </a:p>
          </p:txBody>
        </p:sp>
        <p:sp>
          <p:nvSpPr>
            <p:cNvPr id="4107" name="Line 9">
              <a:extLst>
                <a:ext uri="{FF2B5EF4-FFF2-40B4-BE49-F238E27FC236}">
                  <a16:creationId xmlns:a16="http://schemas.microsoft.com/office/drawing/2014/main" id="{06638930-3E5E-4A2D-BBDA-9E322DCC9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547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08" name="Text Box 10">
              <a:extLst>
                <a:ext uri="{FF2B5EF4-FFF2-40B4-BE49-F238E27FC236}">
                  <a16:creationId xmlns:a16="http://schemas.microsoft.com/office/drawing/2014/main" id="{E7CF0BCB-F1C6-4E35-8244-0142910D3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359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1750"/>
                </a:spcBef>
                <a:buFont typeface="Garamond" panose="02020404030301010803" pitchFamily="18" charset="0"/>
                <a:buNone/>
              </a:pPr>
              <a:r>
                <a:rPr lang="en-GB" altLang="es-ES" sz="2000">
                  <a:solidFill>
                    <a:srgbClr val="000000"/>
                  </a:solidFill>
                </a:rPr>
                <a:t>c1830</a:t>
              </a:r>
            </a:p>
          </p:txBody>
        </p:sp>
        <p:sp>
          <p:nvSpPr>
            <p:cNvPr id="4109" name="Text Box 11">
              <a:extLst>
                <a:ext uri="{FF2B5EF4-FFF2-40B4-BE49-F238E27FC236}">
                  <a16:creationId xmlns:a16="http://schemas.microsoft.com/office/drawing/2014/main" id="{A719F261-8D43-446C-B9A4-9C3128A46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3360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1750"/>
                </a:spcBef>
                <a:buFont typeface="Garamond" panose="02020404030301010803" pitchFamily="18" charset="0"/>
                <a:buNone/>
              </a:pPr>
              <a:r>
                <a:rPr lang="en-GB" altLang="es-ES" sz="2000">
                  <a:solidFill>
                    <a:srgbClr val="000000"/>
                  </a:solidFill>
                </a:rPr>
                <a:t>c1885</a:t>
              </a:r>
            </a:p>
          </p:txBody>
        </p:sp>
      </p:grpSp>
      <p:sp>
        <p:nvSpPr>
          <p:cNvPr id="4101" name="Text Box 12">
            <a:extLst>
              <a:ext uri="{FF2B5EF4-FFF2-40B4-BE49-F238E27FC236}">
                <a16:creationId xmlns:a16="http://schemas.microsoft.com/office/drawing/2014/main" id="{C42740CC-1027-4FBC-BDCA-E358403CF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956300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3200">
                <a:solidFill>
                  <a:srgbClr val="000000"/>
                </a:solidFill>
              </a:rPr>
              <a:t>¿Qué ocurre entretanto en el Parlamento?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>
            <a:extLst>
              <a:ext uri="{FF2B5EF4-FFF2-40B4-BE49-F238E27FC236}">
                <a16:creationId xmlns:a16="http://schemas.microsoft.com/office/drawing/2014/main" id="{256B2B99-7F66-4CE9-BC3E-9739AC78A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63538"/>
            <a:ext cx="7312025" cy="579437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>
              <a:lnSpc>
                <a:spcPct val="100000"/>
              </a:lnSpc>
              <a:spcBef>
                <a:spcPts val="2000"/>
              </a:spcBef>
              <a:buFont typeface="Garamond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200">
                <a:solidFill>
                  <a:srgbClr val="000000"/>
                </a:solidFill>
                <a:latin typeface="Garamond" pitchFamily="18" charset="0"/>
              </a:rPr>
              <a:t>Cambios de procedimiento (1830s)</a:t>
            </a:r>
            <a:endParaRPr lang="en-GB" sz="3200" i="1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7376B6A1-FA84-4859-9B88-9FB504963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219200"/>
            <a:ext cx="8153400" cy="244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1811: </a:t>
            </a:r>
            <a:b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Lunes y viernes = “</a:t>
            </a:r>
            <a:r>
              <a:rPr lang="en-GB" altLang="es-ES" sz="2800" b="1">
                <a:solidFill>
                  <a:srgbClr val="000000"/>
                </a:solidFill>
                <a:latin typeface="Garamond" panose="02020404030301010803" pitchFamily="18" charset="0"/>
              </a:rPr>
              <a:t>días de Orden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” (</a:t>
            </a:r>
            <a:r>
              <a:rPr lang="en-GB" altLang="es-ES" sz="2800" i="1">
                <a:solidFill>
                  <a:srgbClr val="000000"/>
                </a:solidFill>
                <a:latin typeface="Garamond" panose="02020404030301010803" pitchFamily="18" charset="0"/>
              </a:rPr>
              <a:t>Order days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) </a:t>
            </a:r>
            <a:b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preferencia a los asuntos en el Orden del Día</a:t>
            </a:r>
          </a:p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Martes a jueves = “</a:t>
            </a:r>
            <a:r>
              <a:rPr lang="en-GB" altLang="es-ES" sz="2800" b="1">
                <a:solidFill>
                  <a:srgbClr val="000000"/>
                </a:solidFill>
                <a:latin typeface="Garamond" panose="02020404030301010803" pitchFamily="18" charset="0"/>
              </a:rPr>
              <a:t>días de Anuncio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” (</a:t>
            </a:r>
            <a:r>
              <a:rPr lang="en-GB" altLang="es-ES" sz="2800" i="1">
                <a:solidFill>
                  <a:srgbClr val="000000"/>
                </a:solidFill>
                <a:latin typeface="Garamond" panose="02020404030301010803" pitchFamily="18" charset="0"/>
              </a:rPr>
              <a:t>Notice days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)</a:t>
            </a:r>
            <a:b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preferencia a las mociones que hacen los MPs</a:t>
            </a:r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C3324575-2309-460B-8FAE-399DA6BE0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962400"/>
            <a:ext cx="8153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Para 1830s, (1) los asuntos del gobierno predominaban en el Orden del Día y (2) el Orden solía alterarse para tramitar primero los asuntos del gobierno </a:t>
            </a:r>
          </a:p>
        </p:txBody>
      </p:sp>
      <p:sp>
        <p:nvSpPr>
          <p:cNvPr id="71685" name="Text Box 5">
            <a:extLst>
              <a:ext uri="{FF2B5EF4-FFF2-40B4-BE49-F238E27FC236}">
                <a16:creationId xmlns:a16="http://schemas.microsoft.com/office/drawing/2014/main" id="{4DE40142-848E-48C4-AA5A-91CF8FBB9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562600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1831: miércoles se vuelven </a:t>
            </a:r>
            <a:r>
              <a:rPr lang="en-GB" altLang="es-ES" sz="2800" i="1">
                <a:solidFill>
                  <a:srgbClr val="000000"/>
                </a:solidFill>
                <a:latin typeface="Garamond" panose="02020404030301010803" pitchFamily="18" charset="0"/>
              </a:rPr>
              <a:t>Order days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 también</a:t>
            </a:r>
          </a:p>
        </p:txBody>
      </p:sp>
      <p:sp>
        <p:nvSpPr>
          <p:cNvPr id="71686" name="Text Box 6">
            <a:extLst>
              <a:ext uri="{FF2B5EF4-FFF2-40B4-BE49-F238E27FC236}">
                <a16:creationId xmlns:a16="http://schemas.microsoft.com/office/drawing/2014/main" id="{5C2B75E0-6350-481F-A056-1D1F5C9A8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216650"/>
            <a:ext cx="8153400" cy="519113"/>
          </a:xfrm>
          <a:prstGeom prst="rect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>
              <a:lnSpc>
                <a:spcPct val="100000"/>
              </a:lnSpc>
              <a:spcBef>
                <a:spcPts val="1750"/>
              </a:spcBef>
              <a:buFont typeface="Garamond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800">
                <a:solidFill>
                  <a:srgbClr val="000000"/>
                </a:solidFill>
                <a:latin typeface="Garamond" pitchFamily="18" charset="0"/>
              </a:rPr>
              <a:t>MPs van perdiendo sus derechos como agentes privados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utoUpdateAnimBg="0"/>
      <p:bldP spid="71685" grpId="0" autoUpdateAnimBg="0"/>
      <p:bldP spid="71686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ext Box 3">
            <a:extLst>
              <a:ext uri="{FF2B5EF4-FFF2-40B4-BE49-F238E27FC236}">
                <a16:creationId xmlns:a16="http://schemas.microsoft.com/office/drawing/2014/main" id="{85242A2C-A85A-4A3D-A36D-09D649803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63538"/>
            <a:ext cx="7312025" cy="579437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>
              <a:lnSpc>
                <a:spcPct val="100000"/>
              </a:lnSpc>
              <a:spcBef>
                <a:spcPts val="2000"/>
              </a:spcBef>
              <a:buFont typeface="Garamond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200">
                <a:solidFill>
                  <a:srgbClr val="000000"/>
                </a:solidFill>
                <a:latin typeface="Garamond" pitchFamily="18" charset="0"/>
              </a:rPr>
              <a:t>La actividad creciente en el Parlamento</a:t>
            </a:r>
            <a:endParaRPr lang="en-GB" sz="3200" i="1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32771" name="Text Box 4">
            <a:extLst>
              <a:ext uri="{FF2B5EF4-FFF2-40B4-BE49-F238E27FC236}">
                <a16:creationId xmlns:a16="http://schemas.microsoft.com/office/drawing/2014/main" id="{E6838F14-0A2A-446B-8813-4C72C2447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143000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Estimador del auge en la actividad es % de MPs que participaron en el debate al menos una vez en el año: </a:t>
            </a:r>
          </a:p>
        </p:txBody>
      </p:sp>
      <p:grpSp>
        <p:nvGrpSpPr>
          <p:cNvPr id="32772" name="Group 6">
            <a:extLst>
              <a:ext uri="{FF2B5EF4-FFF2-40B4-BE49-F238E27FC236}">
                <a16:creationId xmlns:a16="http://schemas.microsoft.com/office/drawing/2014/main" id="{0AF33CC1-2CCF-4CA9-B9EB-497586172E95}"/>
              </a:ext>
            </a:extLst>
          </p:cNvPr>
          <p:cNvGrpSpPr>
            <a:grpSpLocks/>
          </p:cNvGrpSpPr>
          <p:nvPr/>
        </p:nvGrpSpPr>
        <p:grpSpPr bwMode="auto">
          <a:xfrm>
            <a:off x="1543050" y="2057400"/>
            <a:ext cx="6991350" cy="3857625"/>
            <a:chOff x="972" y="1683"/>
            <a:chExt cx="4404" cy="2430"/>
          </a:xfrm>
        </p:grpSpPr>
        <p:graphicFrame>
          <p:nvGraphicFramePr>
            <p:cNvPr id="32775" name="Object 1024">
              <a:extLst>
                <a:ext uri="{FF2B5EF4-FFF2-40B4-BE49-F238E27FC236}">
                  <a16:creationId xmlns:a16="http://schemas.microsoft.com/office/drawing/2014/main" id="{42F14DBD-D837-4DF0-AD1D-D5AA797F21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2" y="1683"/>
            <a:ext cx="4404" cy="2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05" name="Gráfico" r:id="rId3" imgW="3467405" imgH="1914754" progId="Excel.Chart.8">
                    <p:embed/>
                  </p:oleObj>
                </mc:Choice>
                <mc:Fallback>
                  <p:oleObj name="Gráfico" r:id="rId3" imgW="3467405" imgH="1914754" progId="Excel.Chart.8">
                    <p:embed/>
                    <p:pic>
                      <p:nvPicPr>
                        <p:cNvPr id="32775" name="Object 1024">
                          <a:extLst>
                            <a:ext uri="{FF2B5EF4-FFF2-40B4-BE49-F238E27FC236}">
                              <a16:creationId xmlns:a16="http://schemas.microsoft.com/office/drawing/2014/main" id="{42F14DBD-D837-4DF0-AD1D-D5AA797F210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2" y="1683"/>
                          <a:ext cx="4404" cy="24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B8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6" name="Text Box 5">
              <a:extLst>
                <a:ext uri="{FF2B5EF4-FFF2-40B4-BE49-F238E27FC236}">
                  <a16:creationId xmlns:a16="http://schemas.microsoft.com/office/drawing/2014/main" id="{FE0E0E7E-CBA4-4672-B153-569E2F1B7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849"/>
              <a:ext cx="4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1750"/>
                </a:spcBef>
                <a:buFont typeface="Garamond" panose="02020404030301010803" pitchFamily="18" charset="0"/>
                <a:buNone/>
              </a:pPr>
              <a:r>
                <a:rPr lang="en-GB" altLang="es-ES">
                  <a:solidFill>
                    <a:srgbClr val="000000"/>
                  </a:solidFill>
                  <a:latin typeface="Times New Roman" panose="02020603050405020304" pitchFamily="18" charset="0"/>
                </a:rPr>
                <a:t>Fuente: índice de nombres de los </a:t>
              </a:r>
              <a:r>
                <a:rPr lang="en-GB" altLang="es-ES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Parliamentary Debates</a:t>
              </a:r>
            </a:p>
          </p:txBody>
        </p:sp>
      </p:grpSp>
      <p:sp>
        <p:nvSpPr>
          <p:cNvPr id="74759" name="Text Box 7">
            <a:extLst>
              <a:ext uri="{FF2B5EF4-FFF2-40B4-BE49-F238E27FC236}">
                <a16:creationId xmlns:a16="http://schemas.microsoft.com/office/drawing/2014/main" id="{A887D8CC-409F-4A41-A61A-5BE2D51AC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957888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1834: HoC inaugura galería reservada para reporteros… </a:t>
            </a:r>
          </a:p>
        </p:txBody>
      </p:sp>
      <p:sp>
        <p:nvSpPr>
          <p:cNvPr id="74760" name="Text Box 8">
            <a:extLst>
              <a:ext uri="{FF2B5EF4-FFF2-40B4-BE49-F238E27FC236}">
                <a16:creationId xmlns:a16="http://schemas.microsoft.com/office/drawing/2014/main" id="{4637FCC7-E3E9-4A7E-87DA-D34308A27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491288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… sugiere que reportaje cobró importancia en </a:t>
            </a:r>
            <a:r>
              <a:rPr lang="en-GB" altLang="es-ES" sz="2800" i="1">
                <a:solidFill>
                  <a:srgbClr val="000000"/>
                </a:solidFill>
                <a:latin typeface="Garamond" panose="02020404030301010803" pitchFamily="18" charset="0"/>
              </a:rPr>
              <a:t>constituency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9" grpId="0" autoUpdateAnimBg="0"/>
      <p:bldP spid="7476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>
            <a:extLst>
              <a:ext uri="{FF2B5EF4-FFF2-40B4-BE49-F238E27FC236}">
                <a16:creationId xmlns:a16="http://schemas.microsoft.com/office/drawing/2014/main" id="{ADA15A84-1545-4461-A888-D61BDE41E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63538"/>
            <a:ext cx="7312025" cy="579437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>
              <a:lnSpc>
                <a:spcPct val="100000"/>
              </a:lnSpc>
              <a:spcBef>
                <a:spcPts val="2000"/>
              </a:spcBef>
              <a:buFont typeface="Garamond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200">
                <a:solidFill>
                  <a:srgbClr val="000000"/>
                </a:solidFill>
                <a:latin typeface="Garamond" pitchFamily="18" charset="0"/>
              </a:rPr>
              <a:t>Estrategias de reelección</a:t>
            </a:r>
            <a:endParaRPr lang="en-GB" sz="3200" i="1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28BCCC97-B028-4314-A520-DEFFD3F23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219200"/>
            <a:ext cx="8153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En distritos </a:t>
            </a:r>
            <a:r>
              <a:rPr lang="en-GB" altLang="es-ES" sz="2800" b="1">
                <a:solidFill>
                  <a:srgbClr val="000000"/>
                </a:solidFill>
                <a:latin typeface="Garamond" panose="02020404030301010803" pitchFamily="18" charset="0"/>
              </a:rPr>
              <a:t>pequeños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, tradicionales, la compra de votos y la corrupción eran efectivas para ganar. </a:t>
            </a:r>
            <a:b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GB" altLang="es-ES" sz="2800">
                <a:solidFill>
                  <a:srgbClr val="990000"/>
                </a:solidFill>
                <a:latin typeface="Garamond" panose="02020404030301010803" pitchFamily="18" charset="0"/>
              </a:rPr>
              <a:t>No requería participar en el pleno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76804" name="Text Box 4">
            <a:extLst>
              <a:ext uri="{FF2B5EF4-FFF2-40B4-BE49-F238E27FC236}">
                <a16:creationId xmlns:a16="http://schemas.microsoft.com/office/drawing/2014/main" id="{79804BD3-710E-4867-A528-37253769B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43200"/>
            <a:ext cx="8153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En distritos </a:t>
            </a:r>
            <a:r>
              <a:rPr lang="en-GB" altLang="es-ES" sz="2800" b="1">
                <a:solidFill>
                  <a:srgbClr val="000000"/>
                </a:solidFill>
                <a:latin typeface="Garamond" panose="02020404030301010803" pitchFamily="18" charset="0"/>
              </a:rPr>
              <a:t>grandes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 esto perdió efectividad. Cultivar la opinión masiva se volvió mejor estrategia: </a:t>
            </a:r>
            <a:r>
              <a:rPr lang="en-GB" altLang="es-ES" sz="2800" i="1">
                <a:solidFill>
                  <a:srgbClr val="000000"/>
                </a:solidFill>
                <a:latin typeface="Garamond" panose="02020404030301010803" pitchFamily="18" charset="0"/>
              </a:rPr>
              <a:t>position-taking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 y </a:t>
            </a:r>
            <a:r>
              <a:rPr lang="en-GB" altLang="es-ES" sz="2800" i="1">
                <a:solidFill>
                  <a:srgbClr val="000000"/>
                </a:solidFill>
                <a:latin typeface="Garamond" panose="02020404030301010803" pitchFamily="18" charset="0"/>
              </a:rPr>
              <a:t>policy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 (ej. prohibir Church of Ireland o trabajo dominical).</a:t>
            </a:r>
            <a:b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GB" altLang="es-ES" sz="2800">
                <a:solidFill>
                  <a:srgbClr val="990000"/>
                </a:solidFill>
                <a:latin typeface="Garamond" panose="02020404030301010803" pitchFamily="18" charset="0"/>
              </a:rPr>
              <a:t>Esto </a:t>
            </a:r>
            <a:r>
              <a:rPr lang="en-GB" altLang="es-ES" sz="2800" b="1">
                <a:solidFill>
                  <a:srgbClr val="990000"/>
                </a:solidFill>
                <a:latin typeface="Garamond" panose="02020404030301010803" pitchFamily="18" charset="0"/>
              </a:rPr>
              <a:t>sí</a:t>
            </a:r>
            <a:r>
              <a:rPr lang="en-GB" altLang="es-ES" sz="2800">
                <a:solidFill>
                  <a:srgbClr val="990000"/>
                </a:solidFill>
                <a:latin typeface="Garamond" panose="02020404030301010803" pitchFamily="18" charset="0"/>
              </a:rPr>
              <a:t> requería participar en el pleno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.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FE53B7C9-3338-494B-A928-787786C15B7A}"/>
              </a:ext>
            </a:extLst>
          </p:cNvPr>
          <p:cNvGrpSpPr>
            <a:grpSpLocks/>
          </p:cNvGrpSpPr>
          <p:nvPr/>
        </p:nvGrpSpPr>
        <p:grpSpPr bwMode="auto">
          <a:xfrm>
            <a:off x="1920875" y="4614863"/>
            <a:ext cx="6384925" cy="2519362"/>
            <a:chOff x="1354" y="2907"/>
            <a:chExt cx="4022" cy="1587"/>
          </a:xfrm>
        </p:grpSpPr>
        <p:graphicFrame>
          <p:nvGraphicFramePr>
            <p:cNvPr id="33798" name="Object 1024">
              <a:extLst>
                <a:ext uri="{FF2B5EF4-FFF2-40B4-BE49-F238E27FC236}">
                  <a16:creationId xmlns:a16="http://schemas.microsoft.com/office/drawing/2014/main" id="{3A73FE43-89E0-45CF-B052-5E9F7B37E3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4" y="2907"/>
            <a:ext cx="1814" cy="1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29" r:id="rId3" imgW="2891160" imgH="2531160" progId="">
                    <p:embed/>
                  </p:oleObj>
                </mc:Choice>
                <mc:Fallback>
                  <p:oleObj r:id="rId3" imgW="2891160" imgH="2531160" progId="">
                    <p:embed/>
                    <p:pic>
                      <p:nvPicPr>
                        <p:cNvPr id="33798" name="Object 1024">
                          <a:extLst>
                            <a:ext uri="{FF2B5EF4-FFF2-40B4-BE49-F238E27FC236}">
                              <a16:creationId xmlns:a16="http://schemas.microsoft.com/office/drawing/2014/main" id="{3A73FE43-89E0-45CF-B052-5E9F7B37E3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4" y="2907"/>
                          <a:ext cx="1814" cy="1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07763" dir="2700000" algn="ctr" rotWithShape="0">
                            <a:srgbClr val="80808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9" name="Object 1025">
              <a:extLst>
                <a:ext uri="{FF2B5EF4-FFF2-40B4-BE49-F238E27FC236}">
                  <a16:creationId xmlns:a16="http://schemas.microsoft.com/office/drawing/2014/main" id="{F404EF17-1BDF-42BD-BE0E-785BD101B5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62" y="2907"/>
            <a:ext cx="1814" cy="1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30" r:id="rId5" imgW="2891160" imgH="2531160" progId="">
                    <p:embed/>
                  </p:oleObj>
                </mc:Choice>
                <mc:Fallback>
                  <p:oleObj r:id="rId5" imgW="2891160" imgH="2531160" progId="">
                    <p:embed/>
                    <p:pic>
                      <p:nvPicPr>
                        <p:cNvPr id="33799" name="Object 1025">
                          <a:extLst>
                            <a:ext uri="{FF2B5EF4-FFF2-40B4-BE49-F238E27FC236}">
                              <a16:creationId xmlns:a16="http://schemas.microsoft.com/office/drawing/2014/main" id="{F404EF17-1BDF-42BD-BE0E-785BD101B5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2" y="2907"/>
                          <a:ext cx="1814" cy="1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107763" dir="2700000" algn="ctr" rotWithShape="0">
                            <a:srgbClr val="80808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4E80F70A-8A68-41E0-8AF9-35DC48511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590800"/>
            <a:ext cx="6400800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ES">
                <a:solidFill>
                  <a:srgbClr val="000000"/>
                </a:solidFill>
                <a:hlinkClick r:id="rId2"/>
              </a:rPr>
              <a:t>San Francisco, CA 1906</a:t>
            </a:r>
            <a:r>
              <a:rPr lang="en-US" altLang="es-ES">
                <a:solidFill>
                  <a:srgbClr val="000000"/>
                </a:solidFill>
              </a:rPr>
              <a:t>: http://www.youtube.com/watch_popup?v=NINOxRxze9k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0DC650CD-822A-45E7-B540-5686783FD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396875"/>
            <a:ext cx="8388350" cy="581025"/>
          </a:xfrm>
          <a:prstGeom prst="rect">
            <a:avLst/>
          </a:prstGeom>
          <a:solidFill>
            <a:srgbClr val="B2B2B2"/>
          </a:solidFill>
          <a:ln>
            <a:noFill/>
          </a:ln>
          <a:effectLst>
            <a:outerShdw dist="10793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2000"/>
              </a:spcBef>
              <a:buFont typeface="Garamond" panose="02020404030301010803" pitchFamily="18" charset="0"/>
              <a:buNone/>
            </a:pPr>
            <a:r>
              <a:rPr lang="en-GB" altLang="es-ES" sz="3200">
                <a:solidFill>
                  <a:srgbClr val="000000"/>
                </a:solidFill>
                <a:latin typeface="Garamond" panose="02020404030301010803" pitchFamily="18" charset="0"/>
              </a:rPr>
              <a:t>Tragedia de los comunes (</a:t>
            </a:r>
            <a:r>
              <a:rPr lang="en-GB" altLang="es-ES" sz="3200" i="1">
                <a:solidFill>
                  <a:srgbClr val="000000"/>
                </a:solidFill>
                <a:latin typeface="Garamond" panose="02020404030301010803" pitchFamily="18" charset="0"/>
              </a:rPr>
              <a:t>common pool game</a:t>
            </a:r>
            <a:r>
              <a:rPr lang="en-GB" altLang="es-ES" sz="3200">
                <a:solidFill>
                  <a:srgbClr val="000000"/>
                </a:solidFill>
                <a:latin typeface="Garamond" panose="02020404030301010803" pitchFamily="18" charset="0"/>
              </a:rPr>
              <a:t>)</a:t>
            </a:r>
            <a:r>
              <a:rPr lang="ar-SA" altLang="es-ES" sz="3200">
                <a:solidFill>
                  <a:srgbClr val="000000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‏</a:t>
            </a:r>
            <a:endParaRPr lang="en-GB" altLang="es-ES" sz="320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44A4BB92-37C0-4B8A-90C0-49EF28DBD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93825"/>
            <a:ext cx="815340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Un día hábil tiene máximo 24 horas. </a:t>
            </a:r>
            <a:b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Más demanda 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  <a:sym typeface="Wingdings" panose="05000000000000000000" pitchFamily="2" charset="2"/>
              </a:rPr>
              <a:t> 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tiempo legislativo se torne bien escaso</a:t>
            </a:r>
          </a:p>
        </p:txBody>
      </p:sp>
      <p:sp>
        <p:nvSpPr>
          <p:cNvPr id="78852" name="Text Box 4">
            <a:extLst>
              <a:ext uri="{FF2B5EF4-FFF2-40B4-BE49-F238E27FC236}">
                <a16:creationId xmlns:a16="http://schemas.microsoft.com/office/drawing/2014/main" id="{BEB52D1F-65F6-4376-9E90-8185905DE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46350"/>
            <a:ext cx="8153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MPs con derechos ilimitados caían en tragedia colectiva: todos hubiesen estado mejor si no abusaban del tiempo escaso, pero nadie ganaba en lo individual por no abusar</a:t>
            </a:r>
          </a:p>
        </p:txBody>
      </p:sp>
      <p:sp>
        <p:nvSpPr>
          <p:cNvPr id="78853" name="Text Box 5">
            <a:extLst>
              <a:ext uri="{FF2B5EF4-FFF2-40B4-BE49-F238E27FC236}">
                <a16:creationId xmlns:a16="http://schemas.microsoft.com/office/drawing/2014/main" id="{695D05E1-335A-47B0-99C7-8CB9CB6F2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4202113"/>
            <a:ext cx="8153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La solución consistió en la abolición paulatina de los derechos que estaban siendo abusados: </a:t>
            </a:r>
            <a:b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MPs perdieron la potestad legislativa</a:t>
            </a:r>
          </a:p>
        </p:txBody>
      </p:sp>
      <p:sp>
        <p:nvSpPr>
          <p:cNvPr id="78854" name="Text Box 6">
            <a:extLst>
              <a:ext uri="{FF2B5EF4-FFF2-40B4-BE49-F238E27FC236}">
                <a16:creationId xmlns:a16="http://schemas.microsoft.com/office/drawing/2014/main" id="{5A6AA4F2-630E-4BBC-9304-9C5378ABE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5713413"/>
            <a:ext cx="8153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En su lugar, ganaron el “question time”: posibilidad de tomar posiciones o solicitar/frenar legislación a un ministro en áreas importantes para </a:t>
            </a:r>
            <a:r>
              <a:rPr lang="en-GB" altLang="es-ES" sz="2800" i="1">
                <a:solidFill>
                  <a:srgbClr val="000000"/>
                </a:solidFill>
                <a:latin typeface="Garamond" panose="02020404030301010803" pitchFamily="18" charset="0"/>
              </a:rPr>
              <a:t>constituents</a:t>
            </a: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47B30AEB-F057-40A9-8051-75BE2E18D5BB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53975"/>
            <a:ext cx="9144000" cy="7451725"/>
            <a:chOff x="295" y="34"/>
            <a:chExt cx="5760" cy="4694"/>
          </a:xfrm>
        </p:grpSpPr>
        <p:pic>
          <p:nvPicPr>
            <p:cNvPr id="35856" name="Picture 19" descr="C:\Documents and Settings\emagar\Mis documentos\clases\ep3 e08\Efficient secret\CasaReforma365C.jpg">
              <a:extLst>
                <a:ext uri="{FF2B5EF4-FFF2-40B4-BE49-F238E27FC236}">
                  <a16:creationId xmlns:a16="http://schemas.microsoft.com/office/drawing/2014/main" id="{227D7AA5-F1F3-458D-A624-FF7CCE4D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34"/>
              <a:ext cx="5760" cy="4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7" name="Text Box 20">
              <a:extLst>
                <a:ext uri="{FF2B5EF4-FFF2-40B4-BE49-F238E27FC236}">
                  <a16:creationId xmlns:a16="http://schemas.microsoft.com/office/drawing/2014/main" id="{C4E39A6D-51E2-45F4-86FA-FBB6E93DF5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4368"/>
              <a:ext cx="105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>
                <a:spcBef>
                  <a:spcPct val="50000"/>
                </a:spcBef>
              </a:pPr>
              <a:r>
                <a:rPr lang="es-MX" altLang="es-ES" sz="2400" b="1"/>
                <a:t>c1918</a:t>
              </a:r>
              <a:endParaRPr lang="es-ES" altLang="es-ES" sz="2400" b="1"/>
            </a:p>
          </p:txBody>
        </p:sp>
      </p:grpSp>
      <p:pic>
        <p:nvPicPr>
          <p:cNvPr id="78869" name="Picture 21" descr="C:\Documents and Settings\emagar\Mis documentos\clases\ep3 e08\Efficient secret\Mexico1906A.jpg">
            <a:extLst>
              <a:ext uri="{FF2B5EF4-FFF2-40B4-BE49-F238E27FC236}">
                <a16:creationId xmlns:a16="http://schemas.microsoft.com/office/drawing/2014/main" id="{F800FE3C-7AFC-47D0-AD19-1609C56D8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1225550"/>
            <a:ext cx="94265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2">
            <a:extLst>
              <a:ext uri="{FF2B5EF4-FFF2-40B4-BE49-F238E27FC236}">
                <a16:creationId xmlns:a16="http://schemas.microsoft.com/office/drawing/2014/main" id="{719E1355-8E8A-46D5-A826-EC3181E6966D}"/>
              </a:ext>
            </a:extLst>
          </p:cNvPr>
          <p:cNvGrpSpPr>
            <a:grpSpLocks/>
          </p:cNvGrpSpPr>
          <p:nvPr/>
        </p:nvGrpSpPr>
        <p:grpSpPr bwMode="auto">
          <a:xfrm>
            <a:off x="1865313" y="1830388"/>
            <a:ext cx="6350000" cy="3913187"/>
            <a:chOff x="1175" y="1153"/>
            <a:chExt cx="4000" cy="2465"/>
          </a:xfrm>
        </p:grpSpPr>
        <p:pic>
          <p:nvPicPr>
            <p:cNvPr id="35854" name="Picture 23" descr="C:\Documents and Settings\emagar\Mis documentos\clases\ep3 e08\Efficient secret\PReforma1900C.jpg">
              <a:extLst>
                <a:ext uri="{FF2B5EF4-FFF2-40B4-BE49-F238E27FC236}">
                  <a16:creationId xmlns:a16="http://schemas.microsoft.com/office/drawing/2014/main" id="{98A195FC-838B-49FA-8C05-11C8B4200A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5" y="1153"/>
              <a:ext cx="4000" cy="2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5" name="Text Box 24">
              <a:extLst>
                <a:ext uri="{FF2B5EF4-FFF2-40B4-BE49-F238E27FC236}">
                  <a16:creationId xmlns:a16="http://schemas.microsoft.com/office/drawing/2014/main" id="{2A41681B-8D8D-4F09-8246-698BCBC6D2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381"/>
              <a:ext cx="2736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>
                <a:spcBef>
                  <a:spcPct val="50000"/>
                </a:spcBef>
              </a:pPr>
              <a:r>
                <a:rPr lang="es-MX" altLang="es-ES" sz="2000"/>
                <a:t>Av. Reforma y Av. República c1900</a:t>
              </a:r>
              <a:endParaRPr lang="es-ES" altLang="es-ES" sz="2000"/>
            </a:p>
          </p:txBody>
        </p:sp>
      </p:grpSp>
      <p:grpSp>
        <p:nvGrpSpPr>
          <p:cNvPr id="4" name="Group 25">
            <a:extLst>
              <a:ext uri="{FF2B5EF4-FFF2-40B4-BE49-F238E27FC236}">
                <a16:creationId xmlns:a16="http://schemas.microsoft.com/office/drawing/2014/main" id="{FA100EE3-3973-414E-BD2E-918E748FED1F}"/>
              </a:ext>
            </a:extLst>
          </p:cNvPr>
          <p:cNvGrpSpPr>
            <a:grpSpLocks/>
          </p:cNvGrpSpPr>
          <p:nvPr/>
        </p:nvGrpSpPr>
        <p:grpSpPr bwMode="auto">
          <a:xfrm>
            <a:off x="1879600" y="1752600"/>
            <a:ext cx="6350000" cy="4038600"/>
            <a:chOff x="864" y="576"/>
            <a:chExt cx="4000" cy="2544"/>
          </a:xfrm>
        </p:grpSpPr>
        <p:pic>
          <p:nvPicPr>
            <p:cNvPr id="35852" name="Picture 26" descr="C:\Documents and Settings\emagar\Mis documentos\clases\ep3 e08\Efficient secret\PReforma1950B.jpg">
              <a:extLst>
                <a:ext uri="{FF2B5EF4-FFF2-40B4-BE49-F238E27FC236}">
                  <a16:creationId xmlns:a16="http://schemas.microsoft.com/office/drawing/2014/main" id="{D5C5B8D2-C91D-4D03-9A44-B07E452CB2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576"/>
              <a:ext cx="4000" cy="2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3" name="Text Box 27">
              <a:extLst>
                <a:ext uri="{FF2B5EF4-FFF2-40B4-BE49-F238E27FC236}">
                  <a16:creationId xmlns:a16="http://schemas.microsoft.com/office/drawing/2014/main" id="{DC1EF098-EF56-4A80-8B85-0B6367E2B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883"/>
              <a:ext cx="1872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>
                <a:spcBef>
                  <a:spcPct val="50000"/>
                </a:spcBef>
              </a:pPr>
              <a:r>
                <a:rPr lang="es-MX" altLang="es-ES" sz="2000"/>
                <a:t>Idem c1950</a:t>
              </a:r>
              <a:endParaRPr lang="es-ES" altLang="es-ES" sz="2000"/>
            </a:p>
          </p:txBody>
        </p:sp>
      </p:grpSp>
      <p:pic>
        <p:nvPicPr>
          <p:cNvPr id="78876" name="Picture 28">
            <a:extLst>
              <a:ext uri="{FF2B5EF4-FFF2-40B4-BE49-F238E27FC236}">
                <a16:creationId xmlns:a16="http://schemas.microsoft.com/office/drawing/2014/main" id="{7A5EF485-A380-44E4-A66F-90178C695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68275"/>
            <a:ext cx="4800600" cy="720883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88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88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utoUpdateAnimBg="0"/>
      <p:bldP spid="78853" grpId="0" autoUpdateAnimBg="0"/>
      <p:bldP spid="7885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>
            <a:extLst>
              <a:ext uri="{FF2B5EF4-FFF2-40B4-BE49-F238E27FC236}">
                <a16:creationId xmlns:a16="http://schemas.microsoft.com/office/drawing/2014/main" id="{4589C934-A621-4A49-810E-798C47CA5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743200"/>
            <a:ext cx="54864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/>
            <a:r>
              <a:rPr lang="en-GB" altLang="es-ES" sz="4000">
                <a:solidFill>
                  <a:srgbClr val="000000"/>
                </a:solidFill>
              </a:rPr>
              <a:t>FIN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>
            <a:extLst>
              <a:ext uri="{FF2B5EF4-FFF2-40B4-BE49-F238E27FC236}">
                <a16:creationId xmlns:a16="http://schemas.microsoft.com/office/drawing/2014/main" id="{E220C767-17F5-4071-B4FD-AC149DCAE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63538"/>
            <a:ext cx="7159625" cy="581025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>
              <a:lnSpc>
                <a:spcPct val="100000"/>
              </a:lnSpc>
              <a:spcBef>
                <a:spcPts val="2000"/>
              </a:spcBef>
              <a:buFont typeface="Garamond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200">
                <a:solidFill>
                  <a:srgbClr val="000000"/>
                </a:solidFill>
                <a:latin typeface="Garamond" pitchFamily="18" charset="0"/>
              </a:rPr>
              <a:t>Las Corn Laws y la revuelta de Peel</a:t>
            </a:r>
          </a:p>
        </p:txBody>
      </p:sp>
      <p:sp>
        <p:nvSpPr>
          <p:cNvPr id="33794" name="Text Box 2">
            <a:extLst>
              <a:ext uri="{FF2B5EF4-FFF2-40B4-BE49-F238E27FC236}">
                <a16:creationId xmlns:a16="http://schemas.microsoft.com/office/drawing/2014/main" id="{8C56C68C-BBC2-44A4-B922-863B12AF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293813"/>
            <a:ext cx="8153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1815: arancel al maíz (barato) para proteger a los productores británicos. Librecambistas tardarían </a:t>
            </a:r>
            <a:b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30 años en revocarlo (hambruna irlandesa).</a:t>
            </a: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89DEA3F2-75BF-4E4F-BFE3-35F01E5B5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135313"/>
            <a:ext cx="8153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1846: el PM Tory Peel se rebela contra su </a:t>
            </a:r>
            <a:b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partido,  repele Corn Laws con apoyo Whig. </a:t>
            </a:r>
            <a:b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Disraeli lo sucede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72FA7598-34FF-4E08-BFC5-F961D06D6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045075"/>
            <a:ext cx="8153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Por 10 años la facción Peelite coquetearía con formar nuevo partido de centro, o pasarse al Liberal, o disciplinarse.</a:t>
            </a:r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AABC1A9A-831E-4246-9550-823FA60B7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088063"/>
            <a:ext cx="8153400" cy="947737"/>
          </a:xfrm>
          <a:prstGeom prst="rect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>
              <a:lnSpc>
                <a:spcPct val="100000"/>
              </a:lnSpc>
              <a:spcBef>
                <a:spcPts val="1750"/>
              </a:spcBef>
              <a:buFont typeface="Garamond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800">
                <a:solidFill>
                  <a:srgbClr val="000000"/>
                </a:solidFill>
                <a:latin typeface="Garamond" pitchFamily="18" charset="0"/>
              </a:rPr>
              <a:t>Peelites debilitaron amenazas de líderes Tory (y hasta Whig): MPs tenían una opción de salida.</a:t>
            </a:r>
          </a:p>
        </p:txBody>
      </p:sp>
      <p:sp>
        <p:nvSpPr>
          <p:cNvPr id="33799" name="AutoShape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76C8752-FE3A-48B1-B212-BC1C6B2A9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6934200"/>
            <a:ext cx="533400" cy="457200"/>
          </a:xfrm>
          <a:prstGeom prst="actionButtonForwardNext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es-MX" altLang="es-ES"/>
          </a:p>
        </p:txBody>
      </p:sp>
      <p:sp>
        <p:nvSpPr>
          <p:cNvPr id="33800" name="Text Box 8">
            <a:extLst>
              <a:ext uri="{FF2B5EF4-FFF2-40B4-BE49-F238E27FC236}">
                <a16:creationId xmlns:a16="http://schemas.microsoft.com/office/drawing/2014/main" id="{027596A9-5507-4AF8-8200-FFFB2391C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7010400"/>
            <a:ext cx="9144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spcBef>
                <a:spcPct val="50000"/>
              </a:spcBef>
            </a:pPr>
            <a:r>
              <a:rPr lang="es-MX" altLang="es-ES">
                <a:solidFill>
                  <a:srgbClr val="990000"/>
                </a:solidFill>
              </a:rPr>
              <a:t>sigue</a:t>
            </a:r>
            <a:endParaRPr lang="es-ES" altLang="es-ES">
              <a:solidFill>
                <a:srgbClr val="990000"/>
              </a:solidFill>
            </a:endParaRPr>
          </a:p>
        </p:txBody>
      </p:sp>
      <p:pic>
        <p:nvPicPr>
          <p:cNvPr id="37897" name="Picture 10">
            <a:extLst>
              <a:ext uri="{FF2B5EF4-FFF2-40B4-BE49-F238E27FC236}">
                <a16:creationId xmlns:a16="http://schemas.microsoft.com/office/drawing/2014/main" id="{568EFD9E-DBCE-4E70-9CA9-9E220DC37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638425"/>
            <a:ext cx="1781175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 autoUpdateAnimBg="0"/>
      <p:bldP spid="33795" grpId="0" autoUpdateAnimBg="0"/>
      <p:bldP spid="33796" grpId="0" autoUpdateAnimBg="0"/>
      <p:bldP spid="33797" grpId="0" animBg="1" autoUpdateAnimBg="0"/>
      <p:bldP spid="33799" grpId="0" animBg="1"/>
      <p:bldP spid="33800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>
            <a:extLst>
              <a:ext uri="{FF2B5EF4-FFF2-40B4-BE49-F238E27FC236}">
                <a16:creationId xmlns:a16="http://schemas.microsoft.com/office/drawing/2014/main" id="{CCE096AB-275F-40A8-A0BA-41381FBAD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175" y="363538"/>
            <a:ext cx="4495800" cy="581025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>
              <a:lnSpc>
                <a:spcPct val="100000"/>
              </a:lnSpc>
              <a:spcBef>
                <a:spcPts val="2000"/>
              </a:spcBef>
              <a:buFont typeface="Garamond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3200">
                <a:solidFill>
                  <a:srgbClr val="000000"/>
                </a:solidFill>
                <a:latin typeface="Garamond" pitchFamily="18" charset="0"/>
              </a:rPr>
              <a:t>La teoría del rebote</a:t>
            </a:r>
          </a:p>
        </p:txBody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F246C3C7-461B-4E76-B0B5-960986214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192213"/>
            <a:ext cx="8153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Se manejó hipótesis de que el auge en disciplina 1860s fue sólo un </a:t>
            </a:r>
            <a:r>
              <a:rPr lang="en-GB" altLang="es-ES" sz="2800" b="1">
                <a:solidFill>
                  <a:srgbClr val="000000"/>
                </a:solidFill>
                <a:latin typeface="Garamond" panose="02020404030301010803" pitchFamily="18" charset="0"/>
              </a:rPr>
              <a:t>normalización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 tras el peelismo; Cox le atribuye cambio revolucionario en Westminster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072C96FD-300B-49E9-BEC7-FC7BD4A92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705100"/>
            <a:ext cx="8153400" cy="159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Dos problemas con rebote:</a:t>
            </a:r>
          </a:p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(1) El auge post 1860 afectó </a:t>
            </a:r>
            <a:b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     también a los Liberales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DE60E471-5D90-4936-8F1D-82B6D96BC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397375"/>
            <a:ext cx="8153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(2) Hubo un cambio radical entre 1830 y </a:t>
            </a:r>
            <a:b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1860 en el acervo de incentivos selectivos de los partidos: </a:t>
            </a:r>
            <a:b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antes era </a:t>
            </a:r>
            <a:r>
              <a:rPr lang="en-GB" altLang="es-ES" sz="2800" i="1">
                <a:solidFill>
                  <a:srgbClr val="000000"/>
                </a:solidFill>
                <a:latin typeface="Garamond" panose="02020404030301010803" pitchFamily="18" charset="0"/>
              </a:rPr>
              <a:t>patronage</a:t>
            </a: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 (p. 35); </a:t>
            </a:r>
            <a:b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en-GB" altLang="es-ES" sz="2800">
                <a:solidFill>
                  <a:srgbClr val="000000"/>
                </a:solidFill>
                <a:latin typeface="Garamond" panose="02020404030301010803" pitchFamily="18" charset="0"/>
              </a:rPr>
              <a:t>para 1860 se había instituido el </a:t>
            </a:r>
            <a:r>
              <a:rPr lang="en-GB" altLang="es-ES" sz="2800" i="1">
                <a:solidFill>
                  <a:srgbClr val="000000"/>
                </a:solidFill>
                <a:latin typeface="Garamond" panose="02020404030301010803" pitchFamily="18" charset="0"/>
              </a:rPr>
              <a:t>Civil Service</a:t>
            </a:r>
          </a:p>
        </p:txBody>
      </p:sp>
      <p:graphicFrame>
        <p:nvGraphicFramePr>
          <p:cNvPr id="34821" name="Object 5">
            <a:extLst>
              <a:ext uri="{FF2B5EF4-FFF2-40B4-BE49-F238E27FC236}">
                <a16:creationId xmlns:a16="http://schemas.microsoft.com/office/drawing/2014/main" id="{ECC7CC86-1F61-487E-8331-3AA6DC3524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9250" y="2387600"/>
          <a:ext cx="2879725" cy="251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3" r:id="rId3" imgW="2891160" imgH="2531160" progId="">
                  <p:embed/>
                </p:oleObj>
              </mc:Choice>
              <mc:Fallback>
                <p:oleObj r:id="rId3" imgW="2891160" imgH="2531160" progId="">
                  <p:embed/>
                  <p:pic>
                    <p:nvPicPr>
                      <p:cNvPr id="34821" name="Object 5">
                        <a:extLst>
                          <a:ext uri="{FF2B5EF4-FFF2-40B4-BE49-F238E27FC236}">
                            <a16:creationId xmlns:a16="http://schemas.microsoft.com/office/drawing/2014/main" id="{ECC7CC86-1F61-487E-8331-3AA6DC3524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0" y="2387600"/>
                        <a:ext cx="2879725" cy="251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Text Box 6">
            <a:extLst>
              <a:ext uri="{FF2B5EF4-FFF2-40B4-BE49-F238E27FC236}">
                <a16:creationId xmlns:a16="http://schemas.microsoft.com/office/drawing/2014/main" id="{843EBC5F-62D3-4FB0-9BC7-03E6B8EB5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234113"/>
            <a:ext cx="8153400" cy="946150"/>
          </a:xfrm>
          <a:prstGeom prst="rect">
            <a:avLst/>
          </a:prstGeom>
          <a:solidFill>
            <a:schemeClr val="folHlink"/>
          </a:solidFill>
          <a:ln w="9525">
            <a:noFill/>
            <a:round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/>
          <a:p>
            <a:pPr algn="ctr" eaLnBrk="0">
              <a:lnSpc>
                <a:spcPct val="100000"/>
              </a:lnSpc>
              <a:spcBef>
                <a:spcPts val="1750"/>
              </a:spcBef>
              <a:buFont typeface="Garamond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sz="2800">
                <a:solidFill>
                  <a:srgbClr val="000000"/>
                </a:solidFill>
                <a:latin typeface="Garamond" pitchFamily="18" charset="0"/>
              </a:rPr>
              <a:t>Tampoco fueron las nuevas organizaciones partidistas en distritos tras 2</a:t>
            </a:r>
            <a:r>
              <a:rPr lang="en-GB" sz="2800" baseline="33000">
                <a:solidFill>
                  <a:srgbClr val="000000"/>
                </a:solidFill>
                <a:latin typeface="Garamond" pitchFamily="18" charset="0"/>
              </a:rPr>
              <a:t>nd</a:t>
            </a:r>
            <a:r>
              <a:rPr lang="en-GB" sz="2800">
                <a:solidFill>
                  <a:srgbClr val="000000"/>
                </a:solidFill>
                <a:latin typeface="Garamond" pitchFamily="18" charset="0"/>
              </a:rPr>
              <a:t> reform act: éstas aparecieron hasta 1880s</a:t>
            </a:r>
          </a:p>
        </p:txBody>
      </p:sp>
      <p:sp>
        <p:nvSpPr>
          <p:cNvPr id="34824" name="AutoShape 8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766C2C4B-56C1-4DFB-93B6-978F305FA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6477000"/>
            <a:ext cx="457200" cy="457200"/>
          </a:xfrm>
          <a:prstGeom prst="actionButtonReturn">
            <a:avLst/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es-MX" altLang="es-ES"/>
          </a:p>
        </p:txBody>
      </p:sp>
      <p:sp>
        <p:nvSpPr>
          <p:cNvPr id="34825" name="Text Box 9">
            <a:extLst>
              <a:ext uri="{FF2B5EF4-FFF2-40B4-BE49-F238E27FC236}">
                <a16:creationId xmlns:a16="http://schemas.microsoft.com/office/drawing/2014/main" id="{A3C3EB5E-AA2E-4CC3-B36D-C3EF17E43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7086600"/>
            <a:ext cx="108902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spcBef>
                <a:spcPct val="50000"/>
              </a:spcBef>
            </a:pPr>
            <a:r>
              <a:rPr lang="es-MX" altLang="es-ES">
                <a:solidFill>
                  <a:srgbClr val="990000"/>
                </a:solidFill>
              </a:rPr>
              <a:t>Fin dig.</a:t>
            </a:r>
            <a:endParaRPr lang="es-ES" altLang="es-ES">
              <a:solidFill>
                <a:srgbClr val="99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  <p:bldP spid="34819" grpId="0" autoUpdateAnimBg="0"/>
      <p:bldP spid="34820" grpId="0" autoUpdateAnimBg="0"/>
      <p:bldP spid="34822" grpId="0" animBg="1" autoUpdateAnimBg="0"/>
      <p:bldP spid="34824" grpId="0" animBg="1"/>
      <p:bldP spid="3482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8440D62C-B6F9-48FC-BEAF-504513801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47675"/>
            <a:ext cx="3041650" cy="641350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2000"/>
              </a:spcBef>
              <a:buFont typeface="Garamond" panose="02020404030301010803" pitchFamily="18" charset="0"/>
              <a:buNone/>
            </a:pPr>
            <a:r>
              <a:rPr lang="en-GB" altLang="es-ES" sz="3600">
                <a:solidFill>
                  <a:srgbClr val="000000"/>
                </a:solidFill>
              </a:rPr>
              <a:t>Las variables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2EB9F037-9255-4415-BCD1-6408FC773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607050"/>
            <a:ext cx="34290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 b="1">
                <a:solidFill>
                  <a:srgbClr val="000000"/>
                </a:solidFill>
                <a:latin typeface="Garamond" panose="02020404030301010803" pitchFamily="18" charset="0"/>
              </a:rPr>
              <a:t>Var. Inds.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7FB09CDA-587F-47B5-B305-4531AA611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619750"/>
            <a:ext cx="34290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 b="1">
                <a:solidFill>
                  <a:srgbClr val="000000"/>
                </a:solidFill>
                <a:latin typeface="Garamond" panose="02020404030301010803" pitchFamily="18" charset="0"/>
              </a:rPr>
              <a:t>Var. Dep.</a:t>
            </a:r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ACE0848F-0091-412C-AFEC-72FC114FBAA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676400"/>
            <a:ext cx="8988425" cy="3230563"/>
            <a:chOff x="432" y="1056"/>
            <a:chExt cx="5662" cy="2035"/>
          </a:xfrm>
        </p:grpSpPr>
        <p:grpSp>
          <p:nvGrpSpPr>
            <p:cNvPr id="5127" name="Group 4">
              <a:extLst>
                <a:ext uri="{FF2B5EF4-FFF2-40B4-BE49-F238E27FC236}">
                  <a16:creationId xmlns:a16="http://schemas.microsoft.com/office/drawing/2014/main" id="{05D3BD2C-7C04-4403-A8DA-1C83CB7DC6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1056"/>
              <a:ext cx="5662" cy="2035"/>
              <a:chOff x="432" y="1056"/>
              <a:chExt cx="5662" cy="2035"/>
            </a:xfrm>
          </p:grpSpPr>
          <p:sp>
            <p:nvSpPr>
              <p:cNvPr id="5129" name="Text Box 5">
                <a:extLst>
                  <a:ext uri="{FF2B5EF4-FFF2-40B4-BE49-F238E27FC236}">
                    <a16:creationId xmlns:a16="http://schemas.microsoft.com/office/drawing/2014/main" id="{E7B55228-7E75-4655-BAF6-63E9B6DA2C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1104"/>
                <a:ext cx="1967" cy="8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1750"/>
                  </a:spcBef>
                  <a:buFont typeface="Garamond" panose="02020404030301010803" pitchFamily="18" charset="0"/>
                  <a:buNone/>
                </a:pPr>
                <a:r>
                  <a:rPr lang="en-GB" altLang="es-ES" sz="2800">
                    <a:solidFill>
                      <a:srgbClr val="000000"/>
                    </a:solidFill>
                    <a:latin typeface="Garamond" panose="02020404030301010803" pitchFamily="18" charset="0"/>
                  </a:rPr>
                  <a:t>Poderes legislativos del gabinete </a:t>
                </a:r>
                <a:br>
                  <a:rPr lang="en-GB" altLang="es-ES" sz="2800">
                    <a:solidFill>
                      <a:srgbClr val="000000"/>
                    </a:solidFill>
                    <a:latin typeface="Garamond" panose="02020404030301010803" pitchFamily="18" charset="0"/>
                  </a:rPr>
                </a:br>
                <a:r>
                  <a:rPr lang="en-GB" altLang="es-ES" sz="2800">
                    <a:solidFill>
                      <a:srgbClr val="000000"/>
                    </a:solidFill>
                    <a:latin typeface="Garamond" panose="02020404030301010803" pitchFamily="18" charset="0"/>
                  </a:rPr>
                  <a:t>(secreto eficiente)</a:t>
                </a:r>
                <a:r>
                  <a:rPr lang="ar-SA" altLang="es-ES" sz="2800">
                    <a:solidFill>
                      <a:srgbClr val="000000"/>
                    </a:solidFill>
                    <a:latin typeface="Garamond" panose="02020404030301010803" pitchFamily="18" charset="0"/>
                    <a:cs typeface="Arial" panose="020B0604020202020204" pitchFamily="34" charset="0"/>
                  </a:rPr>
                  <a:t>‏</a:t>
                </a:r>
                <a:endParaRPr lang="en-GB" altLang="es-ES" sz="2800">
                  <a:solidFill>
                    <a:srgbClr val="000000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5130" name="Text Box 6">
                <a:extLst>
                  <a:ext uri="{FF2B5EF4-FFF2-40B4-BE49-F238E27FC236}">
                    <a16:creationId xmlns:a16="http://schemas.microsoft.com/office/drawing/2014/main" id="{B6E3246B-1729-42E9-B5E0-E6EAD16CDE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2427"/>
                <a:ext cx="2160" cy="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1750"/>
                  </a:spcBef>
                  <a:buFont typeface="Garamond" panose="02020404030301010803" pitchFamily="18" charset="0"/>
                  <a:buNone/>
                </a:pPr>
                <a:r>
                  <a:rPr lang="en-GB" altLang="es-ES" sz="2800">
                    <a:solidFill>
                      <a:srgbClr val="000000"/>
                    </a:solidFill>
                    <a:latin typeface="Garamond" panose="02020404030301010803" pitchFamily="18" charset="0"/>
                  </a:rPr>
                  <a:t>Expansión del electorado</a:t>
                </a:r>
              </a:p>
            </p:txBody>
          </p:sp>
          <p:sp>
            <p:nvSpPr>
              <p:cNvPr id="5131" name="Text Box 7">
                <a:extLst>
                  <a:ext uri="{FF2B5EF4-FFF2-40B4-BE49-F238E27FC236}">
                    <a16:creationId xmlns:a16="http://schemas.microsoft.com/office/drawing/2014/main" id="{800BDDFA-FFA9-48F3-B137-8846E953E3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9" y="1823"/>
                <a:ext cx="1584" cy="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1750"/>
                  </a:spcBef>
                  <a:buFont typeface="Garamond" panose="02020404030301010803" pitchFamily="18" charset="0"/>
                  <a:buNone/>
                </a:pPr>
                <a:r>
                  <a:rPr lang="en-GB" altLang="es-ES" sz="2800">
                    <a:solidFill>
                      <a:srgbClr val="000000"/>
                    </a:solidFill>
                    <a:latin typeface="Garamond" panose="02020404030301010803" pitchFamily="18" charset="0"/>
                  </a:rPr>
                  <a:t>Crecimiento del voto partidista</a:t>
                </a:r>
              </a:p>
            </p:txBody>
          </p:sp>
          <p:sp>
            <p:nvSpPr>
              <p:cNvPr id="5132" name="Text Box 8">
                <a:extLst>
                  <a:ext uri="{FF2B5EF4-FFF2-40B4-BE49-F238E27FC236}">
                    <a16:creationId xmlns:a16="http://schemas.microsoft.com/office/drawing/2014/main" id="{A93FC916-D666-4AB9-A537-7132370DFB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1" y="1296"/>
                <a:ext cx="1584" cy="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1750"/>
                  </a:spcBef>
                  <a:buFont typeface="Garamond" panose="02020404030301010803" pitchFamily="18" charset="0"/>
                  <a:buNone/>
                </a:pPr>
                <a:r>
                  <a:rPr lang="en-GB" altLang="es-ES" sz="2800">
                    <a:solidFill>
                      <a:srgbClr val="000000"/>
                    </a:solidFill>
                    <a:latin typeface="Garamond" panose="02020404030301010803" pitchFamily="18" charset="0"/>
                  </a:rPr>
                  <a:t>en el Parlamento</a:t>
                </a:r>
              </a:p>
            </p:txBody>
          </p:sp>
          <p:sp>
            <p:nvSpPr>
              <p:cNvPr id="5133" name="Text Box 9">
                <a:extLst>
                  <a:ext uri="{FF2B5EF4-FFF2-40B4-BE49-F238E27FC236}">
                    <a16:creationId xmlns:a16="http://schemas.microsoft.com/office/drawing/2014/main" id="{8B6F7659-AABC-45E6-A4F3-00820799EB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1" y="2495"/>
                <a:ext cx="1584" cy="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 eaLnBrk="0"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1750"/>
                  </a:spcBef>
                  <a:buFont typeface="Garamond" panose="02020404030301010803" pitchFamily="18" charset="0"/>
                  <a:buNone/>
                </a:pPr>
                <a:r>
                  <a:rPr lang="en-GB" altLang="es-ES" sz="2800">
                    <a:solidFill>
                      <a:srgbClr val="000000"/>
                    </a:solidFill>
                    <a:latin typeface="Garamond" panose="02020404030301010803" pitchFamily="18" charset="0"/>
                  </a:rPr>
                  <a:t>en el electorado</a:t>
                </a:r>
                <a:br>
                  <a:rPr lang="en-GB" altLang="es-ES" sz="2800">
                    <a:solidFill>
                      <a:srgbClr val="000000"/>
                    </a:solidFill>
                    <a:latin typeface="Garamond" panose="02020404030301010803" pitchFamily="18" charset="0"/>
                  </a:rPr>
                </a:br>
                <a:r>
                  <a:rPr lang="en-GB" altLang="es-ES" sz="2800">
                    <a:solidFill>
                      <a:srgbClr val="000000"/>
                    </a:solidFill>
                    <a:latin typeface="Garamond" panose="02020404030301010803" pitchFamily="18" charset="0"/>
                  </a:rPr>
                  <a:t>(</a:t>
                </a:r>
                <a:r>
                  <a:rPr lang="en-GB" altLang="es-ES" sz="2800" i="1">
                    <a:solidFill>
                      <a:srgbClr val="990000"/>
                    </a:solidFill>
                    <a:latin typeface="Garamond" panose="02020404030301010803" pitchFamily="18" charset="0"/>
                  </a:rPr>
                  <a:t>evidencia nueva</a:t>
                </a:r>
                <a:r>
                  <a:rPr lang="en-GB" altLang="es-ES" sz="2800">
                    <a:solidFill>
                      <a:srgbClr val="000000"/>
                    </a:solidFill>
                    <a:latin typeface="Garamond" panose="02020404030301010803" pitchFamily="18" charset="0"/>
                  </a:rPr>
                  <a:t>)</a:t>
                </a:r>
                <a:r>
                  <a:rPr lang="ar-SA" altLang="es-ES" sz="2800">
                    <a:solidFill>
                      <a:srgbClr val="000000"/>
                    </a:solidFill>
                    <a:latin typeface="Garamond" panose="02020404030301010803" pitchFamily="18" charset="0"/>
                    <a:cs typeface="Arial" panose="020B0604020202020204" pitchFamily="34" charset="0"/>
                  </a:rPr>
                  <a:t>‏</a:t>
                </a:r>
                <a:endParaRPr lang="en-GB" altLang="es-ES" sz="2800">
                  <a:solidFill>
                    <a:srgbClr val="000000"/>
                  </a:solidFill>
                  <a:latin typeface="Garamond" panose="02020404030301010803" pitchFamily="18" charset="0"/>
                </a:endParaRPr>
              </a:p>
            </p:txBody>
          </p:sp>
          <p:sp>
            <p:nvSpPr>
              <p:cNvPr id="5134" name="AutoShape 10">
                <a:extLst>
                  <a:ext uri="{FF2B5EF4-FFF2-40B4-BE49-F238E27FC236}">
                    <a16:creationId xmlns:a16="http://schemas.microsoft.com/office/drawing/2014/main" id="{C438F3AC-8F91-4026-8ACE-2A442822D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55" y="1056"/>
                <a:ext cx="288" cy="2015"/>
              </a:xfrm>
              <a:prstGeom prst="rightBrace">
                <a:avLst>
                  <a:gd name="adj1" fmla="val 58304"/>
                  <a:gd name="adj2" fmla="val 50000"/>
                </a:avLst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>
                  <a:buFont typeface="Wingdings" panose="05000000000000000000" pitchFamily="2" charset="2"/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 eaLnBrk="0">
                  <a:buFont typeface="Wingdings" panose="05000000000000000000" pitchFamily="2" charset="2"/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 eaLnBrk="0">
                  <a:buFont typeface="Wingdings" panose="05000000000000000000" pitchFamily="2" charset="2"/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 eaLnBrk="0">
                  <a:buFont typeface="Wingdings" panose="05000000000000000000" pitchFamily="2" charset="2"/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 eaLnBrk="0">
                  <a:buFont typeface="Wingdings" panose="05000000000000000000" pitchFamily="2" charset="2"/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5720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45000"/>
                  <a:buFont typeface="Wingdings" panose="05000000000000000000" pitchFamily="2" charset="2"/>
                  <a:defRPr>
                    <a:solidFill>
                      <a:schemeClr val="bg1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eaLnBrk="1"/>
                <a:endParaRPr lang="es-MX" altLang="es-ES"/>
              </a:p>
            </p:txBody>
          </p:sp>
          <p:sp>
            <p:nvSpPr>
              <p:cNvPr id="5135" name="Line 11">
                <a:extLst>
                  <a:ext uri="{FF2B5EF4-FFF2-40B4-BE49-F238E27FC236}">
                    <a16:creationId xmlns:a16="http://schemas.microsoft.com/office/drawing/2014/main" id="{EF6ED5E2-25EF-4553-89D7-5E55D5553E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2064"/>
                <a:ext cx="144" cy="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136" name="Line 12">
                <a:extLst>
                  <a:ext uri="{FF2B5EF4-FFF2-40B4-BE49-F238E27FC236}">
                    <a16:creationId xmlns:a16="http://schemas.microsoft.com/office/drawing/2014/main" id="{085A81E9-174A-4D10-82A7-E78879D323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59" y="1672"/>
                <a:ext cx="192" cy="350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137" name="Line 13">
                <a:extLst>
                  <a:ext uri="{FF2B5EF4-FFF2-40B4-BE49-F238E27FC236}">
                    <a16:creationId xmlns:a16="http://schemas.microsoft.com/office/drawing/2014/main" id="{36743475-163D-41A2-8F82-95D7FE6F35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9" y="2111"/>
                <a:ext cx="192" cy="336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sp>
          <p:nvSpPr>
            <p:cNvPr id="5128" name="Line 14">
              <a:extLst>
                <a:ext uri="{FF2B5EF4-FFF2-40B4-BE49-F238E27FC236}">
                  <a16:creationId xmlns:a16="http://schemas.microsoft.com/office/drawing/2014/main" id="{0D4285D5-EAB1-4932-B867-A87B0955F8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" y="2085"/>
              <a:ext cx="1" cy="302"/>
            </a:xfrm>
            <a:prstGeom prst="line">
              <a:avLst/>
            </a:prstGeom>
            <a:noFill/>
            <a:ln w="28440">
              <a:solidFill>
                <a:srgbClr val="CC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159" name="Text Box 15">
            <a:extLst>
              <a:ext uri="{FF2B5EF4-FFF2-40B4-BE49-F238E27FC236}">
                <a16:creationId xmlns:a16="http://schemas.microsoft.com/office/drawing/2014/main" id="{8536D8CF-8608-495B-9751-F6BD66482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477000"/>
            <a:ext cx="8458200" cy="519113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Cox explica el cambio institucional crucial en UK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479D952B-5F7D-45D9-977C-1CF8D325C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542925"/>
            <a:ext cx="8388350" cy="579438"/>
          </a:xfrm>
          <a:prstGeom prst="rect">
            <a:avLst/>
          </a:prstGeom>
          <a:solidFill>
            <a:srgbClr val="B2B2B2"/>
          </a:solidFill>
          <a:ln>
            <a:noFill/>
          </a:ln>
          <a:effectLst>
            <a:outerShdw dist="107933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2000"/>
              </a:spcBef>
              <a:buFont typeface="Garamond" panose="02020404030301010803" pitchFamily="18" charset="0"/>
              <a:buNone/>
            </a:pPr>
            <a:r>
              <a:rPr lang="en-GB" altLang="es-ES" sz="3200">
                <a:solidFill>
                  <a:srgbClr val="000000"/>
                </a:solidFill>
              </a:rPr>
              <a:t>La paulatina incorporación (tres </a:t>
            </a:r>
            <a:r>
              <a:rPr lang="en-GB" altLang="es-ES" sz="3200" i="1">
                <a:solidFill>
                  <a:srgbClr val="000000"/>
                </a:solidFill>
              </a:rPr>
              <a:t>Reform Acts</a:t>
            </a:r>
            <a:r>
              <a:rPr lang="en-GB" altLang="es-ES" sz="3200">
                <a:solidFill>
                  <a:srgbClr val="000000"/>
                </a:solidFill>
              </a:rPr>
              <a:t>)</a:t>
            </a:r>
            <a:r>
              <a:rPr lang="ar-SA" altLang="es-ES" sz="3200">
                <a:solidFill>
                  <a:srgbClr val="000000"/>
                </a:solidFill>
                <a:cs typeface="Arial" panose="020B0604020202020204" pitchFamily="34" charset="0"/>
              </a:rPr>
              <a:t>‏</a:t>
            </a:r>
            <a:endParaRPr lang="en-GB" altLang="es-ES" sz="3200">
              <a:solidFill>
                <a:srgbClr val="000000"/>
              </a:solidFill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EE981A2F-8A65-43C1-A3C0-98305C288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39875"/>
            <a:ext cx="8153400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t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</a:pP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Pre1832: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distritos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con </a:t>
            </a:r>
            <a:r>
              <a:rPr lang="en-GB" altLang="es-ES" sz="2800" i="1" dirty="0">
                <a:solidFill>
                  <a:srgbClr val="000000"/>
                </a:solidFill>
                <a:latin typeface="Arial"/>
                <a:cs typeface="Lucida Sans Unicode"/>
              </a:rPr>
              <a:t>M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=2;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costumbres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locales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determinaban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quién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elegía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 a los MPs y </a:t>
            </a:r>
            <a:r>
              <a:rPr lang="en-GB" altLang="es-ES" sz="2800" dirty="0" err="1">
                <a:solidFill>
                  <a:srgbClr val="000000"/>
                </a:solidFill>
                <a:latin typeface="Arial"/>
                <a:cs typeface="Lucida Sans Unicode"/>
              </a:rPr>
              <a:t>cómo</a:t>
            </a:r>
            <a:r>
              <a:rPr lang="en-GB" altLang="es-ES" sz="2800" dirty="0">
                <a:solidFill>
                  <a:srgbClr val="000000"/>
                </a:solidFill>
                <a:latin typeface="Arial"/>
                <a:cs typeface="Lucida Sans Unicode"/>
              </a:rPr>
              <a:t> </a:t>
            </a:r>
            <a:endParaRPr lang="en-GB" altLang="es-ES" sz="2800">
              <a:solidFill>
                <a:srgbClr val="000000"/>
              </a:solidFill>
            </a:endParaRPr>
          </a:p>
        </p:txBody>
      </p:sp>
      <p:grpSp>
        <p:nvGrpSpPr>
          <p:cNvPr id="6148" name="Group 3">
            <a:extLst>
              <a:ext uri="{FF2B5EF4-FFF2-40B4-BE49-F238E27FC236}">
                <a16:creationId xmlns:a16="http://schemas.microsoft.com/office/drawing/2014/main" id="{ED350A7A-22DD-4646-B8D1-2FB30A809660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4614863"/>
            <a:ext cx="1976438" cy="2624137"/>
            <a:chOff x="4716" y="2530"/>
            <a:chExt cx="1245" cy="1653"/>
          </a:xfrm>
        </p:grpSpPr>
        <p:sp>
          <p:nvSpPr>
            <p:cNvPr id="7172" name="Rectangle 4">
              <a:extLst>
                <a:ext uri="{FF2B5EF4-FFF2-40B4-BE49-F238E27FC236}">
                  <a16:creationId xmlns:a16="http://schemas.microsoft.com/office/drawing/2014/main" id="{4BD7ECE9-F113-4009-8C8C-D0D196053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6" y="2530"/>
              <a:ext cx="1246" cy="1654"/>
            </a:xfrm>
            <a:prstGeom prst="rect">
              <a:avLst/>
            </a:prstGeom>
            <a:solidFill>
              <a:srgbClr val="990000"/>
            </a:solidFill>
            <a:ln w="9525">
              <a:noFill/>
              <a:round/>
              <a:headEnd/>
              <a:tailEnd/>
            </a:ln>
            <a:effectLst>
              <a:outerShdw dist="10793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buFont typeface="Wingdings" pitchFamily="2" charset="2"/>
                <a:buNone/>
                <a:defRPr/>
              </a:pPr>
              <a:endParaRPr lang="es-MX">
                <a:latin typeface="Arial" charset="0"/>
              </a:endParaRPr>
            </a:p>
          </p:txBody>
        </p:sp>
        <p:pic>
          <p:nvPicPr>
            <p:cNvPr id="6153" name="Picture 5">
              <a:extLst>
                <a:ext uri="{FF2B5EF4-FFF2-40B4-BE49-F238E27FC236}">
                  <a16:creationId xmlns:a16="http://schemas.microsoft.com/office/drawing/2014/main" id="{D09E0101-1887-4330-B388-FBDCF8A9E1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0" y="2640"/>
              <a:ext cx="840" cy="1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6154" name="Text Box 6">
              <a:extLst>
                <a:ext uri="{FF2B5EF4-FFF2-40B4-BE49-F238E27FC236}">
                  <a16:creationId xmlns:a16="http://schemas.microsoft.com/office/drawing/2014/main" id="{15054D2F-7E9B-423E-B04E-1634D6273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8" y="3754"/>
              <a:ext cx="111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buClr>
                  <a:srgbClr val="B2B2B2"/>
                </a:buClr>
                <a:buFont typeface="Times New Roman" panose="02020603050405020304" pitchFamily="18" charset="0"/>
                <a:buNone/>
              </a:pPr>
              <a:r>
                <a:rPr lang="en-GB" altLang="es-ES" sz="1600">
                  <a:solidFill>
                    <a:srgbClr val="B2B2B2"/>
                  </a:solidFill>
                </a:rPr>
                <a:t>Benjamin Disraeli (1804-81)</a:t>
              </a:r>
              <a:r>
                <a:rPr lang="ar-SA" altLang="es-ES" sz="1600">
                  <a:solidFill>
                    <a:srgbClr val="B2B2B2"/>
                  </a:solidFill>
                  <a:cs typeface="Arial" panose="020B0604020202020204" pitchFamily="34" charset="0"/>
                </a:rPr>
                <a:t>‏</a:t>
              </a:r>
              <a:endParaRPr lang="en-GB" altLang="es-ES" sz="1600">
                <a:solidFill>
                  <a:srgbClr val="B2B2B2"/>
                </a:solidFill>
              </a:endParaRPr>
            </a:p>
          </p:txBody>
        </p:sp>
      </p:grpSp>
      <p:sp>
        <p:nvSpPr>
          <p:cNvPr id="6149" name="Text Box 7">
            <a:extLst>
              <a:ext uri="{FF2B5EF4-FFF2-40B4-BE49-F238E27FC236}">
                <a16:creationId xmlns:a16="http://schemas.microsoft.com/office/drawing/2014/main" id="{9BF5263F-5EA6-4FA8-B88E-2530C4BA8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84450"/>
            <a:ext cx="8153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 b="1">
                <a:solidFill>
                  <a:srgbClr val="000000"/>
                </a:solidFill>
              </a:rPr>
              <a:t>1  1832</a:t>
            </a:r>
            <a:r>
              <a:rPr lang="en-GB" altLang="es-ES" sz="2800">
                <a:solidFill>
                  <a:srgbClr val="000000"/>
                </a:solidFill>
              </a:rPr>
              <a:t>: elimina noventa “</a:t>
            </a:r>
            <a:r>
              <a:rPr lang="en-GB" altLang="es-ES" sz="2800" i="1">
                <a:solidFill>
                  <a:srgbClr val="000000"/>
                </a:solidFill>
              </a:rPr>
              <a:t>Rotten Boroughs</a:t>
            </a:r>
            <a:r>
              <a:rPr lang="en-GB" altLang="es-ES" sz="2800">
                <a:solidFill>
                  <a:srgbClr val="000000"/>
                </a:solidFill>
              </a:rPr>
              <a:t>,” aumenta representación ciudades. Voto para todo pequeño propietario. Padrón creció 50-80% </a:t>
            </a:r>
          </a:p>
        </p:txBody>
      </p:sp>
      <p:sp>
        <p:nvSpPr>
          <p:cNvPr id="6150" name="Text Box 8">
            <a:extLst>
              <a:ext uri="{FF2B5EF4-FFF2-40B4-BE49-F238E27FC236}">
                <a16:creationId xmlns:a16="http://schemas.microsoft.com/office/drawing/2014/main" id="{9134B55C-0060-405D-8598-0CCFC4D53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054475"/>
            <a:ext cx="8153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 b="1">
                <a:solidFill>
                  <a:srgbClr val="000000"/>
                </a:solidFill>
              </a:rPr>
              <a:t>2  1867</a:t>
            </a:r>
            <a:r>
              <a:rPr lang="en-GB" altLang="es-ES" sz="2800">
                <a:solidFill>
                  <a:srgbClr val="000000"/>
                </a:solidFill>
              </a:rPr>
              <a:t>: resta más “RBs.” Voto para todo jefe </a:t>
            </a:r>
            <a:br>
              <a:rPr lang="en-GB" altLang="es-ES" sz="2800">
                <a:solidFill>
                  <a:srgbClr val="000000"/>
                </a:solidFill>
              </a:rPr>
            </a:br>
            <a:r>
              <a:rPr lang="en-GB" altLang="es-ES" sz="2800">
                <a:solidFill>
                  <a:srgbClr val="000000"/>
                </a:solidFill>
              </a:rPr>
              <a:t>de familia (duplica padrón.) 1872, voto </a:t>
            </a:r>
            <a:br>
              <a:rPr lang="en-GB" altLang="es-ES" sz="2800">
                <a:solidFill>
                  <a:srgbClr val="000000"/>
                </a:solidFill>
              </a:rPr>
            </a:br>
            <a:r>
              <a:rPr lang="en-GB" altLang="es-ES" sz="2800">
                <a:solidFill>
                  <a:srgbClr val="000000"/>
                </a:solidFill>
              </a:rPr>
              <a:t>secreto. 1873, </a:t>
            </a:r>
            <a:r>
              <a:rPr lang="en-GB" altLang="es-ES" sz="2800" i="1">
                <a:solidFill>
                  <a:srgbClr val="000000"/>
                </a:solidFill>
              </a:rPr>
              <a:t>Campaign Expenditures </a:t>
            </a:r>
            <a:br>
              <a:rPr lang="en-GB" altLang="es-ES" sz="2800" i="1">
                <a:solidFill>
                  <a:srgbClr val="000000"/>
                </a:solidFill>
              </a:rPr>
            </a:br>
            <a:r>
              <a:rPr lang="en-GB" altLang="es-ES" sz="2800" i="1">
                <a:solidFill>
                  <a:srgbClr val="000000"/>
                </a:solidFill>
              </a:rPr>
              <a:t>and Corrupt Practices Act</a:t>
            </a:r>
            <a:r>
              <a:rPr lang="en-GB" altLang="es-ES" sz="28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6151" name="Text Box 9">
            <a:extLst>
              <a:ext uri="{FF2B5EF4-FFF2-40B4-BE49-F238E27FC236}">
                <a16:creationId xmlns:a16="http://schemas.microsoft.com/office/drawing/2014/main" id="{E9CB8075-B673-46B8-91F9-105E9B1DD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986463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 b="1">
                <a:solidFill>
                  <a:srgbClr val="000000"/>
                </a:solidFill>
              </a:rPr>
              <a:t>3  1884</a:t>
            </a:r>
            <a:r>
              <a:rPr lang="en-GB" altLang="es-ES" sz="2800">
                <a:solidFill>
                  <a:srgbClr val="000000"/>
                </a:solidFill>
              </a:rPr>
              <a:t>: Sufragio universal (padrón crece </a:t>
            </a:r>
            <a:br>
              <a:rPr lang="en-GB" altLang="es-ES" sz="2800">
                <a:solidFill>
                  <a:srgbClr val="000000"/>
                </a:solidFill>
              </a:rPr>
            </a:br>
            <a:r>
              <a:rPr lang="en-GB" altLang="es-ES" sz="2800">
                <a:solidFill>
                  <a:srgbClr val="000000"/>
                </a:solidFill>
              </a:rPr>
              <a:t>75%.)  </a:t>
            </a:r>
            <a:r>
              <a:rPr lang="en-GB" altLang="es-ES" sz="2800" i="1">
                <a:solidFill>
                  <a:srgbClr val="000000"/>
                </a:solidFill>
              </a:rPr>
              <a:t>M</a:t>
            </a:r>
            <a:r>
              <a:rPr lang="en-GB" altLang="es-ES" sz="2800">
                <a:solidFill>
                  <a:srgbClr val="000000"/>
                </a:solidFill>
              </a:rPr>
              <a:t>=1 en (casi) todos los distritos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0">
            <a:extLst>
              <a:ext uri="{FF2B5EF4-FFF2-40B4-BE49-F238E27FC236}">
                <a16:creationId xmlns:a16="http://schemas.microsoft.com/office/drawing/2014/main" id="{2C4A4D85-C1B0-4AF4-95FA-78E9506A29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6075" y="685800"/>
          <a:ext cx="7054850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r:id="rId3" imgW="5724000" imgH="5009760" progId="">
                  <p:embed/>
                </p:oleObj>
              </mc:Choice>
              <mc:Fallback>
                <p:oleObj r:id="rId3" imgW="5724000" imgH="5009760" progId="">
                  <p:embed/>
                  <p:pic>
                    <p:nvPicPr>
                      <p:cNvPr id="7170" name="Object 0">
                        <a:extLst>
                          <a:ext uri="{FF2B5EF4-FFF2-40B4-BE49-F238E27FC236}">
                            <a16:creationId xmlns:a16="http://schemas.microsoft.com/office/drawing/2014/main" id="{2C4A4D85-C1B0-4AF4-95FA-78E9506A29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685800"/>
                        <a:ext cx="7054850" cy="617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Text Box 3">
            <a:extLst>
              <a:ext uri="{FF2B5EF4-FFF2-40B4-BE49-F238E27FC236}">
                <a16:creationId xmlns:a16="http://schemas.microsoft.com/office/drawing/2014/main" id="{F63A12A7-9C73-437E-9A07-E98E3D971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8006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ES" sz="240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B64FF251-9782-4383-91A4-7AA5D054F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810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ES" sz="2400">
                <a:solidFill>
                  <a:schemeClr val="tx1"/>
                </a:solidFill>
                <a:latin typeface="Times New Roman" panose="02020603050405020304" pitchFamily="18" charset="0"/>
              </a:rPr>
              <a:t>II</a:t>
            </a:r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4C088414-0522-417B-9243-D1243F621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28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s-ES" sz="2400">
                <a:solidFill>
                  <a:schemeClr val="tx1"/>
                </a:solidFill>
                <a:latin typeface="Times New Roman" panose="02020603050405020304" pitchFamily="18" charset="0"/>
              </a:rPr>
              <a:t>III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>
            <a:extLst>
              <a:ext uri="{FF2B5EF4-FFF2-40B4-BE49-F238E27FC236}">
                <a16:creationId xmlns:a16="http://schemas.microsoft.com/office/drawing/2014/main" id="{1661DE7C-055D-487F-A94E-95EB3AD22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542925"/>
            <a:ext cx="8388350" cy="579438"/>
          </a:xfrm>
          <a:prstGeom prst="rect">
            <a:avLst/>
          </a:prstGeom>
          <a:solidFill>
            <a:srgbClr val="B2B2B2"/>
          </a:solidFill>
          <a:ln w="9525">
            <a:noFill/>
            <a:round/>
            <a:headEnd/>
            <a:tailEnd/>
          </a:ln>
          <a:effectLst>
            <a:outerShdw dist="107933" dir="2700000" algn="ctr" rotWithShape="0">
              <a:srgbClr val="808080"/>
            </a:outerShdw>
          </a:effec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2000"/>
              </a:spcBef>
              <a:buFont typeface="Garamond" panose="02020404030301010803" pitchFamily="18" charset="0"/>
              <a:buNone/>
            </a:pPr>
            <a:r>
              <a:rPr lang="en-GB" altLang="es-ES" sz="3200">
                <a:solidFill>
                  <a:srgbClr val="000000"/>
                </a:solidFill>
              </a:rPr>
              <a:t>GB del siglo XVIII no muy distinta de AL hoy</a:t>
            </a: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931E8A93-022B-4D53-A59E-B0C6CAB2B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39875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William Hogarth, </a:t>
            </a:r>
            <a:r>
              <a:rPr lang="en-GB" altLang="es-ES" sz="2800" i="1">
                <a:solidFill>
                  <a:srgbClr val="000000"/>
                </a:solidFill>
              </a:rPr>
              <a:t>The Election Series</a:t>
            </a:r>
            <a:r>
              <a:rPr lang="en-GB" altLang="es-ES" sz="2800">
                <a:solidFill>
                  <a:srgbClr val="000000"/>
                </a:solidFill>
              </a:rPr>
              <a:t> </a:t>
            </a:r>
            <a:br>
              <a:rPr lang="en-GB" altLang="es-ES" sz="2800">
                <a:solidFill>
                  <a:srgbClr val="000000"/>
                </a:solidFill>
              </a:rPr>
            </a:br>
            <a:r>
              <a:rPr lang="en-GB" altLang="es-ES" sz="2800">
                <a:solidFill>
                  <a:srgbClr val="000000"/>
                </a:solidFill>
              </a:rPr>
              <a:t>(Tate Gallery, Londres)</a:t>
            </a:r>
            <a:r>
              <a:rPr lang="ar-SA" altLang="es-ES" sz="2800">
                <a:solidFill>
                  <a:srgbClr val="000000"/>
                </a:solidFill>
                <a:cs typeface="Arial" panose="020B0604020202020204" pitchFamily="34" charset="0"/>
              </a:rPr>
              <a:t>‏</a:t>
            </a:r>
            <a:endParaRPr lang="en-GB" altLang="es-ES" sz="2800">
              <a:solidFill>
                <a:srgbClr val="000000"/>
              </a:solidFill>
            </a:endParaRP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3D5E21A9-21DD-4396-92E4-8119E0D1E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895600"/>
            <a:ext cx="815340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38138" indent="-338138" eaLnBrk="0">
              <a:buFont typeface="Wingdings" panose="05000000000000000000" pitchFamily="2" charset="2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(1) An election entertainment (1754)</a:t>
            </a:r>
            <a:r>
              <a:rPr lang="ar-SA" altLang="es-ES" sz="2800">
                <a:solidFill>
                  <a:srgbClr val="000000"/>
                </a:solidFill>
                <a:cs typeface="Arial" panose="020B0604020202020204" pitchFamily="34" charset="0"/>
              </a:rPr>
              <a:t>‏</a:t>
            </a:r>
            <a:endParaRPr lang="en-GB" altLang="es-ES" sz="280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(2) Canvassing for votes (1754)</a:t>
            </a:r>
            <a:r>
              <a:rPr lang="ar-SA" altLang="es-ES" sz="2800">
                <a:solidFill>
                  <a:srgbClr val="000000"/>
                </a:solidFill>
                <a:cs typeface="Arial" panose="020B0604020202020204" pitchFamily="34" charset="0"/>
              </a:rPr>
              <a:t>‏</a:t>
            </a:r>
            <a:endParaRPr lang="en-GB" altLang="es-ES" sz="280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(3) The polling (1754)</a:t>
            </a:r>
            <a:r>
              <a:rPr lang="ar-SA" altLang="es-ES" sz="2800">
                <a:solidFill>
                  <a:srgbClr val="000000"/>
                </a:solidFill>
                <a:cs typeface="Arial" panose="020B0604020202020204" pitchFamily="34" charset="0"/>
              </a:rPr>
              <a:t>‏</a:t>
            </a:r>
            <a:endParaRPr lang="en-GB" altLang="es-ES" sz="280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1750"/>
              </a:spcBef>
              <a:buFont typeface="Garamond" panose="02020404030301010803" pitchFamily="18" charset="0"/>
              <a:buNone/>
            </a:pPr>
            <a:r>
              <a:rPr lang="en-GB" altLang="es-ES" sz="2800">
                <a:solidFill>
                  <a:srgbClr val="000000"/>
                </a:solidFill>
              </a:rPr>
              <a:t>(4) Chairing the members (1754-55)</a:t>
            </a:r>
            <a:r>
              <a:rPr lang="ar-SA" altLang="es-ES" sz="2800">
                <a:solidFill>
                  <a:srgbClr val="000000"/>
                </a:solidFill>
                <a:cs typeface="Arial" panose="020B0604020202020204" pitchFamily="34" charset="0"/>
              </a:rPr>
              <a:t>‏</a:t>
            </a:r>
            <a:endParaRPr lang="en-GB" altLang="es-ES" sz="28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>
            <a:extLst>
              <a:ext uri="{FF2B5EF4-FFF2-40B4-BE49-F238E27FC236}">
                <a16:creationId xmlns:a16="http://schemas.microsoft.com/office/drawing/2014/main" id="{6DA025E8-ED42-4AA9-9663-13939F817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-25400"/>
            <a:ext cx="9637712" cy="760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43" name="Oval 3">
            <a:extLst>
              <a:ext uri="{FF2B5EF4-FFF2-40B4-BE49-F238E27FC236}">
                <a16:creationId xmlns:a16="http://schemas.microsoft.com/office/drawing/2014/main" id="{A4953CDF-1B52-4ACA-9363-8E40134F0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276600"/>
            <a:ext cx="2819400" cy="1752600"/>
          </a:xfrm>
          <a:prstGeom prst="ellips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es-MX" altLang="es-ES"/>
          </a:p>
        </p:txBody>
      </p:sp>
      <p:sp>
        <p:nvSpPr>
          <p:cNvPr id="10244" name="Oval 4">
            <a:extLst>
              <a:ext uri="{FF2B5EF4-FFF2-40B4-BE49-F238E27FC236}">
                <a16:creationId xmlns:a16="http://schemas.microsoft.com/office/drawing/2014/main" id="{D92A30D1-8914-4AA0-B9F4-E0CF72998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572000"/>
            <a:ext cx="2819400" cy="2987675"/>
          </a:xfrm>
          <a:prstGeom prst="ellips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es-MX" altLang="es-ES"/>
          </a:p>
        </p:txBody>
      </p:sp>
      <p:sp>
        <p:nvSpPr>
          <p:cNvPr id="10245" name="Oval 5">
            <a:extLst>
              <a:ext uri="{FF2B5EF4-FFF2-40B4-BE49-F238E27FC236}">
                <a16:creationId xmlns:a16="http://schemas.microsoft.com/office/drawing/2014/main" id="{DD58FB73-E2AC-4157-92E0-2145D4DA2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352800"/>
            <a:ext cx="2286000" cy="1752600"/>
          </a:xfrm>
          <a:prstGeom prst="ellips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es-MX" altLang="es-ES"/>
          </a:p>
        </p:txBody>
      </p:sp>
      <p:sp>
        <p:nvSpPr>
          <p:cNvPr id="10246" name="Oval 6">
            <a:extLst>
              <a:ext uri="{FF2B5EF4-FFF2-40B4-BE49-F238E27FC236}">
                <a16:creationId xmlns:a16="http://schemas.microsoft.com/office/drawing/2014/main" id="{166DD511-9E99-4884-B814-87BBD70B5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343400"/>
            <a:ext cx="2362200" cy="3200400"/>
          </a:xfrm>
          <a:prstGeom prst="ellips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es-MX" altLang="es-ES"/>
          </a:p>
        </p:txBody>
      </p:sp>
      <p:sp>
        <p:nvSpPr>
          <p:cNvPr id="10247" name="Oval 7">
            <a:extLst>
              <a:ext uri="{FF2B5EF4-FFF2-40B4-BE49-F238E27FC236}">
                <a16:creationId xmlns:a16="http://schemas.microsoft.com/office/drawing/2014/main" id="{91C05308-BE75-4F89-9DFB-349491105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724400"/>
            <a:ext cx="2667000" cy="2687638"/>
          </a:xfrm>
          <a:prstGeom prst="ellips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es-MX" altLang="es-ES"/>
          </a:p>
        </p:txBody>
      </p:sp>
      <p:sp>
        <p:nvSpPr>
          <p:cNvPr id="10248" name="Oval 8">
            <a:extLst>
              <a:ext uri="{FF2B5EF4-FFF2-40B4-BE49-F238E27FC236}">
                <a16:creationId xmlns:a16="http://schemas.microsoft.com/office/drawing/2014/main" id="{DBDDD6EF-D0CB-4234-9BA1-4B237AE65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143000"/>
            <a:ext cx="1219200" cy="1295400"/>
          </a:xfrm>
          <a:prstGeom prst="ellips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es-MX" altLang="es-ES"/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0C18E518-CD43-4798-9E20-937055DC71A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524000"/>
            <a:ext cx="7010400" cy="1981200"/>
            <a:chOff x="336" y="960"/>
            <a:chExt cx="4416" cy="1248"/>
          </a:xfrm>
        </p:grpSpPr>
        <p:sp>
          <p:nvSpPr>
            <p:cNvPr id="9226" name="Oval 12">
              <a:extLst>
                <a:ext uri="{FF2B5EF4-FFF2-40B4-BE49-F238E27FC236}">
                  <a16:creationId xmlns:a16="http://schemas.microsoft.com/office/drawing/2014/main" id="{B0924B1C-3E31-428A-9DF8-737688A06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584"/>
              <a:ext cx="1008" cy="576"/>
            </a:xfrm>
            <a:prstGeom prst="ellips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/>
              <a:endParaRPr lang="es-MX" altLang="es-ES"/>
            </a:p>
          </p:txBody>
        </p:sp>
        <p:sp>
          <p:nvSpPr>
            <p:cNvPr id="9227" name="Oval 13">
              <a:extLst>
                <a:ext uri="{FF2B5EF4-FFF2-40B4-BE49-F238E27FC236}">
                  <a16:creationId xmlns:a16="http://schemas.microsoft.com/office/drawing/2014/main" id="{14FE19CB-7E0C-4D28-81FD-D6214DB29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960"/>
              <a:ext cx="1008" cy="1248"/>
            </a:xfrm>
            <a:prstGeom prst="ellips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 eaLnBrk="0"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57200" eaLnBrk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Wingdings" panose="05000000000000000000" pitchFamily="2" charset="2"/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/>
              <a:endParaRPr lang="es-MX" altLang="es-E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nimBg="1"/>
      <p:bldP spid="10244" grpId="0" animBg="1"/>
      <p:bldP spid="10245" grpId="0" animBg="1"/>
      <p:bldP spid="10246" grpId="0" animBg="1"/>
      <p:bldP spid="10247" grpId="0" animBg="1"/>
      <p:bldP spid="102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>
            <a:extLst>
              <a:ext uri="{FF2B5EF4-FFF2-40B4-BE49-F238E27FC236}">
                <a16:creationId xmlns:a16="http://schemas.microsoft.com/office/drawing/2014/main" id="{F3C8D247-F658-4CAB-8394-77344502C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0"/>
            <a:ext cx="9602788" cy="755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267" name="Oval 3">
            <a:extLst>
              <a:ext uri="{FF2B5EF4-FFF2-40B4-BE49-F238E27FC236}">
                <a16:creationId xmlns:a16="http://schemas.microsoft.com/office/drawing/2014/main" id="{BF9320E4-12B4-410E-A3F9-A4793818D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685800"/>
            <a:ext cx="4419600" cy="3276600"/>
          </a:xfrm>
          <a:prstGeom prst="ellips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es-MX" altLang="es-ES"/>
          </a:p>
        </p:txBody>
      </p:sp>
      <p:sp>
        <p:nvSpPr>
          <p:cNvPr id="11268" name="Oval 4">
            <a:extLst>
              <a:ext uri="{FF2B5EF4-FFF2-40B4-BE49-F238E27FC236}">
                <a16:creationId xmlns:a16="http://schemas.microsoft.com/office/drawing/2014/main" id="{44AFE9C5-5592-4CF8-A1FF-4F1F4CAF8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209800"/>
            <a:ext cx="2667000" cy="1676400"/>
          </a:xfrm>
          <a:prstGeom prst="ellips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es-MX" altLang="es-ES"/>
          </a:p>
        </p:txBody>
      </p:sp>
      <p:sp>
        <p:nvSpPr>
          <p:cNvPr id="11269" name="Oval 5">
            <a:extLst>
              <a:ext uri="{FF2B5EF4-FFF2-40B4-BE49-F238E27FC236}">
                <a16:creationId xmlns:a16="http://schemas.microsoft.com/office/drawing/2014/main" id="{95BEA1BC-786E-4CB1-9667-F2A8513BE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295400"/>
            <a:ext cx="2667000" cy="1676400"/>
          </a:xfrm>
          <a:prstGeom prst="ellips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es-MX" altLang="es-ES"/>
          </a:p>
        </p:txBody>
      </p:sp>
      <p:sp>
        <p:nvSpPr>
          <p:cNvPr id="11270" name="Oval 6">
            <a:extLst>
              <a:ext uri="{FF2B5EF4-FFF2-40B4-BE49-F238E27FC236}">
                <a16:creationId xmlns:a16="http://schemas.microsoft.com/office/drawing/2014/main" id="{00DE7BDD-3D2F-4718-BD04-3C7F940D3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286000"/>
            <a:ext cx="3581400" cy="3276600"/>
          </a:xfrm>
          <a:prstGeom prst="ellips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es-MX" altLang="es-ES"/>
          </a:p>
        </p:txBody>
      </p:sp>
      <p:sp>
        <p:nvSpPr>
          <p:cNvPr id="11271" name="Oval 7">
            <a:extLst>
              <a:ext uri="{FF2B5EF4-FFF2-40B4-BE49-F238E27FC236}">
                <a16:creationId xmlns:a16="http://schemas.microsoft.com/office/drawing/2014/main" id="{F97609ED-7B5D-4367-ABE3-C89E54E2E2FC}"/>
              </a:ext>
            </a:extLst>
          </p:cNvPr>
          <p:cNvSpPr>
            <a:spLocks noChangeArrowheads="1"/>
          </p:cNvSpPr>
          <p:nvPr/>
        </p:nvSpPr>
        <p:spPr bwMode="auto">
          <a:xfrm rot="-1602427">
            <a:off x="1847850" y="304800"/>
            <a:ext cx="2362200" cy="5994400"/>
          </a:xfrm>
          <a:prstGeom prst="ellips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es-MX" altLang="es-ES"/>
          </a:p>
        </p:txBody>
      </p:sp>
      <p:sp>
        <p:nvSpPr>
          <p:cNvPr id="11272" name="Oval 8">
            <a:extLst>
              <a:ext uri="{FF2B5EF4-FFF2-40B4-BE49-F238E27FC236}">
                <a16:creationId xmlns:a16="http://schemas.microsoft.com/office/drawing/2014/main" id="{19782B3A-35F7-4D3C-858D-E8B7FC31904D}"/>
              </a:ext>
            </a:extLst>
          </p:cNvPr>
          <p:cNvSpPr>
            <a:spLocks noChangeArrowheads="1"/>
          </p:cNvSpPr>
          <p:nvPr/>
        </p:nvSpPr>
        <p:spPr bwMode="auto">
          <a:xfrm rot="-1441762">
            <a:off x="152400" y="3733800"/>
            <a:ext cx="2286000" cy="3521075"/>
          </a:xfrm>
          <a:prstGeom prst="ellips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es-MX" altLang="es-ES"/>
          </a:p>
        </p:txBody>
      </p:sp>
      <p:sp>
        <p:nvSpPr>
          <p:cNvPr id="11273" name="Oval 9">
            <a:extLst>
              <a:ext uri="{FF2B5EF4-FFF2-40B4-BE49-F238E27FC236}">
                <a16:creationId xmlns:a16="http://schemas.microsoft.com/office/drawing/2014/main" id="{DBB64D23-D26D-4E10-AB50-31AC6CC41C3F}"/>
              </a:ext>
            </a:extLst>
          </p:cNvPr>
          <p:cNvSpPr>
            <a:spLocks noChangeArrowheads="1"/>
          </p:cNvSpPr>
          <p:nvPr/>
        </p:nvSpPr>
        <p:spPr bwMode="auto">
          <a:xfrm rot="-5435">
            <a:off x="4419600" y="3884613"/>
            <a:ext cx="2667000" cy="3521075"/>
          </a:xfrm>
          <a:prstGeom prst="ellipse">
            <a:avLst/>
          </a:prstGeom>
          <a:noFill/>
          <a:ln w="3810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 eaLnBrk="0"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/>
            <a:endParaRPr lang="es-MX" altLang="es-E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  <p:bldP spid="11268" grpId="0" animBg="1"/>
      <p:bldP spid="11269" grpId="0" animBg="1"/>
      <p:bldP spid="11270" grpId="0" animBg="1"/>
      <p:bldP spid="11271" grpId="0" animBg="1"/>
      <p:bldP spid="11272" grpId="0" animBg="1"/>
      <p:bldP spid="11273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Tx/>
          <a:buNone/>
          <a:tabLst/>
          <a:defRPr kumimoji="0" lang="en-GB" altLang="es-E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Lucida Sans Unicode" panose="020B0602030504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Tx/>
          <a:buNone/>
          <a:tabLst/>
          <a:defRPr kumimoji="0" lang="en-GB" altLang="es-E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Lucida Sans Unicode" panose="020B0602030504020204" pitchFamily="34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1996</Words>
  <Application>Microsoft Office PowerPoint</Application>
  <PresentationFormat>Personalizado</PresentationFormat>
  <Paragraphs>173</Paragraphs>
  <Slides>38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39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Eric Magar</dc:creator>
  <cp:lastModifiedBy>eric</cp:lastModifiedBy>
  <cp:revision>80</cp:revision>
  <dcterms:modified xsi:type="dcterms:W3CDTF">2021-10-25T18:13:00Z</dcterms:modified>
</cp:coreProperties>
</file>