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30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4" r:id="rId21"/>
    <p:sldId id="274" r:id="rId22"/>
    <p:sldId id="275" r:id="rId23"/>
    <p:sldId id="295" r:id="rId24"/>
    <p:sldId id="296" r:id="rId25"/>
    <p:sldId id="297" r:id="rId26"/>
    <p:sldId id="298" r:id="rId27"/>
    <p:sldId id="280" r:id="rId28"/>
    <p:sldId id="299" r:id="rId29"/>
    <p:sldId id="304" r:id="rId30"/>
    <p:sldId id="302" r:id="rId31"/>
    <p:sldId id="300" r:id="rId32"/>
    <p:sldId id="305" r:id="rId33"/>
    <p:sldId id="306" r:id="rId34"/>
    <p:sldId id="307" r:id="rId35"/>
    <p:sldId id="309" r:id="rId36"/>
    <p:sldId id="310" r:id="rId37"/>
    <p:sldId id="311" r:id="rId38"/>
    <p:sldId id="312" r:id="rId39"/>
    <p:sldId id="313" r:id="rId40"/>
    <p:sldId id="286" r:id="rId41"/>
    <p:sldId id="287" r:id="rId42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19D86-24BE-BE25-E938-B0D9792A0F9F}" v="1597" dt="2025-05-03T17:40:15.434"/>
    <p1510:client id="{C196C985-10F1-A6DB-A690-9F7158D51867}" v="2082" dt="2025-05-02T07:26:03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E8C19EEB-736F-46BD-9E95-9BA38DB5095B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Num" idx="4"/>
          </p:nvPr>
        </p:nvSpPr>
        <p:spPr>
          <a:xfrm>
            <a:off x="4419720" y="9524880"/>
            <a:ext cx="3351960" cy="53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CA8EB5-B3B8-480D-862C-4F4E5594CB6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160" y="762120"/>
            <a:ext cx="4977720" cy="37332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1066680" y="4800600"/>
            <a:ext cx="5637960" cy="44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Num" idx="5"/>
          </p:nvPr>
        </p:nvSpPr>
        <p:spPr>
          <a:xfrm>
            <a:off x="4419720" y="9524880"/>
            <a:ext cx="3351960" cy="53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CEC2F0-0D1D-4345-866E-AD551620BFE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160" y="762120"/>
            <a:ext cx="4977720" cy="37332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1066680" y="4800600"/>
            <a:ext cx="5637960" cy="4494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10080000" cy="7558920"/>
          </a:xfrm>
          <a:prstGeom prst="rect">
            <a:avLst/>
          </a:prstGeom>
          <a:solidFill>
            <a:srgbClr val="CC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 Box 2"/>
          <p:cNvSpPr/>
          <p:nvPr/>
        </p:nvSpPr>
        <p:spPr>
          <a:xfrm>
            <a:off x="3429000" y="7238880"/>
            <a:ext cx="3123360" cy="29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93000"/>
              </a:lnSpc>
              <a:spcBef>
                <a:spcPts val="876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Cox EffSec 27-4-25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_popup?v=NINOxRxze9k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"/>
          <p:cNvSpPr/>
          <p:nvPr/>
        </p:nvSpPr>
        <p:spPr>
          <a:xfrm>
            <a:off x="838080" y="1797120"/>
            <a:ext cx="8152560" cy="300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The Efficient Secret</a:t>
            </a:r>
            <a:r>
              <a:rPr lang="en-GB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Gary Cox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/>
          <p:cNvPicPr/>
          <p:nvPr/>
        </p:nvPicPr>
        <p:blipFill>
          <a:blip r:embed="rId2"/>
          <a:stretch/>
        </p:blipFill>
        <p:spPr>
          <a:xfrm>
            <a:off x="266760" y="0"/>
            <a:ext cx="9601920" cy="75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/>
          <p:cNvPicPr/>
          <p:nvPr/>
        </p:nvPicPr>
        <p:blipFill>
          <a:blip r:embed="rId2"/>
          <a:stretch/>
        </p:blipFill>
        <p:spPr>
          <a:xfrm>
            <a:off x="228600" y="-7920"/>
            <a:ext cx="9681480" cy="760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/>
          <p:cNvPicPr/>
          <p:nvPr/>
        </p:nvPicPr>
        <p:blipFill>
          <a:blip r:embed="rId2"/>
          <a:stretch/>
        </p:blipFill>
        <p:spPr>
          <a:xfrm>
            <a:off x="2057400" y="-206280"/>
            <a:ext cx="6171480" cy="794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1"/>
          <p:cNvSpPr/>
          <p:nvPr/>
        </p:nvSpPr>
        <p:spPr>
          <a:xfrm>
            <a:off x="2057400" y="527040"/>
            <a:ext cx="5942880" cy="6418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El modelo Westminster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1" name="Text Box 2"/>
          <p:cNvSpPr/>
          <p:nvPr/>
        </p:nvSpPr>
        <p:spPr>
          <a:xfrm>
            <a:off x="838080" y="150336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“El gobierno británico hoy es gobierno por líderes partidistas en el gabinete”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2" name="Text Box 3"/>
          <p:cNvSpPr/>
          <p:nvPr/>
        </p:nvSpPr>
        <p:spPr>
          <a:xfrm>
            <a:off x="982800" y="2666880"/>
            <a:ext cx="7474680" cy="18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el gabinete controla la agenda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formado por líderes del partido mayoritario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backbenchers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altamente disciplinados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3" name="Text Box 4"/>
          <p:cNvSpPr/>
          <p:nvPr/>
        </p:nvSpPr>
        <p:spPr>
          <a:xfrm>
            <a:off x="839880" y="5103720"/>
            <a:ext cx="815256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Commons, donde radica el poder legislativo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 jure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, sólo retiene un veto y -- en menor medida -- facultad de enmienda sobre el actuar del gabinete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1"/>
          <p:cNvSpPr/>
          <p:nvPr/>
        </p:nvSpPr>
        <p:spPr>
          <a:xfrm>
            <a:off x="833400" y="533520"/>
            <a:ext cx="8387640" cy="6418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Elecciones centradas en partidos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5" name="Text Box 2"/>
          <p:cNvSpPr/>
          <p:nvPr/>
        </p:nvSpPr>
        <p:spPr>
          <a:xfrm>
            <a:off x="838080" y="149220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Las elecciones hoy son plebiscitarias, se decide cuál de los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partidos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gobernará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6" name="Text Box 3"/>
          <p:cNvSpPr/>
          <p:nvPr/>
        </p:nvSpPr>
        <p:spPr>
          <a:xfrm>
            <a:off x="947880" y="2800440"/>
            <a:ext cx="8152560" cy="33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el partido y no los candidatos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dominan la organización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electoral (nominaciones,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donaciones, campañas...)‏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electores votan x partidos y no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por individuos (a pesar de que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se vota por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candidatos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 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7" name="Picture 4"/>
          <p:cNvPicPr/>
          <p:nvPr/>
        </p:nvPicPr>
        <p:blipFill>
          <a:blip r:embed="rId2"/>
          <a:stretch/>
        </p:blipFill>
        <p:spPr>
          <a:xfrm>
            <a:off x="6248520" y="2514600"/>
            <a:ext cx="3377520" cy="4504680"/>
          </a:xfrm>
          <a:prstGeom prst="rect">
            <a:avLst/>
          </a:prstGeom>
          <a:ln w="0">
            <a:noFill/>
          </a:ln>
          <a:effectLst>
            <a:outerShdw dist="107932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1"/>
          <p:cNvSpPr/>
          <p:nvPr/>
        </p:nvSpPr>
        <p:spPr>
          <a:xfrm>
            <a:off x="833400" y="542880"/>
            <a:ext cx="8387640" cy="5806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 siglo XIX en GB: demografía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9" name="Text Box 2"/>
          <p:cNvSpPr/>
          <p:nvPr/>
        </p:nvSpPr>
        <p:spPr>
          <a:xfrm>
            <a:off x="839880" y="6075360"/>
            <a:ext cx="815256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1800 a 1910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población se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cuadruplicó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(a pesar de emigración)‏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10" name="Object 1024"/>
          <p:cNvGraphicFramePr/>
          <p:nvPr/>
        </p:nvGraphicFramePr>
        <p:xfrm>
          <a:off x="2631960" y="1434960"/>
          <a:ext cx="5209560" cy="455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110" name="Object 1024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31960" y="1434960"/>
                        <a:ext cx="5209560" cy="455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" name="Imagen 111"/>
          <p:cNvPicPr/>
          <p:nvPr/>
        </p:nvPicPr>
        <p:blipFill>
          <a:blip r:embed="rId3"/>
          <a:stretch/>
        </p:blipFill>
        <p:spPr>
          <a:xfrm>
            <a:off x="2629080" y="1434960"/>
            <a:ext cx="5206680" cy="455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"/>
          <p:cNvSpPr/>
          <p:nvPr/>
        </p:nvSpPr>
        <p:spPr>
          <a:xfrm>
            <a:off x="833400" y="542880"/>
            <a:ext cx="8387640" cy="5806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 siglo XIX en GB: bonanza económica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4" name="Text Box 2"/>
          <p:cNvSpPr/>
          <p:nvPr/>
        </p:nvSpPr>
        <p:spPr>
          <a:xfrm>
            <a:off x="839880" y="143208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El error de Malthus: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1800-1900 el producto per cápita se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cuadruplicó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5" name="Text Box 3"/>
          <p:cNvSpPr/>
          <p:nvPr/>
        </p:nvSpPr>
        <p:spPr>
          <a:xfrm>
            <a:off x="839880" y="2476440"/>
            <a:ext cx="8152560" cy="51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tecnología revirtió los rendimientos decrecientes: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6" name="Text Box 4"/>
          <p:cNvSpPr/>
          <p:nvPr/>
        </p:nvSpPr>
        <p:spPr>
          <a:xfrm>
            <a:off x="839880" y="4952880"/>
            <a:ext cx="815256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Urbanización: agricultura perdió peso, primero en favor de la ind. manufacturera, después también a favor del comercio y transporte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17" name="Object 1024"/>
          <p:cNvGraphicFramePr/>
          <p:nvPr/>
        </p:nvGraphicFramePr>
        <p:xfrm>
          <a:off x="2852640" y="3214800"/>
          <a:ext cx="3185280" cy="152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117" name="Object 1024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852640" y="3214800"/>
                        <a:ext cx="3185280" cy="15264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 Box 6"/>
          <p:cNvSpPr/>
          <p:nvPr/>
        </p:nvSpPr>
        <p:spPr>
          <a:xfrm>
            <a:off x="1219320" y="6508800"/>
            <a:ext cx="7393680" cy="94644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historia de Cox es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institucional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, no estructural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0" name="Imagen 119"/>
          <p:cNvPicPr/>
          <p:nvPr/>
        </p:nvPicPr>
        <p:blipFill>
          <a:blip r:embed="rId3"/>
          <a:stretch/>
        </p:blipFill>
        <p:spPr>
          <a:xfrm>
            <a:off x="2844720" y="3213000"/>
            <a:ext cx="3174480" cy="152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1"/>
          <p:cNvSpPr/>
          <p:nvPr/>
        </p:nvSpPr>
        <p:spPr>
          <a:xfrm>
            <a:off x="833400" y="542880"/>
            <a:ext cx="8387640" cy="5806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historia institucional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2" name="Text Box 2"/>
          <p:cNvSpPr/>
          <p:nvPr/>
        </p:nvSpPr>
        <p:spPr>
          <a:xfrm>
            <a:off x="839880" y="1432080"/>
            <a:ext cx="815256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Cox ignora los efectos de esta revolución en la estructura económica (¿qué diría Moore?), su explicación se centra en la mutación de las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reglas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Text Box 3"/>
          <p:cNvSpPr/>
          <p:nvPr/>
        </p:nvSpPr>
        <p:spPr>
          <a:xfrm>
            <a:off x="839880" y="3059280"/>
            <a:ext cx="8152560" cy="18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 2 excepciones: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el auge de la prensa</a:t>
            </a:r>
            <a:endParaRPr lang="en-US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el desarrollo del FFCC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4" name="Text Box 4"/>
          <p:cNvSpPr/>
          <p:nvPr/>
        </p:nvSpPr>
        <p:spPr>
          <a:xfrm>
            <a:off x="838080" y="526896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Juegan papeles fundamentales en la historia institucional (instrumentos)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1"/>
          <p:cNvSpPr/>
          <p:nvPr/>
        </p:nvSpPr>
        <p:spPr>
          <a:xfrm>
            <a:off x="3882960" y="542880"/>
            <a:ext cx="2288520" cy="5806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prensa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6" name="Text Box 2"/>
          <p:cNvSpPr/>
          <p:nvPr/>
        </p:nvSpPr>
        <p:spPr>
          <a:xfrm>
            <a:off x="839880" y="132408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Más </a:t>
            </a:r>
            <a:r>
              <a:rPr lang="en-GB" sz="2800" b="0" strike="noStrike" spc="-1">
                <a:solidFill>
                  <a:srgbClr val="990000"/>
                </a:solidFill>
                <a:latin typeface="Arial"/>
                <a:ea typeface="DejaVu Sans"/>
              </a:rPr>
              <a:t>educación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+ </a:t>
            </a:r>
            <a:r>
              <a:rPr lang="en-GB" sz="2800" b="0" strike="noStrike" spc="-1">
                <a:solidFill>
                  <a:srgbClr val="FF0066"/>
                </a:solidFill>
                <a:latin typeface="Arial"/>
                <a:ea typeface="DejaVu Sans"/>
              </a:rPr>
              <a:t>nivel de vida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+ </a:t>
            </a:r>
            <a:r>
              <a:rPr lang="en-GB" sz="2800" b="0" strike="noStrike" spc="-1">
                <a:solidFill>
                  <a:srgbClr val="3333CC"/>
                </a:solidFill>
                <a:latin typeface="Arial"/>
                <a:ea typeface="DejaVu Sans"/>
              </a:rPr>
              <a:t>publicidad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→ mayor demanda de periódicos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27" name="Object 0"/>
          <p:cNvGraphicFramePr/>
          <p:nvPr/>
        </p:nvGraphicFramePr>
        <p:xfrm>
          <a:off x="2208240" y="4224240"/>
          <a:ext cx="6096960" cy="171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127" name="Object 0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2208240" y="4224240"/>
                        <a:ext cx="6096960" cy="17186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Text Box 4"/>
          <p:cNvSpPr/>
          <p:nvPr/>
        </p:nvSpPr>
        <p:spPr>
          <a:xfrm>
            <a:off x="841320" y="2295360"/>
            <a:ext cx="815256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1830s eliminan impuestos al “saber”, papel, anuncios, cae el precio (7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en 1821; 4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en 1836; 1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en 1857)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0" name="Text Box 5"/>
          <p:cNvSpPr/>
          <p:nvPr/>
        </p:nvSpPr>
        <p:spPr>
          <a:xfrm>
            <a:off x="855720" y="3597120"/>
            <a:ext cx="75430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Telégrafo + tren: corresponsales (Reuters 1851)‏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Text Box 6"/>
          <p:cNvSpPr/>
          <p:nvPr/>
        </p:nvSpPr>
        <p:spPr>
          <a:xfrm>
            <a:off x="457200" y="6172200"/>
            <a:ext cx="9184680" cy="94212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Local cobra importancia en HoC; las noticias de Westminster (y mundo) efecto inmediato en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constituency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2" name="Imagen 131"/>
          <p:cNvPicPr/>
          <p:nvPr/>
        </p:nvPicPr>
        <p:blipFill>
          <a:blip r:embed="rId4"/>
          <a:stretch/>
        </p:blipFill>
        <p:spPr>
          <a:xfrm>
            <a:off x="2197080" y="4216320"/>
            <a:ext cx="6095520" cy="171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Box 1"/>
          <p:cNvSpPr/>
          <p:nvPr/>
        </p:nvSpPr>
        <p:spPr>
          <a:xfrm>
            <a:off x="4038480" y="542880"/>
            <a:ext cx="1980360" cy="5806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 FFCC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4" name="Text Box 2"/>
          <p:cNvSpPr/>
          <p:nvPr/>
        </p:nvSpPr>
        <p:spPr>
          <a:xfrm>
            <a:off x="841320" y="1324080"/>
            <a:ext cx="8152560" cy="51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1836-47: 1er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constructor de líneas férreas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7" name="Text Box 4"/>
          <p:cNvSpPr/>
          <p:nvPr/>
        </p:nvSpPr>
        <p:spPr>
          <a:xfrm>
            <a:off x="841320" y="624852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Efectos económicos bien conocidos;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las externalidades en el Parlamento, no tanto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" name="Picture 3" descr="A table with numbers and text&#10;&#10;El contenido generado por IA puede ser incorrecto.">
            <a:extLst>
              <a:ext uri="{FF2B5EF4-FFF2-40B4-BE49-F238E27FC236}">
                <a16:creationId xmlns:a16="http://schemas.microsoft.com/office/drawing/2014/main" id="{D7F29E47-B19A-621A-48CF-EECEAB00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36" y="1927137"/>
            <a:ext cx="5539042" cy="40759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"/>
          <p:cNvSpPr/>
          <p:nvPr/>
        </p:nvSpPr>
        <p:spPr>
          <a:xfrm>
            <a:off x="2995560" y="447840"/>
            <a:ext cx="4060080" cy="6418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Vista panorámica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8" name="Text Box 2"/>
          <p:cNvSpPr/>
          <p:nvPr/>
        </p:nvSpPr>
        <p:spPr>
          <a:xfrm>
            <a:off x="838080" y="1523880"/>
            <a:ext cx="8152560" cy="10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Muestra como hacer trabajo sumamente instructivo con un mínimo de evidencia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9" name="Text Box 3"/>
          <p:cNvSpPr/>
          <p:nvPr/>
        </p:nvSpPr>
        <p:spPr>
          <a:xfrm>
            <a:off x="838080" y="2971800"/>
            <a:ext cx="8152560" cy="350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(1) </a:t>
            </a: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Poll books</a:t>
            </a: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+ prensa = resultados</a:t>
            </a:r>
            <a:br>
              <a:rPr sz="3200"/>
            </a:b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 electorales detallados, incompletos</a:t>
            </a:r>
            <a:br>
              <a:rPr sz="3200"/>
            </a:br>
            <a:br>
              <a:rPr sz="3200"/>
            </a:b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(2) </a:t>
            </a: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Divisions</a:t>
            </a: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la House of Commons</a:t>
            </a:r>
            <a:br>
              <a:rPr sz="3200"/>
            </a:br>
            <a:br>
              <a:rPr sz="3200"/>
            </a:b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(3) Censo de asociaciones locales </a:t>
            </a: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tories</a:t>
            </a:r>
            <a:br>
              <a:rPr sz="3200"/>
            </a:b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   </a:t>
            </a: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(surgimiento del partido en el electorado)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5D8E9-B9A0-8057-EC49-A6AB222AA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Box 1">
            <a:extLst>
              <a:ext uri="{FF2B5EF4-FFF2-40B4-BE49-F238E27FC236}">
                <a16:creationId xmlns:a16="http://schemas.microsoft.com/office/drawing/2014/main" id="{F3B33D0D-3BDF-B088-25EF-CB8227EB9BE3}"/>
              </a:ext>
            </a:extLst>
          </p:cNvPr>
          <p:cNvSpPr/>
          <p:nvPr/>
        </p:nvSpPr>
        <p:spPr>
          <a:xfrm>
            <a:off x="2588782" y="542880"/>
            <a:ext cx="4492395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Inflación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plenaria</a:t>
            </a:r>
            <a:endParaRPr lang="en-US" sz="3200" b="0" strike="noStrike" spc="-1" dirty="0" err="1">
              <a:latin typeface="Arial"/>
            </a:endParaRPr>
          </a:p>
        </p:txBody>
      </p:sp>
      <p:sp>
        <p:nvSpPr>
          <p:cNvPr id="134" name="Text Box 2">
            <a:extLst>
              <a:ext uri="{FF2B5EF4-FFF2-40B4-BE49-F238E27FC236}">
                <a16:creationId xmlns:a16="http://schemas.microsoft.com/office/drawing/2014/main" id="{44FC053A-0B49-E59C-4615-FFE8B8CA4CC6}"/>
              </a:ext>
            </a:extLst>
          </p:cNvPr>
          <p:cNvSpPr/>
          <p:nvPr/>
        </p:nvSpPr>
        <p:spPr>
          <a:xfrm>
            <a:off x="440922" y="1324080"/>
            <a:ext cx="9106450" cy="5254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Sociedad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más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compleja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-&gt; +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volumen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legislación</a:t>
            </a:r>
            <a:endParaRPr lang="es-ES" dirty="0" err="1"/>
          </a:p>
        </p:txBody>
      </p:sp>
      <p:sp>
        <p:nvSpPr>
          <p:cNvPr id="137" name="Text Box 4">
            <a:extLst>
              <a:ext uri="{FF2B5EF4-FFF2-40B4-BE49-F238E27FC236}">
                <a16:creationId xmlns:a16="http://schemas.microsoft.com/office/drawing/2014/main" id="{D3DBFB85-A32F-BF2E-5A4B-425934338E82}"/>
              </a:ext>
            </a:extLst>
          </p:cNvPr>
          <p:cNvSpPr/>
          <p:nvPr/>
        </p:nvSpPr>
        <p:spPr>
          <a:xfrm>
            <a:off x="841320" y="4930806"/>
            <a:ext cx="8152560" cy="1387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Los </a:t>
            </a:r>
            <a:r>
              <a:rPr lang="en-GB" sz="2800" i="1" spc="-1" dirty="0">
                <a:solidFill>
                  <a:srgbClr val="000000"/>
                </a:solidFill>
                <a:latin typeface="Arial"/>
              </a:rPr>
              <a:t>private bills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cs typeface="Arial"/>
              </a:rPr>
              <a:t>cubrían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cs typeface="Arial"/>
              </a:rPr>
              <a:t>los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 intereses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cs typeface="Arial"/>
              </a:rPr>
              <a:t>individuales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 y de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cs typeface="Arial"/>
              </a:rPr>
              <a:t>gobiernos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 locales (</a:t>
            </a:r>
            <a:r>
              <a:rPr lang="en-GB" sz="2800" i="1" spc="-1" dirty="0">
                <a:solidFill>
                  <a:srgbClr val="000000"/>
                </a:solidFill>
                <a:latin typeface="Arial"/>
                <a:cs typeface="Arial"/>
              </a:rPr>
              <a:t>enclosures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GB" sz="2800" i="1" spc="-1" dirty="0">
                <a:solidFill>
                  <a:srgbClr val="000000"/>
                </a:solidFill>
                <a:latin typeface="Arial"/>
                <a:cs typeface="Arial"/>
              </a:rPr>
              <a:t>turnpikes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, etc.)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cs typeface="Arial"/>
              </a:rPr>
              <a:t>Incluían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cs typeface="Arial"/>
              </a:rPr>
              <a:t>los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2800" i="1" spc="-1" dirty="0">
                <a:solidFill>
                  <a:srgbClr val="000000"/>
                </a:solidFill>
                <a:latin typeface="Arial"/>
                <a:cs typeface="Arial"/>
              </a:rPr>
              <a:t>Railway bills</a:t>
            </a:r>
            <a:endParaRPr lang="es-ES" sz="2800" b="0" strike="noStrike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29671A17-D5EE-FE94-BC1D-44741F73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00" y="2445714"/>
            <a:ext cx="6268108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4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1"/>
          <p:cNvSpPr/>
          <p:nvPr/>
        </p:nvSpPr>
        <p:spPr>
          <a:xfrm>
            <a:off x="2319809" y="507960"/>
            <a:ext cx="5529117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i="1" spc="-1" dirty="0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en-GB" sz="3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bills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3" name="Text Box 4"/>
          <p:cNvSpPr/>
          <p:nvPr/>
        </p:nvSpPr>
        <p:spPr>
          <a:xfrm>
            <a:off x="841320" y="1509684"/>
            <a:ext cx="815256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990000"/>
                </a:solidFill>
                <a:latin typeface="Arial"/>
                <a:ea typeface="DejaVu Sans"/>
              </a:rPr>
              <a:t>Procedimiento tradicional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MPs interesados introducían y guiaban desde una comisión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ad-hoc 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(que incluía MPs tierras aledañas).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4" name="Text Box 5"/>
          <p:cNvSpPr/>
          <p:nvPr/>
        </p:nvSpPr>
        <p:spPr>
          <a:xfrm>
            <a:off x="841320" y="3132400"/>
            <a:ext cx="8152560" cy="14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En ausencia de mayoría </a:t>
            </a:r>
            <a:r>
              <a:rPr lang="en-GB" sz="2800" b="0" strike="noStrike" spc="-1" baseline="30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en-GB" sz="2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comisión operaba como corte judicial; decisión tardaba meses/años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5" name="Text Box 6"/>
          <p:cNvSpPr/>
          <p:nvPr/>
        </p:nvSpPr>
        <p:spPr>
          <a:xfrm>
            <a:off x="914400" y="4605509"/>
            <a:ext cx="8381160" cy="51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Abrir paso al FFCC era tema divisivo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Text Box 7"/>
          <p:cNvSpPr/>
          <p:nvPr/>
        </p:nvSpPr>
        <p:spPr>
          <a:xfrm>
            <a:off x="914400" y="6269040"/>
            <a:ext cx="8228880" cy="942120"/>
          </a:xfrm>
          <a:prstGeom prst="rect">
            <a:avLst/>
          </a:prstGeom>
          <a:solidFill>
            <a:schemeClr val="folHlink"/>
          </a:solidFill>
          <a:ln w="9525">
            <a:noFill/>
          </a:ln>
          <a:effectLst>
            <a:outerShdw dist="106914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año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ea typeface="DejaVu Sans"/>
              </a:rPr>
              <a:t>excluyeron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interesados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la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comisión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procedimiento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cambiara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más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... 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49" name="Text Box 10"/>
          <p:cNvSpPr/>
          <p:nvPr/>
        </p:nvSpPr>
        <p:spPr>
          <a:xfrm>
            <a:off x="914400" y="5218211"/>
            <a:ext cx="83811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SzPct val="45000"/>
              <a:buFont typeface="Garamond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1844: 45% de peticiones de PBs eran sobre FFCC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/>
          <p:cNvSpPr/>
          <p:nvPr/>
        </p:nvSpPr>
        <p:spPr>
          <a:xfrm>
            <a:off x="2511360" y="413462"/>
            <a:ext cx="5031720" cy="5806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disciplina parlamentaria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2" name="Text Box 2"/>
          <p:cNvSpPr/>
          <p:nvPr/>
        </p:nvSpPr>
        <p:spPr>
          <a:xfrm>
            <a:off x="914400" y="1370160"/>
            <a:ext cx="8152560" cy="1387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conoce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período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entre I y II Reform Acts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“Golden Age of Private MPs”: </a:t>
            </a:r>
            <a:br>
              <a:rPr sz="2800" dirty="0"/>
            </a:b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agentes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independientes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influyentes</a:t>
            </a:r>
            <a:endParaRPr lang="en-US" sz="2800" b="0" strike="noStrike" spc="-1" dirty="0" err="1">
              <a:latin typeface="Arial"/>
            </a:endParaRPr>
          </a:p>
        </p:txBody>
      </p:sp>
      <p:sp>
        <p:nvSpPr>
          <p:cNvPr id="153" name="Text Box 3"/>
          <p:cNvSpPr/>
          <p:nvPr/>
        </p:nvSpPr>
        <p:spPr>
          <a:xfrm>
            <a:off x="914400" y="2895480"/>
            <a:ext cx="8152560" cy="18180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Lowell (1901) primero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documentar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cambio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dramático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cohesión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partidista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2</a:t>
            </a:r>
            <a:r>
              <a:rPr lang="en-GB" sz="2800" b="0" strike="noStrike" spc="-1" baseline="33000" dirty="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mitad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siglo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br>
              <a:rPr sz="2800" dirty="0"/>
            </a:b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Registró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votos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individuales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todas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las </a:t>
            </a: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divisions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1836, 1850, 1860, 1871, 1881, 1894 y 1899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4" name="Text Box 4"/>
          <p:cNvSpPr/>
          <p:nvPr/>
        </p:nvSpPr>
        <p:spPr>
          <a:xfrm>
            <a:off x="914400" y="4997520"/>
            <a:ext cx="8152560" cy="1605184"/>
          </a:xfrm>
          <a:prstGeom prst="rect">
            <a:avLst/>
          </a:prstGeom>
          <a:solidFill>
            <a:srgbClr val="B2B2B2"/>
          </a:solidFill>
          <a:ln w="0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174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Para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sintetizar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ea typeface="DejaVu Sans"/>
              </a:rPr>
              <a:t>tanta</a:t>
            </a: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info,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inventó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estadística</a:t>
            </a:r>
            <a:br>
              <a:rPr sz="2800" dirty="0"/>
            </a:br>
            <a:r>
              <a:rPr lang="en-GB" sz="2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party vote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&gt;90% </a:t>
            </a: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del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partido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&gt;90% del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otro</a:t>
            </a:r>
            <a:endParaRPr lang="en-US" sz="2800" b="0" strike="noStrike" spc="-1" dirty="0" err="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(Cox no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esta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estadística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es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común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)‏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B3D7F-A16D-68E8-C6CB-F49522F10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C681A564-9C87-F681-3A6A-64D4ACB2B1F3}"/>
              </a:ext>
            </a:extLst>
          </p:cNvPr>
          <p:cNvSpPr/>
          <p:nvPr/>
        </p:nvSpPr>
        <p:spPr>
          <a:xfrm>
            <a:off x="2511360" y="413462"/>
            <a:ext cx="503172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>
                <a:solidFill>
                  <a:srgbClr val="000000"/>
                </a:solidFill>
                <a:latin typeface="Arial"/>
              </a:rPr>
              <a:t>Indices de Rice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2A8F3471-D947-3816-5910-577064A5ACE4}"/>
              </a:ext>
            </a:extLst>
          </p:cNvPr>
          <p:cNvSpPr/>
          <p:nvPr/>
        </p:nvSpPr>
        <p:spPr>
          <a:xfrm>
            <a:off x="914400" y="1264272"/>
            <a:ext cx="8152560" cy="20360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Si un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grupo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votara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aleatoriamente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, la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mitad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votaría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sí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, la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otra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votaría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no (50-50)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latin typeface="Arial"/>
              </a:rPr>
              <a:t>Si </a:t>
            </a:r>
            <a:r>
              <a:rPr lang="en-GB" sz="2800" spc="-1" dirty="0" err="1">
                <a:latin typeface="Arial"/>
              </a:rPr>
              <a:t>votara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cohesivamente</a:t>
            </a:r>
            <a:r>
              <a:rPr lang="en-GB" sz="2800" spc="-1" dirty="0">
                <a:latin typeface="Arial"/>
              </a:rPr>
              <a:t>, </a:t>
            </a:r>
            <a:r>
              <a:rPr lang="en-GB" sz="2800" spc="-1" dirty="0" err="1">
                <a:latin typeface="Arial"/>
              </a:rPr>
              <a:t>todos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votarían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sí</a:t>
            </a:r>
            <a:r>
              <a:rPr lang="en-GB" sz="2800" spc="-1" dirty="0">
                <a:latin typeface="Arial"/>
              </a:rPr>
              <a:t> o </a:t>
            </a:r>
            <a:r>
              <a:rPr lang="en-GB" sz="2800" spc="-1" dirty="0" err="1">
                <a:latin typeface="Arial"/>
              </a:rPr>
              <a:t>todos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votarían</a:t>
            </a:r>
            <a:r>
              <a:rPr lang="en-GB" sz="2800" spc="-1" dirty="0">
                <a:latin typeface="Arial"/>
              </a:rPr>
              <a:t> no (100-0 ó 0-100)</a:t>
            </a:r>
          </a:p>
        </p:txBody>
      </p:sp>
      <p:sp>
        <p:nvSpPr>
          <p:cNvPr id="153" name="Text Box 3">
            <a:extLst>
              <a:ext uri="{FF2B5EF4-FFF2-40B4-BE49-F238E27FC236}">
                <a16:creationId xmlns:a16="http://schemas.microsoft.com/office/drawing/2014/main" id="{555CA60B-0D87-67A3-C529-995EF189CFAE}"/>
              </a:ext>
            </a:extLst>
          </p:cNvPr>
          <p:cNvSpPr/>
          <p:nvPr/>
        </p:nvSpPr>
        <p:spPr>
          <a:xfrm>
            <a:off x="914400" y="3507276"/>
            <a:ext cx="8152560" cy="9562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Un </a:t>
            </a:r>
            <a:r>
              <a:rPr lang="en-GB" sz="2800" b="1" spc="-1" dirty="0" err="1">
                <a:solidFill>
                  <a:srgbClr val="000000"/>
                </a:solidFill>
                <a:latin typeface="Arial"/>
              </a:rPr>
              <a:t>indicador</a:t>
            </a:r>
            <a:r>
              <a:rPr lang="en-GB" sz="2800" b="1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800" b="1" spc="-1" dirty="0" err="1">
                <a:solidFill>
                  <a:srgbClr val="000000"/>
                </a:solidFill>
                <a:latin typeface="Arial"/>
              </a:rPr>
              <a:t>cohesión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del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grupo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es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qué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tanto se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desvían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del 50-50: C</a:t>
            </a:r>
            <a:r>
              <a:rPr lang="en-GB" sz="2800" spc="-1" baseline="-25000" dirty="0">
                <a:solidFill>
                  <a:srgbClr val="000000"/>
                </a:solidFill>
                <a:latin typeface="Arial"/>
              </a:rPr>
              <a:t>g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= |%si</a:t>
            </a:r>
            <a:r>
              <a:rPr lang="en-GB" sz="2800" spc="-1" baseline="-25000" dirty="0">
                <a:solidFill>
                  <a:srgbClr val="000000"/>
                </a:solidFill>
                <a:latin typeface="Arial"/>
              </a:rPr>
              <a:t>g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– 50| / 50</a:t>
            </a:r>
            <a:endParaRPr lang="en-GB" sz="2800" b="0" strike="noStrike" spc="-1" dirty="0">
              <a:latin typeface="Arial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167DFDA9-EC82-9EEF-4D63-751CCEF4A424}"/>
              </a:ext>
            </a:extLst>
          </p:cNvPr>
          <p:cNvGrpSpPr/>
          <p:nvPr/>
        </p:nvGrpSpPr>
        <p:grpSpPr>
          <a:xfrm>
            <a:off x="7256160" y="5942160"/>
            <a:ext cx="1140840" cy="343800"/>
            <a:chOff x="7256160" y="5942160"/>
            <a:chExt cx="1140840" cy="343800"/>
          </a:xfrm>
        </p:grpSpPr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988796BD-3F6A-9F58-FF53-7B665A60E6B2}"/>
                </a:ext>
              </a:extLst>
            </p:cNvPr>
            <p:cNvSpPr/>
            <p:nvPr/>
          </p:nvSpPr>
          <p:spPr>
            <a:xfrm>
              <a:off x="7711920" y="5942160"/>
              <a:ext cx="685080" cy="34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3000"/>
                </a:lnSpc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min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B4F65DDD-6D1D-1251-8CCB-936CC86C507C}"/>
                </a:ext>
              </a:extLst>
            </p:cNvPr>
            <p:cNvSpPr/>
            <p:nvPr/>
          </p:nvSpPr>
          <p:spPr>
            <a:xfrm flipH="1">
              <a:off x="7256160" y="6121080"/>
              <a:ext cx="463680" cy="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D3DC3680-437D-1E34-6937-C75C8BCD88C9}"/>
              </a:ext>
            </a:extLst>
          </p:cNvPr>
          <p:cNvGrpSpPr/>
          <p:nvPr/>
        </p:nvGrpSpPr>
        <p:grpSpPr>
          <a:xfrm>
            <a:off x="7256160" y="5078520"/>
            <a:ext cx="1140840" cy="2070720"/>
            <a:chOff x="7256160" y="5078520"/>
            <a:chExt cx="1140840" cy="2070720"/>
          </a:xfrm>
        </p:grpSpPr>
        <p:sp>
          <p:nvSpPr>
            <p:cNvPr id="5" name="Text Box 17">
              <a:extLst>
                <a:ext uri="{FF2B5EF4-FFF2-40B4-BE49-F238E27FC236}">
                  <a16:creationId xmlns:a16="http://schemas.microsoft.com/office/drawing/2014/main" id="{F3DAC28A-2990-D4F7-01E1-7471B7A555F5}"/>
                </a:ext>
              </a:extLst>
            </p:cNvPr>
            <p:cNvSpPr/>
            <p:nvPr/>
          </p:nvSpPr>
          <p:spPr>
            <a:xfrm>
              <a:off x="7710480" y="5078520"/>
              <a:ext cx="685080" cy="34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3000"/>
                </a:lnSpc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max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DC89F6FB-C4E2-4728-2438-E35119899B80}"/>
                </a:ext>
              </a:extLst>
            </p:cNvPr>
            <p:cNvSpPr/>
            <p:nvPr/>
          </p:nvSpPr>
          <p:spPr>
            <a:xfrm>
              <a:off x="7711920" y="6805440"/>
              <a:ext cx="685080" cy="34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3000"/>
                </a:lnSpc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max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8654ECFC-F027-9AB9-D4B9-F64100F6C08E}"/>
                </a:ext>
              </a:extLst>
            </p:cNvPr>
            <p:cNvSpPr/>
            <p:nvPr/>
          </p:nvSpPr>
          <p:spPr>
            <a:xfrm flipH="1">
              <a:off x="7256160" y="5257800"/>
              <a:ext cx="463680" cy="14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27261A03-F342-FFE6-DD4A-FFA2CE25599D}"/>
                </a:ext>
              </a:extLst>
            </p:cNvPr>
            <p:cNvSpPr/>
            <p:nvPr/>
          </p:nvSpPr>
          <p:spPr>
            <a:xfrm flipH="1">
              <a:off x="7256160" y="6986520"/>
              <a:ext cx="463680" cy="14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B071E98-685A-9DFC-22A7-409C0134370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971800" y="4571165"/>
            <a:ext cx="4114440" cy="2539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52549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B9CD-3449-A357-A9C3-B5D7DD21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1ED88C1B-EC43-3EA9-68EE-CE4C4035B1FE}"/>
              </a:ext>
            </a:extLst>
          </p:cNvPr>
          <p:cNvSpPr/>
          <p:nvPr/>
        </p:nvSpPr>
        <p:spPr>
          <a:xfrm>
            <a:off x="2511360" y="413462"/>
            <a:ext cx="503172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i="1" spc="-1" dirty="0">
                <a:solidFill>
                  <a:srgbClr val="000000"/>
                </a:solidFill>
                <a:latin typeface="Arial"/>
              </a:rPr>
              <a:t>Index of likeness</a:t>
            </a:r>
            <a:endParaRPr lang="en-GB" sz="3200" b="0" i="1" strike="noStrike" spc="-1" dirty="0">
              <a:latin typeface="Arial"/>
            </a:endParaRPr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AB65005A-5731-C188-5114-62346F1398E5}"/>
              </a:ext>
            </a:extLst>
          </p:cNvPr>
          <p:cNvSpPr/>
          <p:nvPr/>
        </p:nvSpPr>
        <p:spPr>
          <a:xfrm>
            <a:off x="914400" y="1264272"/>
            <a:ext cx="8152560" cy="5254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Para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comparar</a:t>
            </a:r>
            <a:r>
              <a:rPr lang="en-GB" sz="2800" spc="-1" dirty="0">
                <a:latin typeface="Arial"/>
              </a:rPr>
              <a:t> la </a:t>
            </a:r>
            <a:r>
              <a:rPr lang="en-GB" sz="2800" spc="-1" dirty="0" err="1">
                <a:latin typeface="Arial"/>
              </a:rPr>
              <a:t>similitud</a:t>
            </a:r>
            <a:r>
              <a:rPr lang="en-GB" sz="2800" spc="-1" dirty="0">
                <a:latin typeface="Arial"/>
              </a:rPr>
              <a:t> entre dos </a:t>
            </a:r>
            <a:r>
              <a:rPr lang="en-GB" sz="2800" spc="-1" dirty="0" err="1">
                <a:latin typeface="Arial"/>
              </a:rPr>
              <a:t>grupos</a:t>
            </a:r>
            <a:r>
              <a:rPr lang="en-GB" sz="2800" spc="-1" dirty="0">
                <a:latin typeface="Arial"/>
              </a:rPr>
              <a:t> A y B</a:t>
            </a:r>
            <a:endParaRPr lang="es-ES" dirty="0"/>
          </a:p>
        </p:txBody>
      </p:sp>
      <p:sp>
        <p:nvSpPr>
          <p:cNvPr id="153" name="Text Box 3">
            <a:extLst>
              <a:ext uri="{FF2B5EF4-FFF2-40B4-BE49-F238E27FC236}">
                <a16:creationId xmlns:a16="http://schemas.microsoft.com/office/drawing/2014/main" id="{48E727AE-F73C-98FD-1459-59BE9BFEDA09}"/>
              </a:ext>
            </a:extLst>
          </p:cNvPr>
          <p:cNvSpPr/>
          <p:nvPr/>
        </p:nvSpPr>
        <p:spPr>
          <a:xfrm>
            <a:off x="914400" y="2377807"/>
            <a:ext cx="8152560" cy="5254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IL</a:t>
            </a:r>
            <a:r>
              <a:rPr lang="en-GB" sz="2800" spc="-1" baseline="-25000" dirty="0">
                <a:solidFill>
                  <a:srgbClr val="000000"/>
                </a:solidFill>
                <a:latin typeface="Arial"/>
              </a:rPr>
              <a:t>AB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= (100 – |%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GB" sz="2800" spc="-1" baseline="-25000" dirty="0" err="1">
                <a:solidFill>
                  <a:srgbClr val="000000"/>
                </a:solidFill>
                <a:latin typeface="Arial"/>
              </a:rPr>
              <a:t>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– </a:t>
            </a:r>
            <a:r>
              <a:rPr lang="en-GB" sz="2800" spc="-1" dirty="0">
                <a:solidFill>
                  <a:srgbClr val="000000"/>
                </a:solidFill>
                <a:latin typeface="Arial"/>
                <a:cs typeface="Arial"/>
              </a:rPr>
              <a:t>%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cs typeface="Arial"/>
              </a:rPr>
              <a:t>si</a:t>
            </a:r>
            <a:r>
              <a:rPr lang="en-GB" sz="1900" spc="-1" baseline="-25000" dirty="0" err="1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|) / 100</a:t>
            </a:r>
            <a:endParaRPr lang="en-GB" sz="2800" b="0" strike="noStrike" spc="-1" dirty="0">
              <a:latin typeface="Arial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5F478CEE-6274-3683-50ED-0D7AC3C2FA2A}"/>
              </a:ext>
            </a:extLst>
          </p:cNvPr>
          <p:cNvGraphicFramePr/>
          <p:nvPr/>
        </p:nvGraphicFramePr>
        <p:xfrm>
          <a:off x="2936880" y="3452760"/>
          <a:ext cx="4358520" cy="342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5F478CEE-6274-3683-50ED-0D7AC3C2F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936880" y="3452760"/>
                        <a:ext cx="4358520" cy="3428280"/>
                      </a:xfrm>
                      <a:prstGeom prst="rect">
                        <a:avLst/>
                      </a:prstGeom>
                      <a:ln w="0">
                        <a:noFill/>
                      </a:ln>
                      <a:effectLst>
                        <a:outerShdw dist="106914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5">
            <a:extLst>
              <a:ext uri="{FF2B5EF4-FFF2-40B4-BE49-F238E27FC236}">
                <a16:creationId xmlns:a16="http://schemas.microsoft.com/office/drawing/2014/main" id="{731F5209-0BF8-B0EE-5A06-F8E576FDC132}"/>
              </a:ext>
            </a:extLst>
          </p:cNvPr>
          <p:cNvGrpSpPr/>
          <p:nvPr/>
        </p:nvGrpSpPr>
        <p:grpSpPr>
          <a:xfrm>
            <a:off x="7467480" y="4573440"/>
            <a:ext cx="1145520" cy="2252160"/>
            <a:chOff x="7467480" y="4573440"/>
            <a:chExt cx="1145520" cy="2252160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FF4AAD62-7A60-4A7F-E917-83722D113FC2}"/>
                </a:ext>
              </a:extLst>
            </p:cNvPr>
            <p:cNvGrpSpPr/>
            <p:nvPr/>
          </p:nvGrpSpPr>
          <p:grpSpPr>
            <a:xfrm>
              <a:off x="7472160" y="4573440"/>
              <a:ext cx="1140840" cy="343800"/>
              <a:chOff x="7472160" y="4573440"/>
              <a:chExt cx="1140840" cy="343800"/>
            </a:xfrm>
          </p:grpSpPr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C5A26B0E-DA3C-3F90-47EB-FECE4AC7A9B3}"/>
                  </a:ext>
                </a:extLst>
              </p:cNvPr>
              <p:cNvSpPr/>
              <p:nvPr/>
            </p:nvSpPr>
            <p:spPr>
              <a:xfrm>
                <a:off x="7927920" y="4573440"/>
                <a:ext cx="685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93000"/>
                  </a:lnSpc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max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9C36BFA4-50DB-3684-B733-4CACBB93CD28}"/>
                  </a:ext>
                </a:extLst>
              </p:cNvPr>
              <p:cNvSpPr/>
              <p:nvPr/>
            </p:nvSpPr>
            <p:spPr>
              <a:xfrm flipH="1">
                <a:off x="7472160" y="4754520"/>
                <a:ext cx="463680" cy="14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1B155502-8E94-9450-1839-12D607E261BF}"/>
                </a:ext>
              </a:extLst>
            </p:cNvPr>
            <p:cNvGrpSpPr/>
            <p:nvPr/>
          </p:nvGrpSpPr>
          <p:grpSpPr>
            <a:xfrm>
              <a:off x="7472160" y="6481800"/>
              <a:ext cx="1140840" cy="343800"/>
              <a:chOff x="7472160" y="6481800"/>
              <a:chExt cx="1140840" cy="343800"/>
            </a:xfrm>
          </p:grpSpPr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C74E278B-93F8-377E-701D-C89A24DE83B4}"/>
                  </a:ext>
                </a:extLst>
              </p:cNvPr>
              <p:cNvSpPr/>
              <p:nvPr/>
            </p:nvSpPr>
            <p:spPr>
              <a:xfrm>
                <a:off x="7927920" y="6481800"/>
                <a:ext cx="685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93000"/>
                  </a:lnSpc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min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0" name="Line 8">
                <a:extLst>
                  <a:ext uri="{FF2B5EF4-FFF2-40B4-BE49-F238E27FC236}">
                    <a16:creationId xmlns:a16="http://schemas.microsoft.com/office/drawing/2014/main" id="{B0DC92BB-031A-56C5-6854-1375C2BF8669}"/>
                  </a:ext>
                </a:extLst>
              </p:cNvPr>
              <p:cNvSpPr/>
              <p:nvPr/>
            </p:nvSpPr>
            <p:spPr>
              <a:xfrm flipH="1">
                <a:off x="7472160" y="6661080"/>
                <a:ext cx="463680" cy="14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12C8A74E-C285-B761-1FF4-6F64FD9F7ADF}"/>
                </a:ext>
              </a:extLst>
            </p:cNvPr>
            <p:cNvGrpSpPr/>
            <p:nvPr/>
          </p:nvGrpSpPr>
          <p:grpSpPr>
            <a:xfrm>
              <a:off x="7467480" y="5280120"/>
              <a:ext cx="1140840" cy="343800"/>
              <a:chOff x="7467480" y="5280120"/>
              <a:chExt cx="1140840" cy="343800"/>
            </a:xfrm>
          </p:grpSpPr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FBC0819F-9A89-3598-5845-8B3533773B74}"/>
                  </a:ext>
                </a:extLst>
              </p:cNvPr>
              <p:cNvSpPr/>
              <p:nvPr/>
            </p:nvSpPr>
            <p:spPr>
              <a:xfrm>
                <a:off x="7923240" y="5280120"/>
                <a:ext cx="685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93000"/>
                  </a:lnSpc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max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E482559B-4D15-D7D5-8F5B-ACC2ED88EE86}"/>
                  </a:ext>
                </a:extLst>
              </p:cNvPr>
              <p:cNvSpPr/>
              <p:nvPr/>
            </p:nvSpPr>
            <p:spPr>
              <a:xfrm flipH="1">
                <a:off x="7467480" y="5460840"/>
                <a:ext cx="463320" cy="144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25" name="Imagen 24" descr="Tabla&#10;&#10;El contenido generado por IA puede ser incorrecto.">
            <a:extLst>
              <a:ext uri="{FF2B5EF4-FFF2-40B4-BE49-F238E27FC236}">
                <a16:creationId xmlns:a16="http://schemas.microsoft.com/office/drawing/2014/main" id="{6E297D47-CFF3-3A4E-8201-D8FC1F34D6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933640" y="3441600"/>
            <a:ext cx="4355640" cy="342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44424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B77CC-CAB6-E484-E0FD-1933B72F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82025318-791D-5C77-7C12-2D69CBCCEBF3}"/>
              </a:ext>
            </a:extLst>
          </p:cNvPr>
          <p:cNvSpPr/>
          <p:nvPr/>
        </p:nvSpPr>
        <p:spPr>
          <a:xfrm>
            <a:off x="697859" y="260513"/>
            <a:ext cx="8729518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>
                <a:solidFill>
                  <a:srgbClr val="000000"/>
                </a:solidFill>
                <a:latin typeface="Arial"/>
              </a:rPr>
              <a:t>Tres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principios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evaluar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votaciones</a:t>
            </a:r>
            <a:endParaRPr lang="es-ES" dirty="0" err="1"/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7B73730C-41C7-05B2-E710-78C8AAF4CD72}"/>
              </a:ext>
            </a:extLst>
          </p:cNvPr>
          <p:cNvSpPr/>
          <p:nvPr/>
        </p:nvSpPr>
        <p:spPr>
          <a:xfrm>
            <a:off x="914400" y="1264272"/>
            <a:ext cx="8152560" cy="5175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514350" indent="-514350"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ea typeface="+mn-lt"/>
                <a:cs typeface="+mn-lt"/>
              </a:rPr>
              <a:t>Unidad </a:t>
            </a:r>
            <a:r>
              <a:rPr lang="en-GB" sz="2800" spc="-1" err="1">
                <a:ea typeface="+mn-lt"/>
                <a:cs typeface="+mn-lt"/>
              </a:rPr>
              <a:t>en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err="1">
                <a:ea typeface="+mn-lt"/>
                <a:cs typeface="+mn-lt"/>
              </a:rPr>
              <a:t>asunto</a:t>
            </a:r>
            <a:r>
              <a:rPr lang="en-GB" sz="2800" spc="-1" dirty="0">
                <a:ea typeface="+mn-lt"/>
                <a:cs typeface="+mn-lt"/>
              </a:rPr>
              <a:t> que </a:t>
            </a:r>
            <a:r>
              <a:rPr lang="en-GB" sz="2800" spc="-1" err="1">
                <a:ea typeface="+mn-lt"/>
                <a:cs typeface="+mn-lt"/>
              </a:rPr>
              <a:t>provoca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b="1" spc="-1" err="1">
                <a:ea typeface="+mn-lt"/>
                <a:cs typeface="+mn-lt"/>
              </a:rPr>
              <a:t>conflicto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err="1">
                <a:ea typeface="+mn-lt"/>
                <a:cs typeface="+mn-lt"/>
              </a:rPr>
              <a:t>atestigua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err="1">
                <a:ea typeface="+mn-lt"/>
                <a:cs typeface="+mn-lt"/>
              </a:rPr>
              <a:t>mejor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err="1">
                <a:ea typeface="+mn-lt"/>
                <a:cs typeface="+mn-lt"/>
              </a:rPr>
              <a:t>el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err="1">
                <a:ea typeface="+mn-lt"/>
                <a:cs typeface="+mn-lt"/>
              </a:rPr>
              <a:t>poder</a:t>
            </a:r>
            <a:r>
              <a:rPr lang="en-GB" sz="2800" spc="-1" dirty="0">
                <a:ea typeface="+mn-lt"/>
                <a:cs typeface="+mn-lt"/>
              </a:rPr>
              <a:t> del </a:t>
            </a:r>
            <a:r>
              <a:rPr lang="en-GB" sz="2800" spc="-1" err="1">
                <a:ea typeface="+mn-lt"/>
                <a:cs typeface="+mn-lt"/>
              </a:rPr>
              <a:t>partido</a:t>
            </a:r>
            <a:r>
              <a:rPr lang="en-GB" sz="2800" spc="-1" dirty="0">
                <a:ea typeface="+mn-lt"/>
                <a:cs typeface="+mn-lt"/>
              </a:rPr>
              <a:t> que </a:t>
            </a:r>
            <a:r>
              <a:rPr lang="en-GB" sz="2800" spc="-1" err="1">
                <a:ea typeface="+mn-lt"/>
                <a:cs typeface="+mn-lt"/>
              </a:rPr>
              <a:t>en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err="1">
                <a:ea typeface="+mn-lt"/>
                <a:cs typeface="+mn-lt"/>
              </a:rPr>
              <a:t>aquél</a:t>
            </a:r>
            <a:r>
              <a:rPr lang="en-GB" sz="2800" spc="-1" dirty="0">
                <a:ea typeface="+mn-lt"/>
                <a:cs typeface="+mn-lt"/>
              </a:rPr>
              <a:t> sin </a:t>
            </a:r>
            <a:r>
              <a:rPr lang="en-GB" sz="2800" spc="-1" err="1">
                <a:ea typeface="+mn-lt"/>
                <a:cs typeface="+mn-lt"/>
              </a:rPr>
              <a:t>conflicto</a:t>
            </a:r>
            <a:endParaRPr lang="es-ES" err="1"/>
          </a:p>
          <a:p>
            <a:pPr marL="342900" indent="-342900"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/>
          </a:p>
          <a:p>
            <a:pPr marL="514350" indent="-514350"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ea typeface="+mn-lt"/>
                <a:cs typeface="+mn-lt"/>
              </a:rPr>
              <a:t>Unidad </a:t>
            </a:r>
            <a:r>
              <a:rPr lang="en-GB" sz="2800" spc="-1" dirty="0" err="1">
                <a:ea typeface="+mn-lt"/>
                <a:cs typeface="+mn-lt"/>
              </a:rPr>
              <a:t>en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votación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b="1" i="1" spc="-1" dirty="0">
                <a:ea typeface="+mn-lt"/>
                <a:cs typeface="+mn-lt"/>
              </a:rPr>
              <a:t>whipped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revela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más</a:t>
            </a:r>
            <a:r>
              <a:rPr lang="en-GB" sz="2800" spc="-1" dirty="0">
                <a:ea typeface="+mn-lt"/>
                <a:cs typeface="+mn-lt"/>
              </a:rPr>
              <a:t> que </a:t>
            </a:r>
            <a:r>
              <a:rPr lang="en-GB" sz="2800" spc="-1" dirty="0" err="1">
                <a:ea typeface="+mn-lt"/>
                <a:cs typeface="+mn-lt"/>
              </a:rPr>
              <a:t>el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mismo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nivel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en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una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i="1" spc="-1" dirty="0">
                <a:ea typeface="+mn-lt"/>
                <a:cs typeface="+mn-lt"/>
              </a:rPr>
              <a:t>unwhipped</a:t>
            </a:r>
            <a:r>
              <a:rPr lang="en-GB" sz="2800" spc="-1" dirty="0">
                <a:ea typeface="+mn-lt"/>
                <a:cs typeface="+mn-lt"/>
              </a:rPr>
              <a:t> (</a:t>
            </a:r>
            <a:r>
              <a:rPr lang="en-GB" sz="2800" spc="-1" dirty="0" err="1">
                <a:ea typeface="+mn-lt"/>
                <a:cs typeface="+mn-lt"/>
              </a:rPr>
              <a:t>eficacia</a:t>
            </a:r>
            <a:r>
              <a:rPr lang="en-GB" sz="2800" spc="-1" dirty="0">
                <a:ea typeface="+mn-lt"/>
                <a:cs typeface="+mn-lt"/>
              </a:rPr>
              <a:t> de la </a:t>
            </a:r>
            <a:r>
              <a:rPr lang="en-GB" sz="2800" spc="-1" dirty="0" err="1">
                <a:ea typeface="+mn-lt"/>
                <a:cs typeface="+mn-lt"/>
              </a:rPr>
              <a:t>presión</a:t>
            </a:r>
            <a:r>
              <a:rPr lang="en-GB" sz="2800" spc="-1" dirty="0">
                <a:ea typeface="+mn-lt"/>
                <a:cs typeface="+mn-lt"/>
              </a:rPr>
              <a:t>)</a:t>
            </a:r>
            <a:endParaRPr lang="en-GB" dirty="0"/>
          </a:p>
          <a:p>
            <a:pPr marL="342900" indent="-342900"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/>
          </a:p>
          <a:p>
            <a:pPr marL="514350" indent="-514350">
              <a:spcBef>
                <a:spcPts val="1748"/>
              </a:spcBef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 err="1">
                <a:ea typeface="+mn-lt"/>
                <a:cs typeface="+mn-lt"/>
              </a:rPr>
              <a:t>Promedios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anuales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pueden</a:t>
            </a:r>
            <a:r>
              <a:rPr lang="en-GB" sz="2800" spc="-1" dirty="0">
                <a:ea typeface="+mn-lt"/>
                <a:cs typeface="+mn-lt"/>
              </a:rPr>
              <a:t> ser </a:t>
            </a:r>
            <a:r>
              <a:rPr lang="en-GB" sz="2800" spc="-1" dirty="0" err="1">
                <a:ea typeface="+mn-lt"/>
                <a:cs typeface="+mn-lt"/>
              </a:rPr>
              <a:t>engañosos</a:t>
            </a:r>
            <a:r>
              <a:rPr lang="en-GB" sz="2800" spc="-1" dirty="0">
                <a:ea typeface="+mn-lt"/>
                <a:cs typeface="+mn-lt"/>
              </a:rPr>
              <a:t>: </a:t>
            </a:r>
            <a:br>
              <a:rPr lang="en-GB" sz="2800" spc="-1" dirty="0">
                <a:ea typeface="+mn-lt"/>
                <a:cs typeface="+mn-lt"/>
              </a:rPr>
            </a:br>
            <a:r>
              <a:rPr lang="en-GB" sz="2800" spc="-1" dirty="0">
                <a:ea typeface="+mn-lt"/>
                <a:cs typeface="+mn-lt"/>
              </a:rPr>
              <a:t>4 </a:t>
            </a:r>
            <a:r>
              <a:rPr lang="en-GB" sz="2800" spc="-1" err="1">
                <a:ea typeface="+mn-lt"/>
                <a:cs typeface="+mn-lt"/>
              </a:rPr>
              <a:t>votos</a:t>
            </a:r>
            <a:r>
              <a:rPr lang="en-GB" sz="2800" spc="-1">
                <a:ea typeface="+mn-lt"/>
                <a:cs typeface="+mn-lt"/>
              </a:rPr>
              <a:t> no de 10 (390 </a:t>
            </a:r>
            <a:r>
              <a:rPr lang="en-GB" sz="2800" spc="-1" err="1">
                <a:ea typeface="+mn-lt"/>
                <a:cs typeface="+mn-lt"/>
              </a:rPr>
              <a:t>ausentes</a:t>
            </a:r>
            <a:r>
              <a:rPr lang="en-GB" sz="2800" spc="-1" dirty="0">
                <a:ea typeface="+mn-lt"/>
                <a:cs typeface="+mn-lt"/>
              </a:rPr>
              <a:t>) </a:t>
            </a:r>
            <a:br>
              <a:rPr lang="en-US" dirty="0"/>
            </a:br>
            <a:r>
              <a:rPr lang="en-GB" sz="2800" spc="-1" err="1">
                <a:ea typeface="+mn-lt"/>
                <a:cs typeface="+mn-lt"/>
              </a:rPr>
              <a:t>cuenta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err="1">
                <a:ea typeface="+mn-lt"/>
                <a:cs typeface="+mn-lt"/>
              </a:rPr>
              <a:t>igual</a:t>
            </a:r>
            <a:r>
              <a:rPr lang="en-GB" sz="2800" spc="-1" dirty="0">
                <a:ea typeface="+mn-lt"/>
                <a:cs typeface="+mn-lt"/>
              </a:rPr>
              <a:t> que 160 de 400 </a:t>
            </a:r>
            <a:br>
              <a:rPr lang="en-GB" sz="2800" spc="-1" dirty="0">
                <a:ea typeface="+mn-lt"/>
                <a:cs typeface="+mn-lt"/>
              </a:rPr>
            </a:br>
            <a:r>
              <a:rPr lang="en-GB" sz="2800" spc="-1" dirty="0">
                <a:ea typeface="+mn-lt"/>
                <a:cs typeface="+mn-lt"/>
              </a:rPr>
              <a:t>(hay que </a:t>
            </a:r>
            <a:r>
              <a:rPr lang="en-GB" sz="2800" spc="-1" dirty="0" err="1">
                <a:ea typeface="+mn-lt"/>
                <a:cs typeface="+mn-lt"/>
              </a:rPr>
              <a:t>ponderar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spc="-1" dirty="0" err="1">
                <a:ea typeface="+mn-lt"/>
                <a:cs typeface="+mn-lt"/>
              </a:rPr>
              <a:t>por</a:t>
            </a:r>
            <a:r>
              <a:rPr lang="en-GB" sz="2800" spc="-1" dirty="0">
                <a:ea typeface="+mn-lt"/>
                <a:cs typeface="+mn-lt"/>
              </a:rPr>
              <a:t> </a:t>
            </a:r>
            <a:r>
              <a:rPr lang="en-GB" sz="2800" b="1" spc="-1" dirty="0" err="1">
                <a:ea typeface="+mn-lt"/>
                <a:cs typeface="+mn-lt"/>
              </a:rPr>
              <a:t>asistencia</a:t>
            </a:r>
            <a:r>
              <a:rPr lang="en-GB" sz="2800" spc="-1" dirty="0">
                <a:ea typeface="+mn-lt"/>
                <a:cs typeface="+mn-lt"/>
              </a:rPr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815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403CD-230C-4FCE-42C0-3982DF4C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D5F22343-C832-265C-9B42-1181D4409B96}"/>
              </a:ext>
            </a:extLst>
          </p:cNvPr>
          <p:cNvSpPr/>
          <p:nvPr/>
        </p:nvSpPr>
        <p:spPr>
          <a:xfrm>
            <a:off x="697859" y="260513"/>
            <a:ext cx="8729518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cohesión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intra-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partidista</a:t>
            </a:r>
            <a:endParaRPr lang="es-ES" dirty="0" err="1"/>
          </a:p>
        </p:txBody>
      </p:sp>
      <p:pic>
        <p:nvPicPr>
          <p:cNvPr id="2" name="Imagen 1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CBB692B0-E5AA-300D-2BBE-787B240B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71" y="1490663"/>
            <a:ext cx="4570738" cy="4572000"/>
          </a:xfrm>
          <a:prstGeom prst="rect">
            <a:avLst/>
          </a:prstGeom>
        </p:spPr>
      </p:pic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8DE3268-8A34-7E17-ED7E-79DD8B00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6" y="1496936"/>
            <a:ext cx="45707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1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n 217"/>
          <p:cNvPicPr/>
          <p:nvPr/>
        </p:nvPicPr>
        <p:blipFill>
          <a:blip r:embed="rId2"/>
          <a:stretch/>
        </p:blipFill>
        <p:spPr>
          <a:xfrm>
            <a:off x="5370426" y="1122289"/>
            <a:ext cx="4153550" cy="3444479"/>
          </a:xfrm>
          <a:prstGeom prst="rect">
            <a:avLst/>
          </a:prstGeom>
          <a:ln w="0">
            <a:noFill/>
          </a:ln>
        </p:spPr>
      </p:pic>
      <p:pic>
        <p:nvPicPr>
          <p:cNvPr id="219" name="Imagen 218"/>
          <p:cNvPicPr/>
          <p:nvPr/>
        </p:nvPicPr>
        <p:blipFill>
          <a:blip r:embed="rId3"/>
          <a:stretch/>
        </p:blipFill>
        <p:spPr>
          <a:xfrm>
            <a:off x="582729" y="1122289"/>
            <a:ext cx="4153550" cy="3444479"/>
          </a:xfrm>
          <a:prstGeom prst="rect">
            <a:avLst/>
          </a:prstGeom>
          <a:ln w="0">
            <a:noFill/>
          </a:ln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574CBFFB-014E-96BF-0DEA-143F4BD94740}"/>
              </a:ext>
            </a:extLst>
          </p:cNvPr>
          <p:cNvSpPr/>
          <p:nvPr/>
        </p:nvSpPr>
        <p:spPr>
          <a:xfrm>
            <a:off x="697859" y="260513"/>
            <a:ext cx="8729518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cohesión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intra-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partidista</a:t>
            </a:r>
            <a:endParaRPr lang="es-ES" dirty="0" err="1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D5F22343-C832-265C-9B42-1181D4409B96}"/>
              </a:ext>
            </a:extLst>
          </p:cNvPr>
          <p:cNvSpPr/>
          <p:nvPr/>
        </p:nvSpPr>
        <p:spPr>
          <a:xfrm>
            <a:off x="697859" y="260513"/>
            <a:ext cx="8729518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Cohesión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y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disimilitud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partidistas</a:t>
            </a:r>
            <a:endParaRPr lang="en-GB" sz="3200" spc="-1" dirty="0" err="1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B8BE885-48BF-129C-A57B-B801D7EB3398}"/>
              </a:ext>
            </a:extLst>
          </p:cNvPr>
          <p:cNvSpPr/>
          <p:nvPr/>
        </p:nvSpPr>
        <p:spPr>
          <a:xfrm>
            <a:off x="890867" y="4683806"/>
            <a:ext cx="8152560" cy="20360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457200" indent="-457200">
              <a:spcBef>
                <a:spcPts val="1748"/>
              </a:spcBef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El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conflicto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entre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partidos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aumentó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su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err="1">
                <a:solidFill>
                  <a:srgbClr val="000000"/>
                </a:solidFill>
                <a:latin typeface="Arial"/>
              </a:rPr>
              <a:t>cohesión</a:t>
            </a:r>
            <a:endParaRPr lang="es-ES"/>
          </a:p>
          <a:p>
            <a:pPr marL="457200" indent="-457200">
              <a:spcBef>
                <a:spcPts val="1748"/>
              </a:spcBef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cs typeface="Arial"/>
              </a:rPr>
              <a:t>Principio y fin de la </a:t>
            </a:r>
            <a:r>
              <a:rPr lang="en-GB" sz="2800" spc="-1" dirty="0" err="1">
                <a:cs typeface="Arial"/>
              </a:rPr>
              <a:t>serie</a:t>
            </a:r>
            <a:r>
              <a:rPr lang="en-GB" sz="2800" spc="-1" dirty="0">
                <a:cs typeface="Arial"/>
              </a:rPr>
              <a:t>, </a:t>
            </a:r>
            <a:r>
              <a:rPr lang="en-GB" sz="2800" spc="-1" dirty="0" err="1">
                <a:cs typeface="Arial"/>
              </a:rPr>
              <a:t>c</a:t>
            </a:r>
            <a:r>
              <a:rPr lang="en-GB" sz="2800" spc="-1" dirty="0" err="1"/>
              <a:t>ambió</a:t>
            </a:r>
            <a:r>
              <a:rPr lang="en-GB" sz="2800" spc="-1" dirty="0"/>
              <a:t> </a:t>
            </a:r>
            <a:r>
              <a:rPr lang="en-GB" sz="2800" spc="-1" dirty="0" err="1"/>
              <a:t>el</a:t>
            </a:r>
            <a:r>
              <a:rPr lang="en-GB" sz="2800" spc="-1" dirty="0"/>
              <a:t> </a:t>
            </a:r>
            <a:r>
              <a:rPr lang="en-GB" sz="2800" spc="-1" dirty="0" err="1"/>
              <a:t>cemento</a:t>
            </a:r>
            <a:r>
              <a:rPr lang="en-GB" sz="2800" spc="-1" dirty="0"/>
              <a:t> del </a:t>
            </a:r>
            <a:r>
              <a:rPr lang="en-GB" sz="2800" spc="-1" dirty="0" err="1"/>
              <a:t>partido</a:t>
            </a:r>
            <a:r>
              <a:rPr lang="en-GB" sz="2800" spc="-1" dirty="0"/>
              <a:t>: 1830s = </a:t>
            </a:r>
            <a:r>
              <a:rPr lang="en-GB" sz="2800" spc="-1" dirty="0" err="1"/>
              <a:t>clientelismo</a:t>
            </a:r>
            <a:br>
              <a:rPr lang="en-GB" sz="2800" spc="-1" dirty="0"/>
            </a:br>
            <a:r>
              <a:rPr lang="en-GB" sz="2800" spc="-1" dirty="0"/>
              <a:t>                   1880s = </a:t>
            </a:r>
            <a:r>
              <a:rPr lang="en-GB" sz="2800" spc="-1" dirty="0" err="1"/>
              <a:t>liderazgo</a:t>
            </a:r>
            <a:r>
              <a:rPr lang="en-GB" sz="2800" spc="-1" dirty="0"/>
              <a:t> </a:t>
            </a:r>
            <a:r>
              <a:rPr lang="en-GB" sz="2800" spc="-1" dirty="0" err="1"/>
              <a:t>activo</a:t>
            </a:r>
            <a:r>
              <a:rPr lang="en-GB" sz="2800" spc="-1" dirty="0"/>
              <a:t> </a:t>
            </a:r>
            <a:r>
              <a:rPr lang="en-GB" sz="2800" spc="-1" dirty="0" err="1">
                <a:cs typeface="Arial"/>
              </a:rPr>
              <a:t>en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i="1" spc="-1" dirty="0">
                <a:cs typeface="Arial"/>
              </a:rPr>
              <a:t>policy</a:t>
            </a:r>
            <a:endParaRPr lang="en-GB" sz="2800" spc="-1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16097-6268-84BB-AC68-729763FCF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3E1FDA63-E2F2-55F7-12FC-7EF082D3CB24}"/>
              </a:ext>
            </a:extLst>
          </p:cNvPr>
          <p:cNvSpPr/>
          <p:nvPr/>
        </p:nvSpPr>
        <p:spPr>
          <a:xfrm>
            <a:off x="2511360" y="413462"/>
            <a:ext cx="503172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i="1" spc="-1" dirty="0">
                <a:solidFill>
                  <a:srgbClr val="000000"/>
                </a:solidFill>
                <a:latin typeface="Arial"/>
              </a:rPr>
              <a:t>Corn Laws</a:t>
            </a:r>
            <a:endParaRPr lang="en-GB" sz="3200" b="0" i="1" strike="noStrike" spc="-1" dirty="0">
              <a:latin typeface="Arial"/>
            </a:endParaRPr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033126B9-4674-3383-D515-5DD104D7B059}"/>
              </a:ext>
            </a:extLst>
          </p:cNvPr>
          <p:cNvSpPr/>
          <p:nvPr/>
        </p:nvSpPr>
        <p:spPr>
          <a:xfrm>
            <a:off x="326844" y="1220475"/>
            <a:ext cx="9396796" cy="1387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1815-1846: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arancel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a granos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importados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proteger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productores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ingleses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Librecambistas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tardarían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30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años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eliminarlo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hambruna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irlandesa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)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A7DF43-46FD-9FDF-A786-903046DA9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" y="2667160"/>
            <a:ext cx="985565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46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660D-32F5-4803-A081-112384CE7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30564D49-7F50-FA6B-AB2A-6F34CD7D75FA}"/>
              </a:ext>
            </a:extLst>
          </p:cNvPr>
          <p:cNvSpPr/>
          <p:nvPr/>
        </p:nvSpPr>
        <p:spPr>
          <a:xfrm>
            <a:off x="2511360" y="413462"/>
            <a:ext cx="503172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i="1" spc="-1" dirty="0">
                <a:solidFill>
                  <a:srgbClr val="000000"/>
                </a:solidFill>
                <a:latin typeface="Arial"/>
              </a:rPr>
              <a:t>Corn Laws</a:t>
            </a:r>
            <a:endParaRPr lang="en-GB" sz="3200" b="0" i="1" strike="noStrike" spc="-1" dirty="0">
              <a:latin typeface="Arial"/>
            </a:endParaRPr>
          </a:p>
        </p:txBody>
      </p:sp>
      <p:sp>
        <p:nvSpPr>
          <p:cNvPr id="153" name="Text Box 3">
            <a:extLst>
              <a:ext uri="{FF2B5EF4-FFF2-40B4-BE49-F238E27FC236}">
                <a16:creationId xmlns:a16="http://schemas.microsoft.com/office/drawing/2014/main" id="{25EFC8B9-536F-4F31-1C81-4819D29CDBF0}"/>
              </a:ext>
            </a:extLst>
          </p:cNvPr>
          <p:cNvSpPr/>
          <p:nvPr/>
        </p:nvSpPr>
        <p:spPr>
          <a:xfrm>
            <a:off x="667777" y="1561147"/>
            <a:ext cx="8152560" cy="18180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1846: PM Sir Robert Peel (Tory) se 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rebeló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contra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su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propio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partido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>
                <a:solidFill>
                  <a:srgbClr val="000000"/>
                </a:solidFill>
                <a:latin typeface="Arial"/>
              </a:rPr>
              <a:t>Con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apoyo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Whig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repelió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las Corn Laws.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 err="1">
                <a:latin typeface="Arial"/>
              </a:rPr>
              <a:t>Censurado</a:t>
            </a:r>
            <a:r>
              <a:rPr lang="en-GB" sz="2800" spc="-1" dirty="0">
                <a:latin typeface="Arial"/>
              </a:rPr>
              <a:t>, </a:t>
            </a:r>
            <a:r>
              <a:rPr lang="en-GB" sz="2800" spc="-1" dirty="0" err="1">
                <a:latin typeface="Arial"/>
              </a:rPr>
              <a:t>abrió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década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inestable</a:t>
            </a:r>
            <a:endParaRPr lang="en-GB" sz="2800" b="0" strike="noStrike" spc="-1" dirty="0" err="1">
              <a:latin typeface="Arial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B964F16-4A0F-F1DB-D439-82558B0EB5F8}"/>
              </a:ext>
            </a:extLst>
          </p:cNvPr>
          <p:cNvSpPr/>
          <p:nvPr/>
        </p:nvSpPr>
        <p:spPr>
          <a:xfrm>
            <a:off x="897425" y="4511896"/>
            <a:ext cx="8152560" cy="1387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Los Peelites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coquetarían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con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hacer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su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partido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o 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escindirse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hacia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Whigs -&gt;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debilitaron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los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Tories =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opción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salida</a:t>
            </a:r>
            <a:endParaRPr lang="es-ES" dirty="0" err="1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968BAA72-555E-CFAC-78D8-D0B08426CB3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05178" y="951147"/>
            <a:ext cx="1780560" cy="23900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233342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1"/>
          <p:cNvSpPr/>
          <p:nvPr/>
        </p:nvSpPr>
        <p:spPr>
          <a:xfrm>
            <a:off x="3505320" y="447840"/>
            <a:ext cx="3040920" cy="6418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Temas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1" name="Text Box 2"/>
          <p:cNvSpPr/>
          <p:nvPr/>
        </p:nvSpPr>
        <p:spPr>
          <a:xfrm>
            <a:off x="838080" y="1447920"/>
            <a:ext cx="8152560" cy="155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Cuándo y cómo el partido se convirtió en el principio de organización de la política inglesa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52" name="Group 3"/>
          <p:cNvGrpSpPr/>
          <p:nvPr/>
        </p:nvGrpSpPr>
        <p:grpSpPr>
          <a:xfrm>
            <a:off x="761760" y="3352680"/>
            <a:ext cx="8686800" cy="2379600"/>
            <a:chOff x="761760" y="3352680"/>
            <a:chExt cx="8686800" cy="2379600"/>
          </a:xfrm>
        </p:grpSpPr>
        <p:sp>
          <p:nvSpPr>
            <p:cNvPr id="53" name="Text Box 4"/>
            <p:cNvSpPr/>
            <p:nvPr/>
          </p:nvSpPr>
          <p:spPr>
            <a:xfrm>
              <a:off x="838080" y="3352680"/>
              <a:ext cx="1980360" cy="15562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Sistema aristocrático faccional MMD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4" name="Text Box 5"/>
            <p:cNvSpPr/>
            <p:nvPr/>
          </p:nvSpPr>
          <p:spPr>
            <a:xfrm>
              <a:off x="7467480" y="3352680"/>
              <a:ext cx="1904400" cy="15562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Sistema democrático </a:t>
              </a:r>
              <a:r>
                <a:rPr lang="en-GB" sz="2400" b="0" strike="noStrike" spc="-1">
                  <a:solidFill>
                    <a:srgbClr val="990000"/>
                  </a:solidFill>
                  <a:latin typeface="Arial"/>
                  <a:ea typeface="DejaVu Sans"/>
                </a:rPr>
                <a:t>partidista</a:t>
              </a:r>
              <a:r>
                <a:rPr lang="en-GB" sz="2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 SMD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5" name="Text Box 6"/>
            <p:cNvSpPr/>
            <p:nvPr/>
          </p:nvSpPr>
          <p:spPr>
            <a:xfrm>
              <a:off x="2971800" y="3427560"/>
              <a:ext cx="1294560" cy="11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r>
                <a:rPr lang="en-GB" sz="2400" b="0" strike="noStrike" spc="-1" baseline="30000">
                  <a:solidFill>
                    <a:srgbClr val="000000"/>
                  </a:solidFill>
                  <a:latin typeface="Arial"/>
                  <a:ea typeface="DejaVu Sans"/>
                </a:rPr>
                <a:t>st</a:t>
              </a:r>
              <a:r>
                <a:rPr lang="en-GB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Reform Act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6" name="Text Box 7"/>
            <p:cNvSpPr/>
            <p:nvPr/>
          </p:nvSpPr>
          <p:spPr>
            <a:xfrm>
              <a:off x="4419720" y="3460680"/>
              <a:ext cx="1294560" cy="11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lang="en-GB" sz="2400" b="0" strike="noStrike" spc="-1" baseline="30000">
                  <a:solidFill>
                    <a:srgbClr val="000000"/>
                  </a:solidFill>
                  <a:latin typeface="Arial"/>
                  <a:ea typeface="DejaVu Sans"/>
                </a:rPr>
                <a:t>nd</a:t>
              </a:r>
              <a:r>
                <a:rPr lang="en-GB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Reform Act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7" name="Text Box 8"/>
            <p:cNvSpPr/>
            <p:nvPr/>
          </p:nvSpPr>
          <p:spPr>
            <a:xfrm>
              <a:off x="5943600" y="3475080"/>
              <a:ext cx="1294560" cy="11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r>
                <a:rPr lang="en-GB" sz="2400" b="0" strike="noStrike" spc="-1" baseline="30000">
                  <a:solidFill>
                    <a:srgbClr val="000000"/>
                  </a:solidFill>
                  <a:latin typeface="Arial"/>
                  <a:ea typeface="DejaVu Sans"/>
                </a:rPr>
                <a:t>rd</a:t>
              </a:r>
              <a:r>
                <a:rPr lang="en-GB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Reform Act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8" name="Line 9"/>
            <p:cNvSpPr/>
            <p:nvPr/>
          </p:nvSpPr>
          <p:spPr>
            <a:xfrm>
              <a:off x="761760" y="5257800"/>
              <a:ext cx="8686800" cy="144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Text Box 10"/>
            <p:cNvSpPr/>
            <p:nvPr/>
          </p:nvSpPr>
          <p:spPr>
            <a:xfrm>
              <a:off x="838080" y="5332320"/>
              <a:ext cx="1294560" cy="39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c1830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60" name="Text Box 11"/>
            <p:cNvSpPr/>
            <p:nvPr/>
          </p:nvSpPr>
          <p:spPr>
            <a:xfrm>
              <a:off x="8077320" y="5334120"/>
              <a:ext cx="1294560" cy="39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c1885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61" name="Text Box 12"/>
          <p:cNvSpPr/>
          <p:nvPr/>
        </p:nvSpPr>
        <p:spPr>
          <a:xfrm>
            <a:off x="838080" y="5956200"/>
            <a:ext cx="8152560" cy="5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¿Qué ocurre entretanto en el Parlamento?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3280-24E3-0099-81CD-C9085D3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FC697A-C92C-1AF2-D6B9-253B16C221B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Imagen que contiene texto, libro&#10;&#10;El contenido generado por IA puede ser incorrecto.">
            <a:extLst>
              <a:ext uri="{FF2B5EF4-FFF2-40B4-BE49-F238E27FC236}">
                <a16:creationId xmlns:a16="http://schemas.microsoft.com/office/drawing/2014/main" id="{E94DDDBD-EAF3-8602-ACA0-7211B2BA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380"/>
            <a:ext cx="10078508" cy="56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1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1DE62-9E6B-C395-0784-C8D2EC9C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7BCFA243-37B1-6C4C-3648-6BE7339AE15E}"/>
              </a:ext>
            </a:extLst>
          </p:cNvPr>
          <p:cNvSpPr/>
          <p:nvPr/>
        </p:nvSpPr>
        <p:spPr>
          <a:xfrm>
            <a:off x="2511360" y="413462"/>
            <a:ext cx="503172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err="1">
                <a:solidFill>
                  <a:srgbClr val="000000"/>
                </a:solidFill>
                <a:latin typeface="Arial"/>
              </a:rPr>
              <a:t>Hipótesis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del </a:t>
            </a:r>
            <a:r>
              <a:rPr lang="en-GB" sz="3200" spc="-1" err="1">
                <a:solidFill>
                  <a:srgbClr val="000000"/>
                </a:solidFill>
                <a:latin typeface="Arial"/>
              </a:rPr>
              <a:t>rebote</a:t>
            </a:r>
            <a:endParaRPr lang="en-GB" sz="3200" b="0" strike="noStrike" spc="-1" err="1">
              <a:latin typeface="Arial"/>
            </a:endParaRPr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D6052E5A-90C6-94A2-4FE6-6A8010CBAAAF}"/>
              </a:ext>
            </a:extLst>
          </p:cNvPr>
          <p:cNvSpPr/>
          <p:nvPr/>
        </p:nvSpPr>
        <p:spPr>
          <a:xfrm>
            <a:off x="914400" y="1370160"/>
            <a:ext cx="8152560" cy="1387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El auge </a:t>
            </a:r>
            <a:r>
              <a:rPr lang="en-GB" sz="2800" spc="-1" dirty="0" err="1"/>
              <a:t>disciplina</a:t>
            </a:r>
            <a:r>
              <a:rPr lang="en-GB" sz="2800" spc="-1" dirty="0"/>
              <a:t> 1860s </a:t>
            </a:r>
            <a:br>
              <a:rPr lang="en-GB" sz="2800" spc="-1" dirty="0"/>
            </a:br>
            <a:r>
              <a:rPr lang="en-GB" sz="2800" spc="-1" dirty="0"/>
              <a:t>¿</a:t>
            </a:r>
            <a:r>
              <a:rPr lang="en-GB" sz="2800" spc="-1" dirty="0" err="1"/>
              <a:t>fue</a:t>
            </a:r>
            <a:r>
              <a:rPr lang="en-GB" sz="2800" spc="-1" dirty="0"/>
              <a:t> </a:t>
            </a:r>
            <a:r>
              <a:rPr lang="en-GB" sz="2800" spc="-1" dirty="0" err="1"/>
              <a:t>sólo</a:t>
            </a:r>
            <a:r>
              <a:rPr lang="en-GB" sz="2800" spc="-1" dirty="0"/>
              <a:t> </a:t>
            </a:r>
            <a:r>
              <a:rPr lang="en-GB" sz="2800" spc="-1" dirty="0" err="1"/>
              <a:t>normalización</a:t>
            </a:r>
            <a:r>
              <a:rPr lang="en-GB" sz="2800" spc="-1" dirty="0"/>
              <a:t> post-Peel? </a:t>
            </a:r>
            <a:br>
              <a:rPr lang="en-GB" sz="2800" spc="-1" dirty="0"/>
            </a:br>
            <a:r>
              <a:rPr lang="en-GB" sz="2800" spc="-1" dirty="0"/>
              <a:t>¿o </a:t>
            </a:r>
            <a:r>
              <a:rPr lang="en-GB" sz="2800" spc="-1" dirty="0" err="1"/>
              <a:t>resultado</a:t>
            </a:r>
            <a:r>
              <a:rPr lang="en-GB" sz="2800" spc="-1" dirty="0"/>
              <a:t> del </a:t>
            </a:r>
            <a:r>
              <a:rPr lang="en-GB" sz="2800" spc="-1" dirty="0" err="1"/>
              <a:t>secreto</a:t>
            </a:r>
            <a:r>
              <a:rPr lang="en-GB" sz="2800" spc="-1" dirty="0"/>
              <a:t> </a:t>
            </a:r>
            <a:r>
              <a:rPr lang="en-GB" sz="2800" spc="-1" dirty="0" err="1"/>
              <a:t>eficiente</a:t>
            </a:r>
            <a:r>
              <a:rPr lang="en-GB" sz="2800" spc="-1" dirty="0"/>
              <a:t> de Cox?</a:t>
            </a:r>
          </a:p>
        </p:txBody>
      </p:sp>
      <p:sp>
        <p:nvSpPr>
          <p:cNvPr id="153" name="Text Box 3">
            <a:extLst>
              <a:ext uri="{FF2B5EF4-FFF2-40B4-BE49-F238E27FC236}">
                <a16:creationId xmlns:a16="http://schemas.microsoft.com/office/drawing/2014/main" id="{9FBCCAE5-F3F8-E825-55AF-38FBF2F50DEF}"/>
              </a:ext>
            </a:extLst>
          </p:cNvPr>
          <p:cNvSpPr/>
          <p:nvPr/>
        </p:nvSpPr>
        <p:spPr>
          <a:xfrm>
            <a:off x="513637" y="2966005"/>
            <a:ext cx="8152560" cy="31158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Problemas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con la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hipótesis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1 Auge post-1860 también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Liberales</a:t>
            </a:r>
            <a:endParaRPr lang="en-GB" sz="28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2 Cemento 1830s era </a:t>
            </a:r>
            <a:r>
              <a:rPr lang="en-GB" sz="2800" i="1" spc="-1" dirty="0">
                <a:solidFill>
                  <a:srgbClr val="000000"/>
                </a:solidFill>
                <a:latin typeface="Arial"/>
              </a:rPr>
              <a:t>patronage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(p.35)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>
                <a:solidFill>
                  <a:srgbClr val="000000"/>
                </a:solidFill>
                <a:latin typeface="Arial"/>
              </a:rPr>
              <a:t>1860s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ya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había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civil service...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otros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tienen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que ser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los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incentivos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selectivos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>
                <a:solidFill>
                  <a:srgbClr val="000000"/>
                </a:solidFill>
                <a:latin typeface="Arial"/>
              </a:rPr>
              <a:t>(no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fue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normalización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9846AB6-6530-23C5-CDD7-325EB84F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88" y="3010541"/>
            <a:ext cx="2694893" cy="2695575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09A6244-BCE1-19B6-E193-9A69022E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66" y="3012738"/>
            <a:ext cx="2694893" cy="2695575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F4FC5436-846C-74FB-59F2-6C2CB70E2A63}"/>
              </a:ext>
            </a:extLst>
          </p:cNvPr>
          <p:cNvSpPr/>
          <p:nvPr/>
        </p:nvSpPr>
        <p:spPr>
          <a:xfrm>
            <a:off x="515076" y="6229808"/>
            <a:ext cx="9213678" cy="9562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Tampoco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fueron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las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nuevas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organizaciones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partidistas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los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distritos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 (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aparecieron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hasta 1880s)… algo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más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2316602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3394-F1A1-B7F5-A371-BF0BE9CC9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F1D0A493-C34D-A9DD-EA9D-7E450B080BE0}"/>
              </a:ext>
            </a:extLst>
          </p:cNvPr>
          <p:cNvSpPr/>
          <p:nvPr/>
        </p:nvSpPr>
        <p:spPr>
          <a:xfrm>
            <a:off x="2511360" y="413462"/>
            <a:ext cx="503172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>
                <a:solidFill>
                  <a:srgbClr val="000000"/>
                </a:solidFill>
                <a:latin typeface="Arial"/>
              </a:rPr>
              <a:t>¿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Qué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explicación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?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FDD0630F-BE2A-EA11-E9C0-AAFE99437EA6}"/>
              </a:ext>
            </a:extLst>
          </p:cNvPr>
          <p:cNvSpPr/>
          <p:nvPr/>
        </p:nvSpPr>
        <p:spPr>
          <a:xfrm>
            <a:off x="914400" y="1278046"/>
            <a:ext cx="8152560" cy="484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 err="1"/>
              <a:t>Elementos</a:t>
            </a:r>
            <a:r>
              <a:rPr lang="en-GB" sz="2800" spc="-1" dirty="0"/>
              <a:t> para un </a:t>
            </a:r>
            <a:r>
              <a:rPr lang="en-GB" sz="2800" spc="-1" dirty="0" err="1"/>
              <a:t>modelo</a:t>
            </a:r>
            <a:r>
              <a:rPr lang="en-GB" sz="2800" spc="-1" dirty="0"/>
              <a:t> instrumental de </a:t>
            </a:r>
            <a:r>
              <a:rPr lang="en-GB" sz="2800" spc="-1" dirty="0" err="1"/>
              <a:t>disciplina</a:t>
            </a:r>
            <a:r>
              <a:rPr lang="en-GB" sz="2800" spc="-1" dirty="0"/>
              <a:t>:</a:t>
            </a:r>
            <a:endParaRPr lang="es-ES" dirty="0"/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 err="1"/>
              <a:t>Ambición</a:t>
            </a:r>
            <a:r>
              <a:rPr lang="en-GB" sz="2800" spc="-1" dirty="0"/>
              <a:t>: Los MPs buscan </a:t>
            </a:r>
            <a:r>
              <a:rPr lang="en-GB" sz="2800" spc="-1" dirty="0" err="1"/>
              <a:t>carreras</a:t>
            </a:r>
            <a:r>
              <a:rPr lang="en-GB" sz="2800" spc="-1" dirty="0"/>
              <a:t> </a:t>
            </a:r>
            <a:r>
              <a:rPr lang="en-GB" sz="2800" spc="-1" dirty="0" err="1"/>
              <a:t>exitosas</a:t>
            </a:r>
            <a:r>
              <a:rPr lang="en-GB" sz="2800" spc="-1" dirty="0"/>
              <a:t> (</a:t>
            </a:r>
            <a:r>
              <a:rPr lang="en-GB" sz="2800" spc="-1" dirty="0" err="1"/>
              <a:t>estática</a:t>
            </a:r>
            <a:r>
              <a:rPr lang="en-GB" sz="2800" spc="-1" dirty="0"/>
              <a:t> o </a:t>
            </a:r>
            <a:r>
              <a:rPr lang="en-GB" sz="2800" spc="-1" dirty="0" err="1"/>
              <a:t>progresiva</a:t>
            </a:r>
            <a:r>
              <a:rPr lang="en-GB" sz="2800" spc="-1" dirty="0"/>
              <a:t>)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 err="1"/>
              <a:t>Influyentes</a:t>
            </a:r>
            <a:r>
              <a:rPr lang="en-GB" sz="2800" spc="-1" dirty="0"/>
              <a:t>: </a:t>
            </a:r>
            <a:r>
              <a:rPr lang="en-GB" sz="2800" spc="-1" dirty="0" err="1"/>
              <a:t>Identificar</a:t>
            </a:r>
            <a:r>
              <a:rPr lang="en-GB" sz="2800" spc="-1" dirty="0"/>
              <a:t> </a:t>
            </a:r>
            <a:r>
              <a:rPr lang="en-GB" sz="2800" spc="-1" dirty="0" err="1"/>
              <a:t>quién</a:t>
            </a:r>
            <a:r>
              <a:rPr lang="en-GB" sz="2800" spc="-1" dirty="0"/>
              <a:t> </a:t>
            </a:r>
            <a:r>
              <a:rPr lang="en-GB" sz="2800" spc="-1" dirty="0" err="1"/>
              <a:t>puede</a:t>
            </a:r>
            <a:r>
              <a:rPr lang="en-GB" sz="2800" spc="-1" dirty="0"/>
              <a:t> </a:t>
            </a:r>
            <a:r>
              <a:rPr lang="en-GB" sz="2800" spc="-1" dirty="0" err="1"/>
              <a:t>incidir</a:t>
            </a:r>
            <a:r>
              <a:rPr lang="en-GB" sz="2800" spc="-1" dirty="0"/>
              <a:t> </a:t>
            </a:r>
            <a:r>
              <a:rPr lang="en-GB" sz="2800" spc="-1" dirty="0" err="1"/>
              <a:t>en</a:t>
            </a:r>
            <a:r>
              <a:rPr lang="en-GB" sz="2800" spc="-1" dirty="0"/>
              <a:t> </a:t>
            </a:r>
            <a:br>
              <a:rPr lang="en-GB" sz="2800" spc="-1" dirty="0"/>
            </a:br>
            <a:r>
              <a:rPr lang="en-GB" sz="2800" spc="-1" dirty="0" err="1"/>
              <a:t>el</a:t>
            </a:r>
            <a:r>
              <a:rPr lang="en-GB" sz="2800" spc="-1" dirty="0"/>
              <a:t> </a:t>
            </a:r>
            <a:r>
              <a:rPr lang="en-GB" sz="2800" spc="-1" dirty="0" err="1"/>
              <a:t>éxito</a:t>
            </a:r>
            <a:r>
              <a:rPr lang="en-GB" sz="2800" spc="-1" dirty="0"/>
              <a:t> del MP</a:t>
            </a:r>
            <a:endParaRPr lang="en-GB" sz="2800" spc="-1" dirty="0" err="1"/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 err="1"/>
              <a:t>Verificabilidad</a:t>
            </a:r>
            <a:r>
              <a:rPr lang="en-GB" sz="2800" spc="-1" dirty="0"/>
              <a:t>: La </a:t>
            </a:r>
            <a:r>
              <a:rPr lang="en-GB" sz="2800" spc="-1" dirty="0" err="1"/>
              <a:t>votación</a:t>
            </a:r>
            <a:r>
              <a:rPr lang="en-GB" sz="2800" spc="-1" dirty="0"/>
              <a:t> nominal es </a:t>
            </a:r>
            <a:r>
              <a:rPr lang="en-GB" sz="2800" spc="-1" dirty="0" err="1"/>
              <a:t>pública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/>
              <a:t>Intencionalidad</a:t>
            </a:r>
            <a:r>
              <a:rPr lang="en-GB" sz="2800" spc="-1" dirty="0"/>
              <a:t>: ¿Cómo afecta al influyente </a:t>
            </a:r>
            <a:r>
              <a:rPr lang="en-GB" sz="2800" spc="-1" dirty="0" err="1"/>
              <a:t>el</a:t>
            </a:r>
            <a:r>
              <a:rPr lang="en-GB" sz="2800" spc="-1" dirty="0"/>
              <a:t> </a:t>
            </a:r>
            <a:r>
              <a:rPr lang="en-GB" sz="2800" spc="-1" dirty="0" err="1"/>
              <a:t>voto</a:t>
            </a:r>
            <a:r>
              <a:rPr lang="en-GB" sz="2800" spc="-1" dirty="0"/>
              <a:t> </a:t>
            </a:r>
            <a:r>
              <a:rPr lang="en-GB" sz="2800" i="1" spc="-1" dirty="0"/>
              <a:t>yea</a:t>
            </a:r>
            <a:r>
              <a:rPr lang="en-GB" sz="2800" spc="-1" dirty="0"/>
              <a:t> o </a:t>
            </a:r>
            <a:r>
              <a:rPr lang="en-GB" sz="2800" i="1" spc="-1" dirty="0"/>
              <a:t>nay</a:t>
            </a:r>
            <a:r>
              <a:rPr lang="en-GB" sz="2800" spc="-1" dirty="0"/>
              <a:t> del MP?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63175C33-A379-9C60-82F7-23F6E4FA8D25}"/>
              </a:ext>
            </a:extLst>
          </p:cNvPr>
          <p:cNvSpPr/>
          <p:nvPr/>
        </p:nvSpPr>
        <p:spPr>
          <a:xfrm>
            <a:off x="515076" y="6298893"/>
            <a:ext cx="9213678" cy="9562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El MP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bailará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al son que le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toquen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... </a:t>
            </a:r>
            <a:br>
              <a:rPr lang="en-GB" sz="2800" spc="-1" dirty="0">
                <a:solidFill>
                  <a:srgbClr val="000000"/>
                </a:solidFill>
                <a:latin typeface="Arial"/>
              </a:rPr>
            </a:br>
            <a:r>
              <a:rPr lang="en-GB" sz="2800" spc="-1" dirty="0">
                <a:solidFill>
                  <a:srgbClr val="000000"/>
                </a:solidFill>
                <a:latin typeface="Arial"/>
              </a:rPr>
              <a:t>y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el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bombo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cambió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con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los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Reform Acts</a:t>
            </a:r>
            <a:endParaRPr lang="en-GB" sz="2800" spc="-1" dirty="0"/>
          </a:p>
        </p:txBody>
      </p:sp>
    </p:spTree>
    <p:extLst>
      <p:ext uri="{BB962C8B-B14F-4D97-AF65-F5344CB8AC3E}">
        <p14:creationId xmlns:p14="http://schemas.microsoft.com/office/powerpoint/2010/main" val="21811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83FE3-D338-B3EB-2B27-E6B05BA14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FBFFD546-70BF-041B-8D90-A9330A5587DA}"/>
              </a:ext>
            </a:extLst>
          </p:cNvPr>
          <p:cNvSpPr/>
          <p:nvPr/>
        </p:nvSpPr>
        <p:spPr>
          <a:xfrm>
            <a:off x="1796659" y="413462"/>
            <a:ext cx="6633099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presión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sobre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representante</a:t>
            </a:r>
            <a:endParaRPr lang="en-GB" sz="3200" b="0" strike="noStrike" spc="-1" dirty="0" err="1">
              <a:latin typeface="Arial"/>
            </a:endParaRPr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AC6CD3CD-53CE-C44B-F887-BECD15956EC8}"/>
              </a:ext>
            </a:extLst>
          </p:cNvPr>
          <p:cNvSpPr/>
          <p:nvPr/>
        </p:nvSpPr>
        <p:spPr>
          <a:xfrm>
            <a:off x="649646" y="1231989"/>
            <a:ext cx="8832281" cy="225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Por </a:t>
            </a:r>
            <a:r>
              <a:rPr lang="en-GB" sz="2800" spc="-1" err="1"/>
              <a:t>presión</a:t>
            </a:r>
            <a:r>
              <a:rPr lang="en-GB" sz="2800" spc="-1" dirty="0"/>
              <a:t> no </a:t>
            </a:r>
            <a:r>
              <a:rPr lang="en-GB" sz="2800" spc="-1" err="1"/>
              <a:t>debe</a:t>
            </a:r>
            <a:r>
              <a:rPr lang="en-GB" sz="2800" spc="-1" dirty="0"/>
              <a:t> </a:t>
            </a:r>
            <a:r>
              <a:rPr lang="en-GB" sz="2800" spc="-1" err="1"/>
              <a:t>entenderse</a:t>
            </a:r>
            <a:r>
              <a:rPr lang="en-GB" sz="2800" spc="-1" dirty="0"/>
              <a:t> </a:t>
            </a:r>
            <a:r>
              <a:rPr lang="en-GB" sz="2800" spc="-1" err="1"/>
              <a:t>sólo</a:t>
            </a:r>
            <a:r>
              <a:rPr lang="en-GB" sz="2800" spc="-1" dirty="0"/>
              <a:t> </a:t>
            </a:r>
            <a:r>
              <a:rPr lang="en-GB" sz="2800" spc="-1" err="1"/>
              <a:t>una</a:t>
            </a:r>
            <a:r>
              <a:rPr lang="en-GB" sz="2800" spc="-1" dirty="0"/>
              <a:t> </a:t>
            </a:r>
            <a:r>
              <a:rPr lang="en-GB" sz="2800" spc="-1" err="1"/>
              <a:t>amenaza</a:t>
            </a:r>
            <a:r>
              <a:rPr lang="en-GB" sz="2800" spc="-1" dirty="0"/>
              <a:t> </a:t>
            </a:r>
            <a:r>
              <a:rPr lang="en-GB" sz="2800" spc="-1" err="1"/>
              <a:t>abierta</a:t>
            </a:r>
            <a:r>
              <a:rPr lang="en-GB" sz="2800" spc="-1" dirty="0"/>
              <a:t>. Basta la </a:t>
            </a:r>
            <a:r>
              <a:rPr lang="en-GB" sz="2800" spc="-1" err="1"/>
              <a:t>creencia</a:t>
            </a:r>
            <a:r>
              <a:rPr lang="en-GB" sz="2800" spc="-1" dirty="0"/>
              <a:t> de que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(a) </a:t>
            </a:r>
            <a:r>
              <a:rPr lang="en-GB" sz="2800" spc="-1"/>
              <a:t>voto del MP afectará la </a:t>
            </a:r>
            <a:r>
              <a:rPr lang="en-GB" sz="2800" spc="-1" err="1"/>
              <a:t>conducta</a:t>
            </a:r>
            <a:r>
              <a:rPr lang="en-GB" sz="2800" spc="-1"/>
              <a:t> de un </a:t>
            </a:r>
            <a:r>
              <a:rPr lang="en-GB" sz="2800" spc="-1" err="1"/>
              <a:t>grupo</a:t>
            </a:r>
            <a:endParaRPr lang="en-GB" sz="2800" spc="-1"/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(b) que </a:t>
            </a:r>
            <a:r>
              <a:rPr lang="en-GB" sz="2800" spc="-1" err="1"/>
              <a:t>dicha</a:t>
            </a:r>
            <a:r>
              <a:rPr lang="en-GB" sz="2800" spc="-1" dirty="0"/>
              <a:t> </a:t>
            </a:r>
            <a:r>
              <a:rPr lang="en-GB" sz="2800" spc="-1" err="1"/>
              <a:t>conducta</a:t>
            </a:r>
            <a:r>
              <a:rPr lang="en-GB" sz="2800" spc="-1" dirty="0"/>
              <a:t> </a:t>
            </a:r>
            <a:r>
              <a:rPr lang="en-GB" sz="2800" spc="-1" err="1"/>
              <a:t>impactará</a:t>
            </a:r>
            <a:r>
              <a:rPr lang="en-GB" sz="2800" spc="-1" dirty="0"/>
              <a:t> </a:t>
            </a:r>
            <a:r>
              <a:rPr lang="en-GB" sz="2800" spc="-1"/>
              <a:t>el</a:t>
            </a:r>
            <a:r>
              <a:rPr lang="en-GB" sz="2800" spc="-1" dirty="0"/>
              <a:t> </a:t>
            </a:r>
            <a:r>
              <a:rPr lang="en-GB" sz="2800" spc="-1"/>
              <a:t>bienestar del MP</a:t>
            </a:r>
            <a:endParaRPr lang="en-GB" sz="2800" spc="-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1DF4C7F-3F19-498E-AA44-8EDE633748C0}"/>
              </a:ext>
            </a:extLst>
          </p:cNvPr>
          <p:cNvSpPr/>
          <p:nvPr/>
        </p:nvSpPr>
        <p:spPr>
          <a:xfrm>
            <a:off x="684006" y="3776678"/>
            <a:ext cx="8832282" cy="33338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Presiones </a:t>
            </a:r>
            <a:r>
              <a:rPr lang="en-GB" sz="2800" spc="-1" err="1"/>
              <a:t>en</a:t>
            </a:r>
            <a:r>
              <a:rPr lang="en-GB" sz="2800" spc="-1" dirty="0"/>
              <a:t> </a:t>
            </a:r>
            <a:r>
              <a:rPr lang="en-GB" sz="2800" spc="-1"/>
              <a:t>conflicto sobre los MPs del SXIX</a:t>
            </a:r>
            <a:r>
              <a:rPr lang="en-GB" sz="2800" spc="-1" dirty="0"/>
              <a:t>:</a:t>
            </a:r>
            <a:endParaRPr lang="es-ES" dirty="0"/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err="1"/>
              <a:t>Grupos</a:t>
            </a:r>
            <a:r>
              <a:rPr lang="en-GB" sz="2800" b="1" spc="-1" dirty="0"/>
              <a:t> de </a:t>
            </a:r>
            <a:r>
              <a:rPr lang="en-GB" sz="2800" b="1" spc="-1"/>
              <a:t>interés</a:t>
            </a:r>
            <a:r>
              <a:rPr lang="en-GB" sz="2800" spc="-1"/>
              <a:t>, </a:t>
            </a:r>
            <a:r>
              <a:rPr lang="en-GB" sz="2800" spc="-1" err="1"/>
              <a:t>algunos</a:t>
            </a:r>
            <a:r>
              <a:rPr lang="en-GB" sz="2800" spc="-1" dirty="0"/>
              <a:t> </a:t>
            </a:r>
            <a:r>
              <a:rPr lang="en-GB" sz="2800" spc="-1" err="1"/>
              <a:t>concretos</a:t>
            </a:r>
            <a:r>
              <a:rPr lang="en-GB" sz="2800" spc="-1" dirty="0"/>
              <a:t>, </a:t>
            </a:r>
            <a:r>
              <a:rPr lang="en-GB" sz="2800" spc="-1" err="1"/>
              <a:t>otros</a:t>
            </a:r>
            <a:r>
              <a:rPr lang="en-GB" sz="2800" spc="-1" dirty="0"/>
              <a:t> de </a:t>
            </a:r>
            <a:r>
              <a:rPr lang="en-GB" sz="2800" spc="-1"/>
              <a:t>moralidad victoriana...</a:t>
            </a:r>
            <a:endParaRPr lang="en-GB" sz="2800" spc="-1" dirty="0"/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err="1"/>
              <a:t>Líderes</a:t>
            </a:r>
            <a:r>
              <a:rPr lang="en-GB" sz="2800" b="1" spc="-1" dirty="0"/>
              <a:t> </a:t>
            </a:r>
            <a:r>
              <a:rPr lang="en-GB" sz="2800" b="1" spc="-1" err="1"/>
              <a:t>partidistas</a:t>
            </a:r>
            <a:r>
              <a:rPr lang="en-GB" sz="2800" spc="-1"/>
              <a:t> controlan recursos </a:t>
            </a:r>
            <a:r>
              <a:rPr lang="en-GB" sz="2800" spc="-1" dirty="0"/>
              <a:t>clientelares, influyen en nominaciones, invitaciones a cenas...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/>
              <a:t>Constituents</a:t>
            </a:r>
            <a:r>
              <a:rPr lang="en-GB" sz="2800" spc="-1"/>
              <a:t> pueden no reelegirte</a:t>
            </a:r>
            <a:endParaRPr lang="en-GB" sz="2800" spc="-1" dirty="0"/>
          </a:p>
        </p:txBody>
      </p:sp>
    </p:spTree>
    <p:extLst>
      <p:ext uri="{BB962C8B-B14F-4D97-AF65-F5344CB8AC3E}">
        <p14:creationId xmlns:p14="http://schemas.microsoft.com/office/powerpoint/2010/main" val="103760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137F-2684-9FC2-7A87-E8A488324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2EE436E8-2F29-BCC8-DA0B-DAE5B7388C20}"/>
              </a:ext>
            </a:extLst>
          </p:cNvPr>
          <p:cNvSpPr/>
          <p:nvPr/>
        </p:nvSpPr>
        <p:spPr>
          <a:xfrm>
            <a:off x="1796659" y="413462"/>
            <a:ext cx="6633099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>
                <a:solidFill>
                  <a:srgbClr val="000000"/>
                </a:solidFill>
                <a:latin typeface="Arial"/>
              </a:rPr>
              <a:t>Procedimiento para </a:t>
            </a:r>
            <a:r>
              <a:rPr lang="en-GB" sz="3200" i="1" spc="-1">
                <a:solidFill>
                  <a:srgbClr val="000000"/>
                </a:solidFill>
                <a:latin typeface="Arial"/>
              </a:rPr>
              <a:t>public bills</a:t>
            </a:r>
            <a:endParaRPr lang="es-ES" i="1"/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4CB5BFDC-A3BE-B9DF-67C6-3E016067B6E5}"/>
              </a:ext>
            </a:extLst>
          </p:cNvPr>
          <p:cNvSpPr/>
          <p:nvPr/>
        </p:nvSpPr>
        <p:spPr>
          <a:xfrm>
            <a:off x="960058" y="1278046"/>
            <a:ext cx="8267766" cy="33338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/>
              <a:t>SXVIII nadie tenía derechos especiales</a:t>
            </a:r>
            <a:br>
              <a:rPr lang="en-GB" sz="2800" spc="-1" dirty="0"/>
            </a:br>
            <a:r>
              <a:rPr lang="en-GB" sz="2800" spc="-1"/>
              <a:t>Cualquier MP podía:</a:t>
            </a:r>
            <a:endParaRPr lang="en-GB" sz="2800" spc="-1" dirty="0"/>
          </a:p>
          <a:p>
            <a:pPr marL="457200" indent="-457200">
              <a:spcBef>
                <a:spcPts val="1748"/>
              </a:spcBef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/>
              <a:t>Iniciar debate al presentarse una moción </a:t>
            </a:r>
            <a:br>
              <a:rPr lang="en-GB" sz="2800" spc="-1" dirty="0"/>
            </a:br>
            <a:r>
              <a:rPr lang="en-GB" sz="2800" spc="-1"/>
              <a:t>(que adquiría precedencia sobre el trámite)</a:t>
            </a:r>
          </a:p>
          <a:p>
            <a:pPr marL="457200" indent="-457200">
              <a:spcBef>
                <a:spcPts val="1748"/>
              </a:spcBef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/>
              <a:t>Solicitar recesos (obstruir indefinidamente)</a:t>
            </a:r>
          </a:p>
          <a:p>
            <a:pPr marL="457200" indent="-457200">
              <a:spcBef>
                <a:spcPts val="1748"/>
              </a:spcBef>
              <a:buFont typeface="Arial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/>
              <a:t>Anunciar una moción fuera del orden del día</a:t>
            </a:r>
            <a:endParaRPr lang="en-GB" sz="2800" spc="-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B15D972-D622-BC8F-2EE6-0183D4327262}"/>
              </a:ext>
            </a:extLst>
          </p:cNvPr>
          <p:cNvSpPr/>
          <p:nvPr/>
        </p:nvSpPr>
        <p:spPr>
          <a:xfrm>
            <a:off x="591918" y="4939613"/>
            <a:ext cx="8832282" cy="20360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>
                <a:cs typeface="Arial"/>
              </a:rPr>
              <a:t>"Estado de naturaleza parliamentario"</a:t>
            </a:r>
            <a:endParaRPr lang="es-ES"/>
          </a:p>
          <a:p>
            <a:pPr algn="ctr"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>
                <a:cs typeface="Arial"/>
              </a:rPr>
              <a:t>Como el hobbesiano, estaba plagado </a:t>
            </a:r>
            <a:br>
              <a:rPr lang="en-GB" sz="2800" spc="-1" dirty="0">
                <a:cs typeface="Arial"/>
              </a:rPr>
            </a:br>
            <a:r>
              <a:rPr lang="en-GB" sz="2800" spc="-1">
                <a:cs typeface="Arial"/>
              </a:rPr>
              <a:t>de </a:t>
            </a:r>
            <a:r>
              <a:rPr lang="en-GB" sz="2800" b="1" spc="-1">
                <a:cs typeface="Arial"/>
              </a:rPr>
              <a:t>dilemas colectivos </a:t>
            </a:r>
            <a:br>
              <a:rPr lang="en-GB" sz="2800" spc="-1" dirty="0">
                <a:cs typeface="Arial"/>
              </a:rPr>
            </a:br>
            <a:r>
              <a:rPr lang="en-GB" sz="2800" spc="-1">
                <a:cs typeface="Arial"/>
              </a:rPr>
              <a:t>(recursos colectivos, desconfianza, coordinación...)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9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122D3-5D70-3318-B0BB-CAC6DEBF4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AC6B7259-1410-4E23-7840-18948585040F}"/>
              </a:ext>
            </a:extLst>
          </p:cNvPr>
          <p:cNvSpPr/>
          <p:nvPr/>
        </p:nvSpPr>
        <p:spPr>
          <a:xfrm>
            <a:off x="1094486" y="413462"/>
            <a:ext cx="7773649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Tragedia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del ejido (</a:t>
            </a:r>
            <a:r>
              <a:rPr lang="en-GB" sz="3200" i="1" spc="-1" dirty="0">
                <a:solidFill>
                  <a:srgbClr val="000000"/>
                </a:solidFill>
                <a:latin typeface="Arial"/>
              </a:rPr>
              <a:t>common pool game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)</a:t>
            </a:r>
            <a:endParaRPr lang="en-GB" sz="3200" spc="-1" dirty="0"/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899C2B6E-515F-5B77-12BB-FFAF0F0B565E}"/>
              </a:ext>
            </a:extLst>
          </p:cNvPr>
          <p:cNvSpPr/>
          <p:nvPr/>
        </p:nvSpPr>
        <p:spPr>
          <a:xfrm>
            <a:off x="960058" y="1278046"/>
            <a:ext cx="8267766" cy="24669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 err="1"/>
              <a:t>Demanda</a:t>
            </a:r>
            <a:r>
              <a:rPr lang="en-GB" sz="2800" spc="-1" dirty="0"/>
              <a:t> </a:t>
            </a:r>
            <a:r>
              <a:rPr lang="en-GB" sz="2800" spc="-1" dirty="0" err="1"/>
              <a:t>legislativa</a:t>
            </a:r>
            <a:r>
              <a:rPr lang="en-GB" sz="2800" spc="-1" dirty="0"/>
              <a:t> -&gt; </a:t>
            </a:r>
            <a:r>
              <a:rPr lang="en-GB" sz="2800" spc="-1" dirty="0" err="1"/>
              <a:t>tiempo</a:t>
            </a:r>
            <a:r>
              <a:rPr lang="en-GB" sz="2800" spc="-1" dirty="0"/>
              <a:t> </a:t>
            </a:r>
            <a:r>
              <a:rPr lang="en-GB" sz="2800" spc="-1" dirty="0" err="1"/>
              <a:t>plenario</a:t>
            </a:r>
            <a:r>
              <a:rPr lang="en-GB" sz="2800" spc="-1" dirty="0"/>
              <a:t> se </a:t>
            </a:r>
            <a:r>
              <a:rPr lang="en-GB" sz="2800" spc="-1" dirty="0" err="1"/>
              <a:t>volvió</a:t>
            </a:r>
            <a:r>
              <a:rPr lang="en-GB" sz="2800" spc="-1" dirty="0"/>
              <a:t> bien </a:t>
            </a:r>
            <a:r>
              <a:rPr lang="en-GB" sz="2800" spc="-1" dirty="0" err="1"/>
              <a:t>escaso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 err="1"/>
              <a:t>Dilema</a:t>
            </a:r>
            <a:r>
              <a:rPr lang="en-GB" sz="2800" spc="-1" dirty="0"/>
              <a:t> colectivo: </a:t>
            </a:r>
            <a:r>
              <a:rPr lang="en-GB" sz="2800" spc="-1" dirty="0" err="1"/>
              <a:t>todo</a:t>
            </a:r>
            <a:r>
              <a:rPr lang="en-GB" sz="2800" spc="-1" dirty="0"/>
              <a:t> MP </a:t>
            </a:r>
            <a:r>
              <a:rPr lang="en-GB" sz="2800" spc="-1" dirty="0" err="1"/>
              <a:t>estaba</a:t>
            </a:r>
            <a:r>
              <a:rPr lang="en-GB" sz="2800" spc="-1" dirty="0"/>
              <a:t> </a:t>
            </a:r>
            <a:r>
              <a:rPr lang="en-GB" sz="2800" spc="-1" dirty="0" err="1"/>
              <a:t>mejor</a:t>
            </a:r>
            <a:r>
              <a:rPr lang="en-GB" sz="2800" spc="-1" dirty="0"/>
              <a:t> </a:t>
            </a:r>
            <a:r>
              <a:rPr lang="en-GB" sz="2800" spc="-1" dirty="0" err="1"/>
              <a:t>si</a:t>
            </a:r>
            <a:r>
              <a:rPr lang="en-GB" sz="2800" spc="-1" dirty="0"/>
              <a:t> no se </a:t>
            </a:r>
            <a:r>
              <a:rPr lang="en-GB" sz="2800" spc="-1" dirty="0" err="1"/>
              <a:t>abusaba</a:t>
            </a:r>
            <a:r>
              <a:rPr lang="en-GB" sz="2800" spc="-1" dirty="0"/>
              <a:t> del </a:t>
            </a:r>
            <a:r>
              <a:rPr lang="en-GB" sz="2800" spc="-1" dirty="0" err="1"/>
              <a:t>tiempo</a:t>
            </a:r>
            <a:r>
              <a:rPr lang="en-GB" sz="2800" spc="-1" dirty="0"/>
              <a:t> </a:t>
            </a:r>
            <a:r>
              <a:rPr lang="en-GB" sz="2800" spc="-1" dirty="0" err="1"/>
              <a:t>escaso</a:t>
            </a:r>
            <a:r>
              <a:rPr lang="en-GB" sz="2800" spc="-1" dirty="0"/>
              <a:t>, </a:t>
            </a:r>
            <a:r>
              <a:rPr lang="en-GB" sz="2800" spc="-1" dirty="0" err="1"/>
              <a:t>pero</a:t>
            </a:r>
            <a:r>
              <a:rPr lang="en-GB" sz="2800" spc="-1" dirty="0"/>
              <a:t> </a:t>
            </a:r>
            <a:r>
              <a:rPr lang="en-GB" sz="2800" spc="-1" dirty="0" err="1"/>
              <a:t>nadie</a:t>
            </a:r>
            <a:r>
              <a:rPr lang="en-GB" sz="2800" spc="-1" dirty="0"/>
              <a:t> </a:t>
            </a:r>
            <a:r>
              <a:rPr lang="en-GB" sz="2800" spc="-1" dirty="0" err="1"/>
              <a:t>ganaba</a:t>
            </a:r>
            <a:r>
              <a:rPr lang="en-GB" sz="2800" spc="-1" dirty="0"/>
              <a:t> </a:t>
            </a:r>
            <a:r>
              <a:rPr lang="en-GB" sz="2800" spc="-1" dirty="0" err="1"/>
              <a:t>en</a:t>
            </a:r>
            <a:r>
              <a:rPr lang="en-GB" sz="2800" spc="-1" dirty="0"/>
              <a:t> lo individual </a:t>
            </a:r>
            <a:r>
              <a:rPr lang="en-GB" sz="2800" spc="-1" dirty="0" err="1"/>
              <a:t>por</a:t>
            </a:r>
            <a:r>
              <a:rPr lang="en-GB" sz="2800" spc="-1" dirty="0"/>
              <a:t> no </a:t>
            </a:r>
            <a:r>
              <a:rPr lang="en-GB" sz="2800" spc="-1" dirty="0" err="1"/>
              <a:t>abusar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251B7C2-40AD-DB98-E603-E524A5C7DF2A}"/>
              </a:ext>
            </a:extLst>
          </p:cNvPr>
          <p:cNvSpPr/>
          <p:nvPr/>
        </p:nvSpPr>
        <p:spPr>
          <a:xfrm>
            <a:off x="591918" y="3972419"/>
            <a:ext cx="8832282" cy="13871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err="1">
                <a:cs typeface="Arial"/>
              </a:rPr>
              <a:t>Solución</a:t>
            </a:r>
            <a:r>
              <a:rPr lang="en-GB" sz="2800" spc="-1" dirty="0">
                <a:cs typeface="Arial"/>
              </a:rPr>
              <a:t>:</a:t>
            </a:r>
            <a:br>
              <a:rPr lang="en-GB" sz="2800" spc="-1" dirty="0">
                <a:cs typeface="Arial"/>
              </a:rPr>
            </a:br>
            <a:r>
              <a:rPr lang="en-GB" sz="2800" spc="-1" err="1">
                <a:cs typeface="Arial"/>
              </a:rPr>
              <a:t>abolición</a:t>
            </a:r>
            <a:r>
              <a:rPr lang="en-GB" sz="2800" spc="-1" dirty="0">
                <a:cs typeface="Arial"/>
              </a:rPr>
              <a:t> (gradual) de </a:t>
            </a:r>
            <a:r>
              <a:rPr lang="en-GB" sz="2800" spc="-1" err="1">
                <a:cs typeface="Arial"/>
              </a:rPr>
              <a:t>los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err="1">
                <a:cs typeface="Arial"/>
              </a:rPr>
              <a:t>derechos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err="1">
                <a:cs typeface="Arial"/>
              </a:rPr>
              <a:t>parlamentarios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err="1">
                <a:cs typeface="Arial"/>
              </a:rPr>
              <a:t>cuyo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err="1">
                <a:cs typeface="Arial"/>
              </a:rPr>
              <a:t>abuso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err="1">
                <a:cs typeface="Arial"/>
              </a:rPr>
              <a:t>dilapidaba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err="1">
                <a:cs typeface="Arial"/>
              </a:rPr>
              <a:t>tiempo</a:t>
            </a:r>
            <a:endParaRPr lang="en-GB" sz="2800" spc="-1">
              <a:cs typeface="Arial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331CA77-D880-8625-7C2B-9E2458157891}"/>
              </a:ext>
            </a:extLst>
          </p:cNvPr>
          <p:cNvSpPr/>
          <p:nvPr/>
        </p:nvSpPr>
        <p:spPr>
          <a:xfrm>
            <a:off x="971872" y="5618904"/>
            <a:ext cx="8267766" cy="1387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MPs </a:t>
            </a:r>
            <a:r>
              <a:rPr lang="en-GB" sz="2800" spc="-1" dirty="0" err="1"/>
              <a:t>perdieron</a:t>
            </a:r>
            <a:r>
              <a:rPr lang="en-GB" sz="2800" spc="-1" dirty="0"/>
              <a:t> </a:t>
            </a:r>
            <a:r>
              <a:rPr lang="en-GB" sz="2800" spc="-1" dirty="0" err="1"/>
              <a:t>potestad</a:t>
            </a:r>
            <a:r>
              <a:rPr lang="en-GB" sz="2800" spc="-1" dirty="0"/>
              <a:t> </a:t>
            </a:r>
            <a:r>
              <a:rPr lang="en-GB" sz="2800" spc="-1" dirty="0" err="1"/>
              <a:t>legislativa</a:t>
            </a:r>
            <a:r>
              <a:rPr lang="en-GB" sz="2800" spc="-1" dirty="0"/>
              <a:t>, </a:t>
            </a:r>
            <a:r>
              <a:rPr lang="en-GB" sz="2800" spc="-1" dirty="0" err="1"/>
              <a:t>preservaron</a:t>
            </a:r>
            <a:r>
              <a:rPr lang="en-GB" sz="2800" spc="-1" dirty="0"/>
              <a:t> </a:t>
            </a:r>
            <a:r>
              <a:rPr lang="en-GB" sz="2800" spc="-1" dirty="0" err="1"/>
              <a:t>sólo</a:t>
            </a:r>
            <a:r>
              <a:rPr lang="en-GB" sz="2800" spc="-1" dirty="0"/>
              <a:t> </a:t>
            </a:r>
            <a:r>
              <a:rPr lang="en-GB" sz="2800" spc="-1" dirty="0" err="1"/>
              <a:t>su</a:t>
            </a:r>
            <a:r>
              <a:rPr lang="en-GB" sz="2800" spc="-1" dirty="0"/>
              <a:t> </a:t>
            </a:r>
            <a:r>
              <a:rPr lang="en-GB" sz="2800" spc="-1" dirty="0" err="1"/>
              <a:t>voto</a:t>
            </a:r>
            <a:r>
              <a:rPr lang="en-GB" sz="2800" spc="-1" dirty="0"/>
              <a:t> y la </a:t>
            </a:r>
            <a:r>
              <a:rPr lang="en-GB" sz="2800" spc="-1" dirty="0" err="1"/>
              <a:t>moción</a:t>
            </a:r>
            <a:r>
              <a:rPr lang="en-GB" sz="2800" spc="-1" dirty="0"/>
              <a:t> de </a:t>
            </a:r>
            <a:r>
              <a:rPr lang="en-GB" sz="2800" spc="-1" dirty="0" err="1"/>
              <a:t>censura</a:t>
            </a:r>
            <a:br>
              <a:rPr lang="en-US" dirty="0"/>
            </a:br>
            <a:r>
              <a:rPr lang="en-GB" sz="2800" spc="-1" dirty="0"/>
              <a:t>(Premio de </a:t>
            </a:r>
            <a:r>
              <a:rPr lang="en-GB" sz="2800" spc="-1" dirty="0" err="1"/>
              <a:t>consolación</a:t>
            </a:r>
            <a:r>
              <a:rPr lang="en-GB" sz="2800" spc="-1" dirty="0"/>
              <a:t> = Question time)</a:t>
            </a:r>
          </a:p>
        </p:txBody>
      </p:sp>
    </p:spTree>
    <p:extLst>
      <p:ext uri="{BB962C8B-B14F-4D97-AF65-F5344CB8AC3E}">
        <p14:creationId xmlns:p14="http://schemas.microsoft.com/office/powerpoint/2010/main" val="16538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FA45E-FC69-18E9-88BD-0F58492D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F5E0-B187-C92A-B90B-6D74A60FA8B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8F34F934-F3C8-B6B7-24D3-69F09AEDEC13}"/>
              </a:ext>
            </a:extLst>
          </p:cNvPr>
          <p:cNvGrpSpPr/>
          <p:nvPr/>
        </p:nvGrpSpPr>
        <p:grpSpPr>
          <a:xfrm>
            <a:off x="468360" y="54000"/>
            <a:ext cx="9143280" cy="7450920"/>
            <a:chOff x="468360" y="54000"/>
            <a:chExt cx="9143280" cy="7450920"/>
          </a:xfrm>
        </p:grpSpPr>
        <p:pic>
          <p:nvPicPr>
            <p:cNvPr id="5" name="Picture 19">
              <a:extLst>
                <a:ext uri="{FF2B5EF4-FFF2-40B4-BE49-F238E27FC236}">
                  <a16:creationId xmlns:a16="http://schemas.microsoft.com/office/drawing/2014/main" id="{23CB8130-CF55-3970-7AF9-CB17DD31D25C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68360" y="54000"/>
              <a:ext cx="9143280" cy="7450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DB3A88F2-09FA-0ECA-B3F2-2E292551AC1B}"/>
                </a:ext>
              </a:extLst>
            </p:cNvPr>
            <p:cNvSpPr/>
            <p:nvPr/>
          </p:nvSpPr>
          <p:spPr>
            <a:xfrm>
              <a:off x="7086600" y="6934320"/>
              <a:ext cx="1675800" cy="42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99"/>
                </a:spcBef>
                <a:buNone/>
              </a:pPr>
              <a:r>
                <a:rPr lang="es-MX" sz="24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c1918</a:t>
              </a:r>
              <a:endParaRPr lang="en-US" sz="24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9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A6BF9-3A8B-2C4F-2356-9FA349A3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65C6A7D2-7251-3BF8-B281-A47B00E7FDF9}"/>
              </a:ext>
            </a:extLst>
          </p:cNvPr>
          <p:cNvGrpSpPr/>
          <p:nvPr/>
        </p:nvGrpSpPr>
        <p:grpSpPr>
          <a:xfrm>
            <a:off x="760100" y="448534"/>
            <a:ext cx="8480650" cy="5546352"/>
            <a:chOff x="1865160" y="1830240"/>
            <a:chExt cx="6349320" cy="3909960"/>
          </a:xfrm>
        </p:grpSpPr>
        <p:pic>
          <p:nvPicPr>
            <p:cNvPr id="5" name="Picture 23">
              <a:extLst>
                <a:ext uri="{FF2B5EF4-FFF2-40B4-BE49-F238E27FC236}">
                  <a16:creationId xmlns:a16="http://schemas.microsoft.com/office/drawing/2014/main" id="{AA5617F0-88A8-A4CB-55B7-5E3EB1049DC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1865160" y="1830240"/>
              <a:ext cx="6349320" cy="3898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DE0F64EC-ED7C-F466-8193-B324F96834EE}"/>
                </a:ext>
              </a:extLst>
            </p:cNvPr>
            <p:cNvSpPr/>
            <p:nvPr/>
          </p:nvSpPr>
          <p:spPr>
            <a:xfrm>
              <a:off x="2057400" y="5367240"/>
              <a:ext cx="4342680" cy="37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001"/>
                </a:spcBef>
                <a:buNone/>
              </a:pPr>
              <a:r>
                <a:rPr lang="es-MX" sz="20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Av. Reforma y Av. República c1900</a:t>
              </a:r>
              <a:endParaRPr lang="en-US" sz="2000" b="0" strike="noStrike" spc="-1" dirty="0">
                <a:latin typeface="Arial"/>
              </a:endParaRPr>
            </a:p>
          </p:txBody>
        </p:sp>
      </p:grpSp>
      <p:grpSp>
        <p:nvGrpSpPr>
          <p:cNvPr id="7" name="Group 25">
            <a:extLst>
              <a:ext uri="{FF2B5EF4-FFF2-40B4-BE49-F238E27FC236}">
                <a16:creationId xmlns:a16="http://schemas.microsoft.com/office/drawing/2014/main" id="{3716E7CF-8656-7CDE-9999-259849054C0C}"/>
              </a:ext>
            </a:extLst>
          </p:cNvPr>
          <p:cNvGrpSpPr/>
          <p:nvPr/>
        </p:nvGrpSpPr>
        <p:grpSpPr>
          <a:xfrm>
            <a:off x="774500" y="449652"/>
            <a:ext cx="8480650" cy="5729611"/>
            <a:chOff x="1879560" y="2211327"/>
            <a:chExt cx="6349320" cy="4035600"/>
          </a:xfrm>
        </p:grpSpPr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86A3DDFC-C4A8-C935-876D-59CC7010FB79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879560" y="2211327"/>
              <a:ext cx="6349320" cy="3999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8DB08F1A-EE4B-8886-1680-1F64E1EBC0EF}"/>
                </a:ext>
              </a:extLst>
            </p:cNvPr>
            <p:cNvSpPr/>
            <p:nvPr/>
          </p:nvSpPr>
          <p:spPr>
            <a:xfrm>
              <a:off x="3403440" y="5873967"/>
              <a:ext cx="2971080" cy="37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001"/>
                </a:spcBef>
                <a:buNone/>
              </a:pPr>
              <a:r>
                <a:rPr lang="es-MX" sz="20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Idem</a:t>
              </a:r>
              <a:r>
                <a:rPr lang="es-MX" sz="20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 c1950</a:t>
              </a:r>
              <a:endParaRPr lang="en-US" sz="2000" b="0" strike="noStrike" spc="-1" dirty="0">
                <a:latin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2DD5D6-0110-5340-BEB0-9215ABE20334}"/>
              </a:ext>
            </a:extLst>
          </p:cNvPr>
          <p:cNvSpPr txBox="1"/>
          <p:nvPr/>
        </p:nvSpPr>
        <p:spPr>
          <a:xfrm>
            <a:off x="2829988" y="6672356"/>
            <a:ext cx="445247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Arial"/>
                <a:hlinkClick r:id="rId4"/>
              </a:rPr>
              <a:t>Youtube Market St. San Francisco c1906</a:t>
            </a:r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5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84A5F-1632-CAD1-640B-3030C2C8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9E8F69-D31C-7DD2-BB5E-BB4DA4DEBF8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Una calle con coches&#10;&#10;El contenido generado por IA puede ser incorrecto.">
            <a:extLst>
              <a:ext uri="{FF2B5EF4-FFF2-40B4-BE49-F238E27FC236}">
                <a16:creationId xmlns:a16="http://schemas.microsoft.com/office/drawing/2014/main" id="{D516B7B8-E7B2-A2E0-1EBC-BA03D0A6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" y="899803"/>
            <a:ext cx="9348370" cy="57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07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16A20-11CB-694A-0121-7B154E49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">
            <a:extLst>
              <a:ext uri="{FF2B5EF4-FFF2-40B4-BE49-F238E27FC236}">
                <a16:creationId xmlns:a16="http://schemas.microsoft.com/office/drawing/2014/main" id="{0CA64860-543B-C262-8A7C-1C7E238398BE}"/>
              </a:ext>
            </a:extLst>
          </p:cNvPr>
          <p:cNvSpPr/>
          <p:nvPr/>
        </p:nvSpPr>
        <p:spPr>
          <a:xfrm>
            <a:off x="1094486" y="413462"/>
            <a:ext cx="7773649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2001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dirty="0">
                <a:solidFill>
                  <a:srgbClr val="000000"/>
                </a:solidFill>
                <a:latin typeface="Arial"/>
              </a:rPr>
              <a:t>Cambio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los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Arial"/>
              </a:rPr>
              <a:t>procedimientos</a:t>
            </a:r>
            <a:endParaRPr lang="en-GB" sz="3200" spc="-1" dirty="0" err="1"/>
          </a:p>
        </p:txBody>
      </p:sp>
      <p:sp>
        <p:nvSpPr>
          <p:cNvPr id="152" name="Text Box 2">
            <a:extLst>
              <a:ext uri="{FF2B5EF4-FFF2-40B4-BE49-F238E27FC236}">
                <a16:creationId xmlns:a16="http://schemas.microsoft.com/office/drawing/2014/main" id="{1FE00048-E7A4-DD5C-77E4-AA271FF91FDA}"/>
              </a:ext>
            </a:extLst>
          </p:cNvPr>
          <p:cNvSpPr/>
          <p:nvPr/>
        </p:nvSpPr>
        <p:spPr>
          <a:xfrm>
            <a:off x="879490" y="1174418"/>
            <a:ext cx="8452098" cy="26849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chemeClr val="accent6"/>
                </a:solidFill>
              </a:rPr>
              <a:t>1811</a:t>
            </a:r>
            <a:r>
              <a:rPr lang="en-GB" sz="2800" spc="-1" dirty="0"/>
              <a:t>: se </a:t>
            </a:r>
            <a:r>
              <a:rPr lang="en-GB" sz="2800" spc="-1" err="1"/>
              <a:t>distinguen</a:t>
            </a:r>
            <a:endParaRPr lang="en-GB" sz="2800" spc="-1"/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Lunes y </a:t>
            </a:r>
            <a:r>
              <a:rPr lang="en-GB" sz="2800" spc="-1" dirty="0" err="1"/>
              <a:t>viernes</a:t>
            </a:r>
            <a:r>
              <a:rPr lang="en-GB" sz="2800" spc="-1" dirty="0"/>
              <a:t> = </a:t>
            </a:r>
            <a:r>
              <a:rPr lang="en-GB" sz="2800" b="1" spc="-1" dirty="0"/>
              <a:t>días de Orden</a:t>
            </a:r>
            <a:br>
              <a:rPr lang="en-GB" sz="2800" spc="-1" dirty="0"/>
            </a:br>
            <a:r>
              <a:rPr lang="en-GB" sz="2800" spc="-1" dirty="0" err="1"/>
              <a:t>preferencia</a:t>
            </a:r>
            <a:r>
              <a:rPr lang="en-GB" sz="2800" spc="-1" dirty="0"/>
              <a:t> a </a:t>
            </a:r>
            <a:r>
              <a:rPr lang="en-GB" sz="2800" spc="-1" dirty="0" err="1"/>
              <a:t>los</a:t>
            </a:r>
            <a:r>
              <a:rPr lang="en-GB" sz="2800" spc="-1" dirty="0"/>
              <a:t> </a:t>
            </a:r>
            <a:r>
              <a:rPr lang="en-GB" sz="2800" spc="-1" dirty="0" err="1"/>
              <a:t>asuntos</a:t>
            </a:r>
            <a:r>
              <a:rPr lang="en-GB" sz="2800" spc="-1" dirty="0"/>
              <a:t> </a:t>
            </a:r>
            <a:r>
              <a:rPr lang="en-GB" sz="2800" spc="-1" dirty="0" err="1"/>
              <a:t>en</a:t>
            </a:r>
            <a:r>
              <a:rPr lang="en-GB" sz="2800" spc="-1" dirty="0"/>
              <a:t> </a:t>
            </a:r>
            <a:r>
              <a:rPr lang="en-GB" sz="2800" spc="-1" dirty="0" err="1"/>
              <a:t>el</a:t>
            </a:r>
            <a:r>
              <a:rPr lang="en-GB" sz="2800" spc="-1" dirty="0"/>
              <a:t> Orden del Día (</a:t>
            </a:r>
            <a:r>
              <a:rPr lang="en-GB" sz="2800" spc="-1" dirty="0" err="1"/>
              <a:t>OdD</a:t>
            </a:r>
            <a:r>
              <a:rPr lang="en-GB" sz="2800" spc="-1" dirty="0"/>
              <a:t>)</a:t>
            </a:r>
          </a:p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/>
              <a:t>Martes a </a:t>
            </a:r>
            <a:r>
              <a:rPr lang="en-GB" sz="2800" spc="-1" dirty="0" err="1"/>
              <a:t>jueves</a:t>
            </a:r>
            <a:r>
              <a:rPr lang="en-GB" sz="2800" spc="-1" dirty="0"/>
              <a:t> = </a:t>
            </a:r>
            <a:r>
              <a:rPr lang="en-GB" sz="2800" b="1" spc="-1" dirty="0"/>
              <a:t>días de </a:t>
            </a:r>
            <a:r>
              <a:rPr lang="en-GB" sz="2800" b="1" spc="-1" dirty="0" err="1"/>
              <a:t>Anuncio</a:t>
            </a:r>
            <a:br>
              <a:rPr lang="en-GB" sz="2800" spc="-1" dirty="0"/>
            </a:br>
            <a:r>
              <a:rPr lang="en-GB" sz="2800" spc="-1" dirty="0" err="1"/>
              <a:t>preferencia</a:t>
            </a:r>
            <a:r>
              <a:rPr lang="en-GB" sz="2800" spc="-1" dirty="0"/>
              <a:t> a las </a:t>
            </a:r>
            <a:r>
              <a:rPr lang="en-GB" sz="2800" spc="-1" dirty="0" err="1"/>
              <a:t>mociones</a:t>
            </a:r>
            <a:r>
              <a:rPr lang="en-GB" sz="2800" spc="-1" dirty="0"/>
              <a:t> de </a:t>
            </a:r>
            <a:r>
              <a:rPr lang="en-GB" sz="2800" spc="-1" dirty="0" err="1"/>
              <a:t>los</a:t>
            </a:r>
            <a:r>
              <a:rPr lang="en-GB" sz="2800" spc="-1" dirty="0"/>
              <a:t> MPs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F64B507-EB81-EE08-63C3-75EDB4E74333}"/>
              </a:ext>
            </a:extLst>
          </p:cNvPr>
          <p:cNvSpPr/>
          <p:nvPr/>
        </p:nvSpPr>
        <p:spPr>
          <a:xfrm>
            <a:off x="591918" y="6148606"/>
            <a:ext cx="8832282" cy="9562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algn="ctr"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cs typeface="Arial"/>
              </a:rPr>
              <a:t>MPs </a:t>
            </a:r>
            <a:r>
              <a:rPr lang="en-GB" sz="2800" spc="-1" dirty="0" err="1">
                <a:cs typeface="Arial"/>
              </a:rPr>
              <a:t>pierden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dirty="0" err="1">
                <a:cs typeface="Arial"/>
              </a:rPr>
              <a:t>gradualmente</a:t>
            </a:r>
            <a:r>
              <a:rPr lang="en-GB" sz="2800" spc="-1" dirty="0">
                <a:cs typeface="Arial"/>
              </a:rPr>
              <a:t> sus</a:t>
            </a:r>
            <a:br>
              <a:rPr lang="en-GB" sz="2800" spc="-1" dirty="0">
                <a:cs typeface="Arial"/>
              </a:rPr>
            </a:br>
            <a:r>
              <a:rPr lang="en-GB" sz="2800" spc="-1" dirty="0" err="1">
                <a:cs typeface="Arial"/>
              </a:rPr>
              <a:t>derechos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spc="-1" dirty="0" err="1">
                <a:cs typeface="Arial"/>
              </a:rPr>
              <a:t>como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b="1" spc="-1" dirty="0" err="1">
                <a:cs typeface="Arial"/>
              </a:rPr>
              <a:t>agentes</a:t>
            </a:r>
            <a:r>
              <a:rPr lang="en-GB" sz="2800" b="1" spc="-1" dirty="0">
                <a:cs typeface="Arial"/>
              </a:rPr>
              <a:t> privados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5193AB8-EBDF-8885-A5B9-7A107443C860}"/>
              </a:ext>
            </a:extLst>
          </p:cNvPr>
          <p:cNvSpPr/>
          <p:nvPr/>
        </p:nvSpPr>
        <p:spPr>
          <a:xfrm>
            <a:off x="868273" y="4122056"/>
            <a:ext cx="8267766" cy="18180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17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chemeClr val="accent6"/>
                </a:solidFill>
              </a:rPr>
              <a:t>1830</a:t>
            </a:r>
            <a:r>
              <a:rPr lang="en-GB" sz="2800" spc="-1" dirty="0"/>
              <a:t>: </a:t>
            </a:r>
            <a:r>
              <a:rPr lang="en-GB" sz="2800" spc="-1" dirty="0" err="1"/>
              <a:t>asuntos</a:t>
            </a:r>
            <a:r>
              <a:rPr lang="en-GB" sz="2800" spc="-1" dirty="0"/>
              <a:t> del </a:t>
            </a:r>
            <a:r>
              <a:rPr lang="en-GB" sz="2800" b="1" spc="-1" dirty="0" err="1"/>
              <a:t>gobierno</a:t>
            </a:r>
            <a:r>
              <a:rPr lang="en-GB" sz="2800" b="1" spc="-1" dirty="0"/>
              <a:t> </a:t>
            </a:r>
            <a:r>
              <a:rPr lang="en-GB" sz="2800" spc="-1" dirty="0" err="1"/>
              <a:t>predominan</a:t>
            </a:r>
            <a:r>
              <a:rPr lang="en-GB" sz="2800" spc="-1" dirty="0"/>
              <a:t> </a:t>
            </a:r>
            <a:r>
              <a:rPr lang="en-GB" sz="2800" spc="-1" dirty="0" err="1"/>
              <a:t>en</a:t>
            </a:r>
            <a:r>
              <a:rPr lang="en-GB" sz="2800" spc="-1" dirty="0"/>
              <a:t> </a:t>
            </a:r>
            <a:r>
              <a:rPr lang="en-GB" sz="2800" spc="-1" dirty="0" err="1"/>
              <a:t>el</a:t>
            </a:r>
            <a:r>
              <a:rPr lang="en-GB" sz="2800" spc="-1" dirty="0"/>
              <a:t> </a:t>
            </a:r>
            <a:r>
              <a:rPr lang="en-GB" sz="2800" spc="-1" dirty="0" err="1"/>
              <a:t>OdD</a:t>
            </a:r>
            <a:r>
              <a:rPr lang="en-GB" sz="2800" spc="-1" dirty="0"/>
              <a:t> y </a:t>
            </a:r>
            <a:r>
              <a:rPr lang="en-GB" sz="2800" spc="-1" dirty="0" err="1"/>
              <a:t>éste</a:t>
            </a:r>
            <a:r>
              <a:rPr lang="en-GB" sz="2800" spc="-1" dirty="0"/>
              <a:t> </a:t>
            </a:r>
            <a:r>
              <a:rPr lang="en-GB" sz="2800" spc="-1" dirty="0" err="1"/>
              <a:t>suele</a:t>
            </a:r>
            <a:r>
              <a:rPr lang="en-GB" sz="2800" spc="-1" dirty="0"/>
              <a:t> </a:t>
            </a:r>
            <a:r>
              <a:rPr lang="en-GB" sz="2800" spc="-1" dirty="0" err="1"/>
              <a:t>modificarse</a:t>
            </a:r>
            <a:r>
              <a:rPr lang="en-GB" sz="2800" spc="-1" dirty="0"/>
              <a:t> para </a:t>
            </a:r>
            <a:r>
              <a:rPr lang="en-GB" sz="2800" spc="-1" dirty="0" err="1"/>
              <a:t>tramirarlos</a:t>
            </a:r>
            <a:r>
              <a:rPr lang="en-GB" sz="2800" spc="-1" dirty="0"/>
              <a:t> primero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chemeClr val="accent6"/>
                </a:solidFill>
                <a:cs typeface="Arial"/>
              </a:rPr>
              <a:t>1831</a:t>
            </a:r>
            <a:r>
              <a:rPr lang="en-GB" sz="2800" spc="-1" dirty="0">
                <a:cs typeface="Arial"/>
              </a:rPr>
              <a:t>: </a:t>
            </a:r>
            <a:r>
              <a:rPr lang="en-GB" sz="2800" spc="-1" dirty="0" err="1">
                <a:cs typeface="Arial"/>
              </a:rPr>
              <a:t>los</a:t>
            </a:r>
            <a:r>
              <a:rPr lang="en-GB" sz="2800" spc="-1" dirty="0">
                <a:cs typeface="Arial"/>
              </a:rPr>
              <a:t> </a:t>
            </a:r>
            <a:r>
              <a:rPr lang="en-GB" sz="2800" b="1" spc="-1" dirty="0" err="1">
                <a:cs typeface="Arial"/>
              </a:rPr>
              <a:t>miércoles</a:t>
            </a:r>
            <a:r>
              <a:rPr lang="en-GB" sz="2800" b="1" spc="-1" dirty="0">
                <a:cs typeface="Arial"/>
              </a:rPr>
              <a:t> </a:t>
            </a:r>
            <a:r>
              <a:rPr lang="en-GB" sz="2800" spc="-1" dirty="0">
                <a:cs typeface="Arial"/>
              </a:rPr>
              <a:t>se </a:t>
            </a:r>
            <a:r>
              <a:rPr lang="en-GB" sz="2800" spc="-1" dirty="0" err="1">
                <a:cs typeface="Arial"/>
              </a:rPr>
              <a:t>vuelven</a:t>
            </a:r>
            <a:r>
              <a:rPr lang="en-GB" sz="2800" spc="-1" dirty="0">
                <a:cs typeface="Arial"/>
              </a:rPr>
              <a:t> días de Orden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8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1"/>
          <p:cNvSpPr/>
          <p:nvPr/>
        </p:nvSpPr>
        <p:spPr>
          <a:xfrm>
            <a:off x="3505320" y="447840"/>
            <a:ext cx="3040920" cy="6418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Las variables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3" name="Text Box 2"/>
          <p:cNvSpPr/>
          <p:nvPr/>
        </p:nvSpPr>
        <p:spPr>
          <a:xfrm>
            <a:off x="685800" y="5607000"/>
            <a:ext cx="3428280" cy="51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Garamond"/>
                <a:ea typeface="DejaVu Sans"/>
              </a:rPr>
              <a:t>Var. Inds.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4" name="Text Box 3"/>
          <p:cNvSpPr/>
          <p:nvPr/>
        </p:nvSpPr>
        <p:spPr>
          <a:xfrm>
            <a:off x="4876920" y="5619600"/>
            <a:ext cx="3428280" cy="51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Garamond"/>
                <a:ea typeface="DejaVu Sans"/>
              </a:rPr>
              <a:t>Var. Dep.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65" name="Group 17"/>
          <p:cNvGrpSpPr/>
          <p:nvPr/>
        </p:nvGrpSpPr>
        <p:grpSpPr>
          <a:xfrm>
            <a:off x="685800" y="1676520"/>
            <a:ext cx="8989200" cy="4083840"/>
            <a:chOff x="685800" y="1676520"/>
            <a:chExt cx="8989200" cy="4083840"/>
          </a:xfrm>
        </p:grpSpPr>
        <p:grpSp>
          <p:nvGrpSpPr>
            <p:cNvPr id="66" name="Group 4"/>
            <p:cNvGrpSpPr/>
            <p:nvPr/>
          </p:nvGrpSpPr>
          <p:grpSpPr>
            <a:xfrm>
              <a:off x="685800" y="1676520"/>
              <a:ext cx="8989200" cy="4083840"/>
              <a:chOff x="685800" y="1676520"/>
              <a:chExt cx="8989200" cy="4083840"/>
            </a:xfrm>
          </p:grpSpPr>
          <p:sp>
            <p:nvSpPr>
              <p:cNvPr id="67" name="Text Box 5"/>
              <p:cNvSpPr/>
              <p:nvPr/>
            </p:nvSpPr>
            <p:spPr>
              <a:xfrm>
                <a:off x="685800" y="1752480"/>
                <a:ext cx="3121920" cy="222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t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749"/>
                  </a:spcBef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Poderes legislativos del gabinete </a:t>
                </a:r>
                <a:br>
                  <a:rPr sz="2800"/>
                </a:b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(secreto eficiente)‏</a:t>
                </a:r>
                <a:endParaRPr lang="en-US" sz="2800" b="0" strike="noStrike" spc="-1">
                  <a:latin typeface="Arial"/>
                </a:endParaRPr>
              </a:p>
            </p:txBody>
          </p:sp>
          <p:sp>
            <p:nvSpPr>
              <p:cNvPr id="68" name="Text Box 6"/>
              <p:cNvSpPr/>
              <p:nvPr/>
            </p:nvSpPr>
            <p:spPr>
              <a:xfrm>
                <a:off x="685800" y="3852720"/>
                <a:ext cx="3428280" cy="94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t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749"/>
                  </a:spcBef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Expansión del electorado</a:t>
                </a:r>
                <a:endParaRPr lang="en-US" sz="2800" b="0" strike="noStrike" spc="-1">
                  <a:latin typeface="Arial"/>
                </a:endParaRPr>
              </a:p>
            </p:txBody>
          </p:sp>
          <p:sp>
            <p:nvSpPr>
              <p:cNvPr id="69" name="Text Box 7"/>
              <p:cNvSpPr/>
              <p:nvPr/>
            </p:nvSpPr>
            <p:spPr>
              <a:xfrm>
                <a:off x="4570560" y="2894040"/>
                <a:ext cx="2513880" cy="1373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t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749"/>
                  </a:spcBef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Crecimiento del voto partidista</a:t>
                </a:r>
                <a:endParaRPr lang="en-US" sz="2800" b="0" strike="noStrike" spc="-1">
                  <a:latin typeface="Arial"/>
                </a:endParaRPr>
              </a:p>
            </p:txBody>
          </p:sp>
          <p:sp>
            <p:nvSpPr>
              <p:cNvPr id="70" name="Text Box 8"/>
              <p:cNvSpPr/>
              <p:nvPr/>
            </p:nvSpPr>
            <p:spPr>
              <a:xfrm>
                <a:off x="7161120" y="2057400"/>
                <a:ext cx="2513880" cy="94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t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749"/>
                  </a:spcBef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en el Parlamento</a:t>
                </a:r>
                <a:endParaRPr lang="en-US" sz="2800" b="0" strike="noStrike" spc="-1">
                  <a:latin typeface="Arial"/>
                </a:endParaRPr>
              </a:p>
            </p:txBody>
          </p:sp>
          <p:sp>
            <p:nvSpPr>
              <p:cNvPr id="71" name="Text Box 9"/>
              <p:cNvSpPr/>
              <p:nvPr/>
            </p:nvSpPr>
            <p:spPr>
              <a:xfrm>
                <a:off x="7161120" y="3960720"/>
                <a:ext cx="2513880" cy="1799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t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749"/>
                  </a:spcBef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en el electorado</a:t>
                </a:r>
                <a:br>
                  <a:rPr sz="2800"/>
                </a:b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(</a:t>
                </a:r>
                <a:r>
                  <a:rPr lang="en-GB" sz="2800" b="0" i="1" strike="noStrike" spc="-1">
                    <a:solidFill>
                      <a:srgbClr val="990000"/>
                    </a:solidFill>
                    <a:latin typeface="Garamond"/>
                    <a:ea typeface="DejaVu Sans"/>
                  </a:rPr>
                  <a:t>evidencia nueva</a:t>
                </a:r>
                <a:r>
                  <a:rPr lang="en-GB" sz="2800" b="0" strike="noStrike" spc="-1">
                    <a:solidFill>
                      <a:srgbClr val="000000"/>
                    </a:solidFill>
                    <a:latin typeface="Garamond"/>
                    <a:ea typeface="DejaVu Sans"/>
                  </a:rPr>
                  <a:t>)‏</a:t>
                </a:r>
                <a:endParaRPr lang="en-US" sz="2800" b="0" strike="noStrike" spc="-1">
                  <a:latin typeface="Arial"/>
                </a:endParaRPr>
              </a:p>
            </p:txBody>
          </p:sp>
          <p:sp>
            <p:nvSpPr>
              <p:cNvPr id="72" name="AutoShape 10"/>
              <p:cNvSpPr/>
              <p:nvPr/>
            </p:nvSpPr>
            <p:spPr>
              <a:xfrm>
                <a:off x="3579840" y="1676520"/>
                <a:ext cx="456480" cy="3198240"/>
              </a:xfrm>
              <a:prstGeom prst="rightBrace">
                <a:avLst>
                  <a:gd name="adj1" fmla="val 5830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Line 11"/>
              <p:cNvSpPr/>
              <p:nvPr/>
            </p:nvSpPr>
            <p:spPr>
              <a:xfrm>
                <a:off x="4190760" y="3276360"/>
                <a:ext cx="228600" cy="18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Line 12"/>
              <p:cNvSpPr/>
              <p:nvPr/>
            </p:nvSpPr>
            <p:spPr>
              <a:xfrm flipV="1">
                <a:off x="7237080" y="2654280"/>
                <a:ext cx="304920" cy="55548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Line 13"/>
              <p:cNvSpPr/>
              <p:nvPr/>
            </p:nvSpPr>
            <p:spPr>
              <a:xfrm>
                <a:off x="7237080" y="3350880"/>
                <a:ext cx="304920" cy="53352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6" name="Line 14"/>
            <p:cNvSpPr/>
            <p:nvPr/>
          </p:nvSpPr>
          <p:spPr>
            <a:xfrm flipV="1">
              <a:off x="1600200" y="3309840"/>
              <a:ext cx="1440" cy="479520"/>
            </a:xfrm>
            <a:prstGeom prst="line">
              <a:avLst/>
            </a:prstGeom>
            <a:ln w="28440">
              <a:solidFill>
                <a:srgbClr val="CC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" name="Text Box 15"/>
          <p:cNvSpPr/>
          <p:nvPr/>
        </p:nvSpPr>
        <p:spPr>
          <a:xfrm>
            <a:off x="990720" y="6477120"/>
            <a:ext cx="8457480" cy="51984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Cox explica el cambio institucional crucial en UK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Box 3"/>
          <p:cNvSpPr/>
          <p:nvPr/>
        </p:nvSpPr>
        <p:spPr>
          <a:xfrm>
            <a:off x="1371600" y="363600"/>
            <a:ext cx="731124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spc="-1" err="1">
                <a:solidFill>
                  <a:srgbClr val="000000"/>
                </a:solidFill>
                <a:latin typeface="Arial"/>
                <a:ea typeface="DejaVu Sans"/>
              </a:rPr>
              <a:t>Intervenciones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Parlamento</a:t>
            </a:r>
            <a:endParaRPr lang="en-US" sz="3200" b="0" strike="noStrike" spc="-1" err="1">
              <a:latin typeface="Arial"/>
            </a:endParaRPr>
          </a:p>
        </p:txBody>
      </p:sp>
      <p:sp>
        <p:nvSpPr>
          <p:cNvPr id="245" name="Text Box 4"/>
          <p:cNvSpPr/>
          <p:nvPr/>
        </p:nvSpPr>
        <p:spPr>
          <a:xfrm>
            <a:off x="914400" y="1143000"/>
            <a:ext cx="8152560" cy="9562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%MPs que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participaron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debate al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menos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vez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año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246" name="Group 6"/>
          <p:cNvGrpSpPr/>
          <p:nvPr/>
        </p:nvGrpSpPr>
        <p:grpSpPr>
          <a:xfrm>
            <a:off x="1542960" y="2057400"/>
            <a:ext cx="6990480" cy="3857040"/>
            <a:chOff x="1542960" y="2057400"/>
            <a:chExt cx="6990480" cy="3857040"/>
          </a:xfrm>
        </p:grpSpPr>
        <p:graphicFrame>
          <p:nvGraphicFramePr>
            <p:cNvPr id="247" name="Object 1024"/>
            <p:cNvGraphicFramePr/>
            <p:nvPr/>
          </p:nvGraphicFramePr>
          <p:xfrm>
            <a:off x="1542960" y="2057400"/>
            <a:ext cx="6990480" cy="3857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0" imgH="0" progId="Excel.Chart.8">
                    <p:embed/>
                  </p:oleObj>
                </mc:Choice>
                <mc:Fallback>
                  <p:oleObj r:id="rId2" imgW="0" imgH="0" progId="Excel.Chart.8">
                    <p:embed/>
                    <p:pic>
                      <p:nvPicPr>
                        <p:cNvPr id="247" name="Object 1024"/>
                        <p:cNvPicPr/>
                        <p:nvPr/>
                      </p:nvPicPr>
                      <p:blipFill>
                        <a:blip r:embed="rId3"/>
                        <a:stretch/>
                      </p:blipFill>
                      <p:spPr>
                        <a:xfrm>
                          <a:off x="1542960" y="2057400"/>
                          <a:ext cx="6990480" cy="3857040"/>
                        </a:xfrm>
                        <a:prstGeom prst="rect">
                          <a:avLst/>
                        </a:prstGeom>
                        <a:ln w="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" name="Text Box 5"/>
            <p:cNvSpPr/>
            <p:nvPr/>
          </p:nvSpPr>
          <p:spPr>
            <a:xfrm>
              <a:off x="1600200" y="5495760"/>
              <a:ext cx="6780960" cy="36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749"/>
                </a:spcBef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Fuente: índice de nombres de los </a:t>
              </a:r>
              <a:r>
                <a:rPr lang="en-GB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Parliamentary Debates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50" name="Text Box 7"/>
          <p:cNvSpPr/>
          <p:nvPr/>
        </p:nvSpPr>
        <p:spPr>
          <a:xfrm>
            <a:off x="914400" y="5958000"/>
            <a:ext cx="8152560" cy="9562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1834: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HoC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inaugura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galería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reservada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para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reporteros</a:t>
            </a:r>
            <a:endParaRPr lang="en-GB" sz="2800" b="0" strike="noStrike" spc="-1" dirty="0" err="1">
              <a:latin typeface="Arial"/>
            </a:endParaRPr>
          </a:p>
        </p:txBody>
      </p:sp>
      <p:sp>
        <p:nvSpPr>
          <p:cNvPr id="251" name="Text Box 8"/>
          <p:cNvSpPr/>
          <p:nvPr/>
        </p:nvSpPr>
        <p:spPr>
          <a:xfrm>
            <a:off x="914400" y="6373507"/>
            <a:ext cx="8152560" cy="9562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ea typeface="DejaVu Sans"/>
              </a:rPr>
              <a:t>sugiere</a:t>
            </a: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 que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ea typeface="DejaVu Sans"/>
              </a:rPr>
              <a:t>reportaje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cobró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importancia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constituency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52" name="Imagen 251"/>
          <p:cNvPicPr/>
          <p:nvPr/>
        </p:nvPicPr>
        <p:blipFill>
          <a:blip r:embed="rId3"/>
          <a:stretch/>
        </p:blipFill>
        <p:spPr>
          <a:xfrm>
            <a:off x="1536840" y="2057400"/>
            <a:ext cx="6984720" cy="384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 Box 2"/>
          <p:cNvSpPr/>
          <p:nvPr/>
        </p:nvSpPr>
        <p:spPr>
          <a:xfrm>
            <a:off x="1371600" y="363600"/>
            <a:ext cx="7311240" cy="586957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Estrategias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en-GB" sz="3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reelección</a:t>
            </a:r>
            <a:endParaRPr lang="en-US" sz="3200" b="0" strike="noStrike" spc="-1" err="1">
              <a:latin typeface="Arial"/>
            </a:endParaRPr>
          </a:p>
        </p:txBody>
      </p:sp>
      <p:sp>
        <p:nvSpPr>
          <p:cNvPr id="254" name="Text Box 3"/>
          <p:cNvSpPr/>
          <p:nvPr/>
        </p:nvSpPr>
        <p:spPr>
          <a:xfrm>
            <a:off x="914400" y="1219320"/>
            <a:ext cx="8152560" cy="1387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distritos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pequeños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tradicionales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ea typeface="DejaVu Sans"/>
              </a:rPr>
              <a:t>comprar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votos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 la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corrupción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eran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efectivas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para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ganar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br>
              <a:rPr sz="2800" dirty="0"/>
            </a:b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No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requería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participar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el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pleno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5" name="Text Box 4"/>
          <p:cNvSpPr/>
          <p:nvPr/>
        </p:nvSpPr>
        <p:spPr>
          <a:xfrm>
            <a:off x="914400" y="2743200"/>
            <a:ext cx="8152560" cy="18180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grandes</a:t>
            </a: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, cultivar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opinión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masiva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volvió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mejor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estrategia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GB" sz="2800" i="1" spc="-1" dirty="0">
                <a:solidFill>
                  <a:srgbClr val="000000"/>
                </a:solidFill>
                <a:latin typeface="Arial"/>
                <a:ea typeface="DejaVu Sans"/>
              </a:rPr>
              <a:t>policy y position-taking </a:t>
            </a:r>
            <a:br>
              <a:rPr lang="en-GB" sz="2800" i="1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GB" sz="2800" spc="-1" dirty="0" err="1">
                <a:solidFill>
                  <a:srgbClr val="000000"/>
                </a:solidFill>
                <a:latin typeface="Arial"/>
                <a:ea typeface="DejaVu Sans"/>
              </a:rPr>
              <a:t>ej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prohibir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Church of Ireland o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trabajo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dominical).</a:t>
            </a:r>
            <a:br>
              <a:rPr sz="2800" dirty="0"/>
            </a:b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Esto </a:t>
            </a:r>
            <a:r>
              <a:rPr lang="en-GB" sz="2800" b="1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sí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requería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participar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en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990000"/>
                </a:solidFill>
                <a:latin typeface="Arial"/>
                <a:ea typeface="DejaVu Sans"/>
              </a:rPr>
              <a:t>el</a:t>
            </a:r>
            <a:r>
              <a:rPr lang="en-GB" sz="2800" b="0" strike="noStrike" spc="-1" dirty="0">
                <a:solidFill>
                  <a:srgbClr val="990000"/>
                </a:solidFill>
                <a:latin typeface="Arial"/>
                <a:ea typeface="DejaVu Sans"/>
              </a:rPr>
              <a:t> pleno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256" name="Group 7"/>
          <p:cNvGrpSpPr/>
          <p:nvPr/>
        </p:nvGrpSpPr>
        <p:grpSpPr>
          <a:xfrm>
            <a:off x="1920960" y="4614840"/>
            <a:ext cx="6383880" cy="2518560"/>
            <a:chOff x="1920960" y="4614840"/>
            <a:chExt cx="6383880" cy="2518560"/>
          </a:xfrm>
        </p:grpSpPr>
        <p:graphicFrame>
          <p:nvGraphicFramePr>
            <p:cNvPr id="257" name="Object 1024"/>
            <p:cNvGraphicFramePr/>
            <p:nvPr/>
          </p:nvGraphicFramePr>
          <p:xfrm>
            <a:off x="1920960" y="4614840"/>
            <a:ext cx="2878920" cy="2518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0" imgH="0" progId="">
                    <p:embed/>
                  </p:oleObj>
                </mc:Choice>
                <mc:Fallback>
                  <p:oleObj r:id="rId2" imgW="0" imgH="0" progId="">
                    <p:embed/>
                    <p:pic>
                      <p:nvPicPr>
                        <p:cNvPr id="257" name="Object 1024"/>
                        <p:cNvPicPr/>
                        <p:nvPr/>
                      </p:nvPicPr>
                      <p:blipFill>
                        <a:blip r:embed="rId3"/>
                        <a:stretch/>
                      </p:blipFill>
                      <p:spPr>
                        <a:xfrm>
                          <a:off x="1920960" y="4614840"/>
                          <a:ext cx="2878920" cy="2518560"/>
                        </a:xfrm>
                        <a:prstGeom prst="rect">
                          <a:avLst/>
                        </a:prstGeom>
                        <a:ln w="0">
                          <a:noFill/>
                        </a:ln>
                        <a:effectLst>
                          <a:outerShdw dist="106914" dir="27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" name="Object 1025"/>
            <p:cNvGraphicFramePr/>
            <p:nvPr/>
          </p:nvGraphicFramePr>
          <p:xfrm>
            <a:off x="5425920" y="4614840"/>
            <a:ext cx="2878920" cy="2518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0" imgH="0" progId="">
                    <p:embed/>
                  </p:oleObj>
                </mc:Choice>
                <mc:Fallback>
                  <p:oleObj r:id="rId4" imgW="0" imgH="0" progId="">
                    <p:embed/>
                    <p:pic>
                      <p:nvPicPr>
                        <p:cNvPr id="259" name="Object 1025"/>
                        <p:cNvPicPr/>
                        <p:nvPr/>
                      </p:nvPicPr>
                      <p:blipFill>
                        <a:blip r:embed="rId5"/>
                        <a:stretch/>
                      </p:blipFill>
                      <p:spPr>
                        <a:xfrm>
                          <a:off x="5425920" y="4614840"/>
                          <a:ext cx="2878920" cy="2518560"/>
                        </a:xfrm>
                        <a:prstGeom prst="rect">
                          <a:avLst/>
                        </a:prstGeom>
                        <a:ln w="0">
                          <a:noFill/>
                        </a:ln>
                        <a:effectLst>
                          <a:outerShdw dist="106914" dir="27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1" name="Imagen 260"/>
          <p:cNvPicPr/>
          <p:nvPr/>
        </p:nvPicPr>
        <p:blipFill>
          <a:blip r:embed="rId3"/>
          <a:stretch/>
        </p:blipFill>
        <p:spPr>
          <a:xfrm>
            <a:off x="1917720" y="4610160"/>
            <a:ext cx="2869920" cy="2514240"/>
          </a:xfrm>
          <a:prstGeom prst="rect">
            <a:avLst/>
          </a:prstGeom>
          <a:ln w="0">
            <a:noFill/>
          </a:ln>
        </p:spPr>
      </p:pic>
      <p:pic>
        <p:nvPicPr>
          <p:cNvPr id="262" name="Imagen 261"/>
          <p:cNvPicPr/>
          <p:nvPr/>
        </p:nvPicPr>
        <p:blipFill>
          <a:blip r:embed="rId5"/>
          <a:stretch/>
        </p:blipFill>
        <p:spPr>
          <a:xfrm>
            <a:off x="5423040" y="4610160"/>
            <a:ext cx="286992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1"/>
          <p:cNvSpPr/>
          <p:nvPr/>
        </p:nvSpPr>
        <p:spPr>
          <a:xfrm>
            <a:off x="831960" y="542880"/>
            <a:ext cx="8387640" cy="580680"/>
          </a:xfrm>
          <a:prstGeom prst="rect">
            <a:avLst/>
          </a:prstGeom>
          <a:solidFill>
            <a:srgbClr val="B2B2B2"/>
          </a:solidFill>
          <a:ln w="0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paulatina incorporación (tres </a:t>
            </a: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Reform Acts</a:t>
            </a: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)‏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9" name="Text Box 2"/>
          <p:cNvSpPr/>
          <p:nvPr/>
        </p:nvSpPr>
        <p:spPr>
          <a:xfrm>
            <a:off x="838080" y="153972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Pre1832: distritos con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=2; costumbres locales determinaban quién elegía a los MPs y cómo 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7772400" y="4614840"/>
            <a:ext cx="1977480" cy="2625120"/>
            <a:chOff x="7772400" y="4614840"/>
            <a:chExt cx="1977480" cy="2625120"/>
          </a:xfrm>
        </p:grpSpPr>
        <p:sp>
          <p:nvSpPr>
            <p:cNvPr id="81" name="Rectangle 4"/>
            <p:cNvSpPr/>
            <p:nvPr/>
          </p:nvSpPr>
          <p:spPr>
            <a:xfrm>
              <a:off x="7772400" y="4614840"/>
              <a:ext cx="1977480" cy="2625120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  <a:effectLst>
              <a:outerShdw dist="107932" dir="2700000" algn="ctr" rotWithShape="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82" name="Picture 5"/>
            <p:cNvPicPr/>
            <p:nvPr/>
          </p:nvPicPr>
          <p:blipFill>
            <a:blip r:embed="rId2"/>
            <a:stretch/>
          </p:blipFill>
          <p:spPr>
            <a:xfrm>
              <a:off x="8112240" y="4789440"/>
              <a:ext cx="1332720" cy="180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3" name="Text Box 6"/>
            <p:cNvSpPr/>
            <p:nvPr/>
          </p:nvSpPr>
          <p:spPr>
            <a:xfrm>
              <a:off x="7966080" y="6558120"/>
              <a:ext cx="1764720" cy="57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0" strike="noStrike" spc="-1">
                  <a:solidFill>
                    <a:srgbClr val="B2B2B2"/>
                  </a:solidFill>
                  <a:latin typeface="Arial"/>
                  <a:ea typeface="DejaVu Sans"/>
                </a:rPr>
                <a:t>Benjamin Disraeli (1804-81)‏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84" name="Text Box 7"/>
          <p:cNvSpPr/>
          <p:nvPr/>
        </p:nvSpPr>
        <p:spPr>
          <a:xfrm>
            <a:off x="838080" y="2584440"/>
            <a:ext cx="815256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1  1832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elimina noventa “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Rotten Boroughs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,” aumenta representación ciudades. Voto para todo pequeño propietario. Padrón creció 50-80%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5" name="Text Box 8"/>
          <p:cNvSpPr/>
          <p:nvPr/>
        </p:nvSpPr>
        <p:spPr>
          <a:xfrm>
            <a:off x="838080" y="4054320"/>
            <a:ext cx="8152560" cy="17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2  1867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resta más “RBs.” Voto para todo jefe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familia (duplica padrón.) 1872, voto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secreto. 1873,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Campaign Expenditures </a:t>
            </a:r>
            <a:br>
              <a:rPr sz="2800"/>
            </a:b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and Corrupt Practices Act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6" name="Text Box 9"/>
          <p:cNvSpPr/>
          <p:nvPr/>
        </p:nvSpPr>
        <p:spPr>
          <a:xfrm>
            <a:off x="838080" y="598644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3  1884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Sufragio universal (padrón crece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75%.) 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=1 en (casi) todos los distritos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F8C04-A22C-F868-C03B-729EF16E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Dunwich</a:t>
            </a:r>
            <a:r>
              <a:rPr lang="es-ES" dirty="0"/>
              <a:t> (1286)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490CF-EDDD-11CD-E235-9CAA36EF452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73E0F0-FA1B-B636-AD7A-374CCAF6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20" y="146594"/>
            <a:ext cx="3808948" cy="2286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5B9805-E6CA-A26F-D074-E785D079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3" y="2271481"/>
            <a:ext cx="7332226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9A17C5-60E9-BC26-BBD1-6E4D1767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199" y="5421046"/>
            <a:ext cx="2721928" cy="20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Object 0"/>
          <p:cNvGraphicFramePr/>
          <p:nvPr/>
        </p:nvGraphicFramePr>
        <p:xfrm>
          <a:off x="1616040" y="685800"/>
          <a:ext cx="7054200" cy="61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87" name="Object 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616040" y="685800"/>
                        <a:ext cx="7054200" cy="6171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3"/>
          <p:cNvSpPr/>
          <p:nvPr/>
        </p:nvSpPr>
        <p:spPr>
          <a:xfrm>
            <a:off x="2057400" y="4800600"/>
            <a:ext cx="304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" name="Text Box 4"/>
          <p:cNvSpPr/>
          <p:nvPr/>
        </p:nvSpPr>
        <p:spPr>
          <a:xfrm>
            <a:off x="3657600" y="3809880"/>
            <a:ext cx="5328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" name="Text Box 5"/>
          <p:cNvSpPr/>
          <p:nvPr/>
        </p:nvSpPr>
        <p:spPr>
          <a:xfrm>
            <a:off x="4419720" y="2286000"/>
            <a:ext cx="5328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III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1612800" y="685800"/>
            <a:ext cx="7048080" cy="617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1"/>
          <p:cNvSpPr/>
          <p:nvPr/>
        </p:nvSpPr>
        <p:spPr>
          <a:xfrm>
            <a:off x="831960" y="542880"/>
            <a:ext cx="8387640" cy="580680"/>
          </a:xfrm>
          <a:prstGeom prst="rect">
            <a:avLst/>
          </a:prstGeom>
          <a:solidFill>
            <a:srgbClr val="B2B2B2"/>
          </a:solidFill>
          <a:ln w="9525">
            <a:noFill/>
          </a:ln>
          <a:effectLst>
            <a:outerShdw dist="107932" dir="27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1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GB del siglo XVIII no muy distinta de AL hoy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4" name="Text Box 2"/>
          <p:cNvSpPr/>
          <p:nvPr/>
        </p:nvSpPr>
        <p:spPr>
          <a:xfrm>
            <a:off x="838080" y="1539720"/>
            <a:ext cx="815256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William Hogarth,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The Election Series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(Tate Gallery, Londres)‏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5" name="Text Box 3"/>
          <p:cNvSpPr/>
          <p:nvPr/>
        </p:nvSpPr>
        <p:spPr>
          <a:xfrm>
            <a:off x="838080" y="2895480"/>
            <a:ext cx="8152560" cy="246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338040" indent="-338040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(1) An election entertainment (1754)‏</a:t>
            </a:r>
            <a:endParaRPr lang="en-US" sz="2800" b="0" strike="noStrike" spc="-1">
              <a:latin typeface="Arial"/>
            </a:endParaRPr>
          </a:p>
          <a:p>
            <a:pPr marL="338040" indent="-338040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(2) Canvassing for votes (1754)‏</a:t>
            </a:r>
            <a:endParaRPr lang="en-US" sz="2800" b="0" strike="noStrike" spc="-1">
              <a:latin typeface="Arial"/>
            </a:endParaRPr>
          </a:p>
          <a:p>
            <a:pPr marL="338040" indent="-338040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(3) The polling (1754)‏</a:t>
            </a:r>
            <a:endParaRPr lang="en-US" sz="2800" b="0" strike="noStrike" spc="-1">
              <a:latin typeface="Arial"/>
            </a:endParaRPr>
          </a:p>
          <a:p>
            <a:pPr marL="338040" indent="-338040">
              <a:lnSpc>
                <a:spcPct val="100000"/>
              </a:lnSpc>
              <a:spcBef>
                <a:spcPts val="1749"/>
              </a:spcBef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(4) Chairing the members (1754-55)‏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/>
          <p:cNvPicPr/>
          <p:nvPr/>
        </p:nvPicPr>
        <p:blipFill>
          <a:blip r:embed="rId2"/>
          <a:stretch/>
        </p:blipFill>
        <p:spPr>
          <a:xfrm>
            <a:off x="192240" y="-25560"/>
            <a:ext cx="9636840" cy="760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1996</Words>
  <Application>Microsoft Office PowerPoint</Application>
  <PresentationFormat>Personalizado</PresentationFormat>
  <Paragraphs>173</Paragraphs>
  <Slides>41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Dunwich (1286)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Eric Magar</dc:creator>
  <dc:description/>
  <cp:lastModifiedBy/>
  <cp:revision>1138</cp:revision>
  <dcterms:modified xsi:type="dcterms:W3CDTF">2025-05-05T01:11:40Z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Personalizado</vt:lpwstr>
  </property>
  <property fmtid="{D5CDD505-2E9C-101B-9397-08002B2CF9AE}" pid="4" name="Slides">
    <vt:i4>38</vt:i4>
  </property>
</Properties>
</file>