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8" r:id="rId30"/>
    <p:sldId id="289" r:id="rId31"/>
    <p:sldId id="290" r:id="rId32"/>
    <p:sldId id="291" r:id="rId33"/>
    <p:sldId id="293" r:id="rId34"/>
    <p:sldId id="292" r:id="rId35"/>
    <p:sldId id="284" r:id="rId36"/>
    <p:sldId id="285" r:id="rId37"/>
    <p:sldId id="286" r:id="rId38"/>
    <p:sldId id="287" r:id="rId3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1pPr>
    <a:lvl2pPr marL="420688" indent="-211138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2pPr>
    <a:lvl3pPr marL="636588" indent="-20637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3pPr>
    <a:lvl4pPr marL="852488" indent="-21272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4pPr>
    <a:lvl5pPr marL="1068388" indent="-207963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F993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08637-00CB-6133-033E-6ECE6CE0F7B3}" v="111" dt="2021-10-13T16:26:48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3" d="100"/>
          <a:sy n="73" d="100"/>
        </p:scale>
        <p:origin x="-159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1" d="100"/>
          <a:sy n="51" d="100"/>
        </p:scale>
        <p:origin x="-17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>
            <a:extLst>
              <a:ext uri="{FF2B5EF4-FFF2-40B4-BE49-F238E27FC236}">
                <a16:creationId xmlns:a16="http://schemas.microsoft.com/office/drawing/2014/main" id="{F66552D3-9081-4E3B-8C23-B97B8F5A1F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1027">
            <a:extLst>
              <a:ext uri="{FF2B5EF4-FFF2-40B4-BE49-F238E27FC236}">
                <a16:creationId xmlns:a16="http://schemas.microsoft.com/office/drawing/2014/main" id="{B5EC27CA-B7DB-4F88-93E7-90E14BAE08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41960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>
            <a:extLst>
              <a:ext uri="{FF2B5EF4-FFF2-40B4-BE49-F238E27FC236}">
                <a16:creationId xmlns:a16="http://schemas.microsoft.com/office/drawing/2014/main" id="{5F381D55-0B9B-4BD0-B5C3-87C40F136DF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1029">
            <a:extLst>
              <a:ext uri="{FF2B5EF4-FFF2-40B4-BE49-F238E27FC236}">
                <a16:creationId xmlns:a16="http://schemas.microsoft.com/office/drawing/2014/main" id="{1A03DDF9-CBC9-42C9-A37C-4EC6C4BA4F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66800" y="4800600"/>
            <a:ext cx="5638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2950" name="Rectangle 1030">
            <a:extLst>
              <a:ext uri="{FF2B5EF4-FFF2-40B4-BE49-F238E27FC236}">
                <a16:creationId xmlns:a16="http://schemas.microsoft.com/office/drawing/2014/main" id="{D8301572-4D40-45BD-8911-445EAD7917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1031">
            <a:extLst>
              <a:ext uri="{FF2B5EF4-FFF2-40B4-BE49-F238E27FC236}">
                <a16:creationId xmlns:a16="http://schemas.microsoft.com/office/drawing/2014/main" id="{6773E5F4-3616-45CC-83FD-7593316CF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1960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fld id="{DB412B24-0C89-4F55-8FAF-3E0C442F8231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>
            <a:extLst>
              <a:ext uri="{FF2B5EF4-FFF2-40B4-BE49-F238E27FC236}">
                <a16:creationId xmlns:a16="http://schemas.microsoft.com/office/drawing/2014/main" id="{7018F3F6-5C35-428B-9ACB-3B2FEA9324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buFontTx/>
              <a:buNone/>
            </a:pPr>
            <a:fld id="{E1D59092-61EB-4D62-B89D-95A3BA518875}" type="slidenum">
              <a:rPr lang="en-US" altLang="es-ES">
                <a:latin typeface="Times New Roman" panose="02020603050405020304" pitchFamily="18" charset="0"/>
              </a:rPr>
              <a:pPr eaLnBrk="1">
                <a:buFontTx/>
                <a:buNone/>
              </a:pPr>
              <a:t>1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40963" name="Rectangle 1026">
            <a:extLst>
              <a:ext uri="{FF2B5EF4-FFF2-40B4-BE49-F238E27FC236}">
                <a16:creationId xmlns:a16="http://schemas.microsoft.com/office/drawing/2014/main" id="{1AD57577-6210-4AE5-8463-9778D955A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>
            <a:extLst>
              <a:ext uri="{FF2B5EF4-FFF2-40B4-BE49-F238E27FC236}">
                <a16:creationId xmlns:a16="http://schemas.microsoft.com/office/drawing/2014/main" id="{CDBFF1DF-3E97-4120-85E7-C33A84910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>
            <a:extLst>
              <a:ext uri="{FF2B5EF4-FFF2-40B4-BE49-F238E27FC236}">
                <a16:creationId xmlns:a16="http://schemas.microsoft.com/office/drawing/2014/main" id="{63963526-6B5D-49BE-BDBF-D28C98D668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buFontTx/>
              <a:buNone/>
            </a:pPr>
            <a:fld id="{ECB51C8D-1281-468D-BCC2-7726A1DDBEA2}" type="slidenum">
              <a:rPr lang="en-US" altLang="es-ES">
                <a:latin typeface="Times New Roman" panose="02020603050405020304" pitchFamily="18" charset="0"/>
              </a:rPr>
              <a:pPr eaLnBrk="1">
                <a:buFontTx/>
                <a:buNone/>
              </a:pPr>
              <a:t>17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283D3D1B-0109-4B50-A278-A6115B171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D32BB94F-2526-4F0F-920E-84A126448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98C28-18B0-45E4-93FF-2B8AFA6F5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62FAB-5CF5-4BC0-9898-337CF2349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575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14173-9FD1-4FB1-B665-D269C44F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5FC305-C17D-4C77-B80B-65A1D25DD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5581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AAF796-66E4-4281-804F-81AF40FE9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301625"/>
            <a:ext cx="2265363" cy="6446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82F003-16B5-4D10-92A5-D0D8D17A8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3687" cy="6446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8134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1A0B7-3245-45D9-9063-D8048C67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08D3A-686E-4DF6-99FC-9AABA0F5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55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D0A1B-499A-4266-BD23-1E916BFC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617159-1513-4CA3-96DF-3EE82A4C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2695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D21-CC96-47F4-AAC4-9F395AC4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99BB7-66D9-45A0-91E8-DB1766253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4525" cy="4979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F4BC11-09F4-4E15-82A9-10FA77CA2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0163" y="1768475"/>
            <a:ext cx="4454525" cy="4979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4223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D6B6D-B48C-4968-B109-6CF79CCD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BEE17B-4A4A-4726-A5F2-C4AE6000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69D949-D849-4242-9E6C-05E29E172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A9E8F0-C644-4D9B-9523-8DDEE9CD1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9C6CB2-1CE5-46C6-9C7D-57D42431B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352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071E8-5842-4651-9B0A-CAA82261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72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37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C5139-70CC-439C-8F15-A7DAC352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9C13B-0863-4EAA-B8DD-3D23CF9C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1DD4B1-8439-4D31-AF0A-B3D927A9B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9136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2CF57-FF10-4926-A2AC-C741FD52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99047D-A4E0-4F8C-88C7-E3F26BF86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225F40-1AB4-4AEB-9E10-FAE8E8497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9818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FC9B65C-887C-448F-870E-412E5ECCD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027" name="Text Box 2">
            <a:extLst>
              <a:ext uri="{FF2B5EF4-FFF2-40B4-BE49-F238E27FC236}">
                <a16:creationId xmlns:a16="http://schemas.microsoft.com/office/drawing/2014/main" id="{4FB12DA2-E7E6-4784-AF69-99CE84D2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7239000"/>
            <a:ext cx="3124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spcBef>
                <a:spcPts val="875"/>
              </a:spcBef>
            </a:pPr>
            <a:r>
              <a:rPr lang="en-GB" altLang="es-ES" sz="1400">
                <a:solidFill>
                  <a:srgbClr val="000000"/>
                </a:solidFill>
              </a:rPr>
              <a:t>Cox EffSec 23-2-17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C1B3070-3444-4890-99C6-5757549BE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14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title text format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447CDF44-19CB-4DBC-B165-3572E9625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145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outline text format</a:t>
            </a:r>
          </a:p>
          <a:p>
            <a:pPr lvl="1"/>
            <a:r>
              <a:rPr lang="en-GB" altLang="es-ES"/>
              <a:t>Second Outline Level</a:t>
            </a:r>
          </a:p>
          <a:p>
            <a:pPr lvl="2"/>
            <a:r>
              <a:rPr lang="en-GB" altLang="es-ES"/>
              <a:t>Third Outline Level</a:t>
            </a:r>
          </a:p>
          <a:p>
            <a:pPr lvl="3"/>
            <a:r>
              <a:rPr lang="en-GB" altLang="es-ES"/>
              <a:t>Fourth Outline Level</a:t>
            </a:r>
          </a:p>
          <a:p>
            <a:pPr lvl="4"/>
            <a:r>
              <a:rPr lang="en-GB" altLang="es-ES"/>
              <a:t>Fifth Outline Level</a:t>
            </a:r>
          </a:p>
          <a:p>
            <a:pPr lvl="4"/>
            <a:r>
              <a:rPr lang="en-GB" altLang="es-ES"/>
              <a:t>Sixth Outline Level</a:t>
            </a:r>
          </a:p>
          <a:p>
            <a:pPr lvl="4"/>
            <a:r>
              <a:rPr lang="en-GB" altLang="es-ES"/>
              <a:t>Seventh Outline Level</a:t>
            </a:r>
          </a:p>
          <a:p>
            <a:pPr lvl="4"/>
            <a:r>
              <a:rPr lang="en-GB" altLang="es-ES"/>
              <a:t>Eighth Outline Level</a:t>
            </a:r>
          </a:p>
          <a:p>
            <a:pPr lvl="4"/>
            <a:r>
              <a:rPr lang="en-GB" altLang="es-E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5pPr>
      <a:lvl6pPr marL="4572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6pPr>
      <a:lvl7pPr marL="9144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7pPr>
      <a:lvl8pPr marL="1371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8pPr>
      <a:lvl9pPr marL="18288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9pPr>
    </p:titleStyle>
    <p:bodyStyle>
      <a:lvl1pPr marL="420688" indent="-315913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52488" indent="-282575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84288" indent="-212725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16088" indent="-204788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47888" indent="-206375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jpeg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0.png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_popup?v=NINOxRxze9k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slide" Target="slide25.x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>
            <a:extLst>
              <a:ext uri="{FF2B5EF4-FFF2-40B4-BE49-F238E27FC236}">
                <a16:creationId xmlns:a16="http://schemas.microsoft.com/office/drawing/2014/main" id="{9F7894F2-B558-412C-92B2-20C874A7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97050"/>
            <a:ext cx="81534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5400" i="1">
                <a:solidFill>
                  <a:srgbClr val="000000"/>
                </a:solidFill>
              </a:rPr>
              <a:t>The Efficient Secret</a:t>
            </a:r>
            <a:r>
              <a:rPr lang="en-GB" altLang="es-ES" sz="5400">
                <a:solidFill>
                  <a:srgbClr val="000000"/>
                </a:solidFill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5400">
                <a:solidFill>
                  <a:srgbClr val="000000"/>
                </a:solidFill>
              </a:rPr>
              <a:t>de</a:t>
            </a:r>
          </a:p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5400">
                <a:solidFill>
                  <a:srgbClr val="000000"/>
                </a:solidFill>
              </a:rPr>
              <a:t>Gary Cox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>
            <a:extLst>
              <a:ext uri="{FF2B5EF4-FFF2-40B4-BE49-F238E27FC236}">
                <a16:creationId xmlns:a16="http://schemas.microsoft.com/office/drawing/2014/main" id="{73126AAD-43F2-4B33-AA1C-1B3E02FE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7938"/>
            <a:ext cx="9682163" cy="76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91" name="Oval 3">
            <a:extLst>
              <a:ext uri="{FF2B5EF4-FFF2-40B4-BE49-F238E27FC236}">
                <a16:creationId xmlns:a16="http://schemas.microsoft.com/office/drawing/2014/main" id="{EF24B47A-87D0-4DE9-AFB4-2F285C83E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733800"/>
            <a:ext cx="2743200" cy="34290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55F54F8E-2753-43CC-B5E7-E8A27F6F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2895600" cy="3124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E3B7C27F-02E9-4FF1-A9CB-CD4DB0392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67200"/>
            <a:ext cx="1752600" cy="19050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864D9643-A626-4AD8-9D27-61FDD29AB3E1}"/>
              </a:ext>
            </a:extLst>
          </p:cNvPr>
          <p:cNvSpPr>
            <a:spLocks noChangeArrowheads="1"/>
          </p:cNvSpPr>
          <p:nvPr/>
        </p:nvSpPr>
        <p:spPr bwMode="auto">
          <a:xfrm rot="2256322">
            <a:off x="1447800" y="4668838"/>
            <a:ext cx="3070225" cy="3400425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3481AB82-EE8F-4A0C-98B0-91155823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3400"/>
            <a:ext cx="3124200" cy="26670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  <p:bldP spid="12293" grpId="0" animBg="1"/>
      <p:bldP spid="12294" grpId="0" animBg="1"/>
      <p:bldP spid="122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>
            <a:extLst>
              <a:ext uri="{FF2B5EF4-FFF2-40B4-BE49-F238E27FC236}">
                <a16:creationId xmlns:a16="http://schemas.microsoft.com/office/drawing/2014/main" id="{D69E2047-0AD8-4B93-9F7D-8E0F06EB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-206375"/>
            <a:ext cx="6172200" cy="795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02779BD2-7656-4858-8341-79D6ECC26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7050"/>
            <a:ext cx="5943600" cy="641350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600">
                <a:solidFill>
                  <a:srgbClr val="000000"/>
                </a:solidFill>
              </a:rPr>
              <a:t>El modelo Westminster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8EF047DA-C521-4969-B36C-33BD53919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03363"/>
            <a:ext cx="81534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“El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gobierno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británico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hoy es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gobierno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por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líderes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partidistas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el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gabinete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”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2E33DDC2-9D89-4CB5-BF19-D81A92D8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2667000"/>
            <a:ext cx="7475537" cy="184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el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gabinete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controla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la agenda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formado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por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líderes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del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partido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mayoritario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</a:t>
            </a:r>
            <a:r>
              <a:rPr lang="en-GB" altLang="es-ES" sz="2800" i="1" dirty="0">
                <a:solidFill>
                  <a:srgbClr val="000000"/>
                </a:solidFill>
                <a:latin typeface="Arial"/>
                <a:cs typeface="Lucida Sans Unicode"/>
              </a:rPr>
              <a:t>backbenchers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altamente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disciplinados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7102FF44-E262-4316-A4A5-ED2736648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51038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Commons, donde radica el poder legislativo </a:t>
            </a:r>
            <a:r>
              <a:rPr lang="en-GB" altLang="es-ES" sz="2800" i="1">
                <a:solidFill>
                  <a:srgbClr val="000000"/>
                </a:solidFill>
              </a:rPr>
              <a:t>de jure</a:t>
            </a:r>
            <a:r>
              <a:rPr lang="en-GB" altLang="es-ES" sz="2800">
                <a:solidFill>
                  <a:srgbClr val="000000"/>
                </a:solidFill>
              </a:rPr>
              <a:t>, sólo retiene un veto y -- en menor medida -- facultad de enmienda sobre el actuar del gabinete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E5EBE634-26F3-413E-9C62-37020C5BA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533400"/>
            <a:ext cx="8388350" cy="641350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600">
                <a:solidFill>
                  <a:srgbClr val="000000"/>
                </a:solidFill>
              </a:rPr>
              <a:t>Elecciones centradas en partidos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355C3070-7B9A-498E-8404-DE0841172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922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Las elecciones hoy son plebiscitarias, se decide cuál de los </a:t>
            </a:r>
            <a:r>
              <a:rPr lang="en-GB" altLang="es-ES" sz="2800" b="1">
                <a:solidFill>
                  <a:srgbClr val="000000"/>
                </a:solidFill>
              </a:rPr>
              <a:t>partidos</a:t>
            </a:r>
            <a:r>
              <a:rPr lang="en-GB" altLang="es-ES" sz="2800">
                <a:solidFill>
                  <a:srgbClr val="000000"/>
                </a:solidFill>
              </a:rPr>
              <a:t> gobernará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8488D442-61FF-4D7E-B845-4FF583726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2800350"/>
            <a:ext cx="8153400" cy="334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el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partido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y no los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candidatos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br>
              <a:rPr lang="en-GB" altLang="es-ES" sz="2800" dirty="0"/>
            </a:b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dominan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la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organización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br>
              <a:rPr lang="en-GB" altLang="es-ES" sz="2800" dirty="0"/>
            </a:b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 electoral (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nominaciones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, </a:t>
            </a:r>
            <a:br>
              <a:rPr lang="en-GB" altLang="es-ES" sz="2800" dirty="0"/>
            </a:b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donaciones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,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campañas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...)</a:t>
            </a:r>
            <a:r>
              <a:rPr lang="ar-SA" altLang="es-ES" sz="2800" dirty="0">
                <a:solidFill>
                  <a:srgbClr val="000000"/>
                </a:solidFill>
                <a:latin typeface="Arial"/>
                <a:cs typeface="Arial"/>
              </a:rPr>
              <a:t>‏</a:t>
            </a:r>
            <a:endParaRPr lang="en-GB" altLang="es-E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electores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votan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x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partidos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y no </a:t>
            </a:r>
            <a:br>
              <a:rPr lang="en-GB" altLang="es-ES" sz="2800" dirty="0"/>
            </a:b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 por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individuos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(a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pesar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de que </a:t>
            </a:r>
            <a:br>
              <a:rPr lang="en-GB" altLang="es-ES" sz="2800" dirty="0"/>
            </a:b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 se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vota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por </a:t>
            </a:r>
            <a:r>
              <a:rPr lang="en-GB" altLang="es-ES" sz="2800" i="1" dirty="0" err="1">
                <a:solidFill>
                  <a:srgbClr val="000000"/>
                </a:solidFill>
                <a:latin typeface="Arial"/>
                <a:cs typeface="Lucida Sans Unicode"/>
              </a:rPr>
              <a:t>candidatos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) </a:t>
            </a:r>
            <a:endParaRPr lang="en-GB" altLang="es-ES" sz="2800" dirty="0">
              <a:solidFill>
                <a:srgbClr val="000000"/>
              </a:solidFill>
            </a:endParaRPr>
          </a:p>
        </p:txBody>
      </p:sp>
      <p:pic>
        <p:nvPicPr>
          <p:cNvPr id="14341" name="Picture 4">
            <a:extLst>
              <a:ext uri="{FF2B5EF4-FFF2-40B4-BE49-F238E27FC236}">
                <a16:creationId xmlns:a16="http://schemas.microsoft.com/office/drawing/2014/main" id="{6EA0C2E8-0F36-48AA-83F5-208A70A3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14600"/>
            <a:ext cx="3378200" cy="4505325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D289B602-1A20-43CC-8E7B-66FCF8FAF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542925"/>
            <a:ext cx="8388350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El siglo XIX en GB: demografía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3C8B8BE4-895B-490B-9FA9-D9AB64FF3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607536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De 1800 a 1910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la población se </a:t>
            </a:r>
            <a:r>
              <a:rPr lang="en-GB" altLang="es-ES" sz="2800" b="1">
                <a:solidFill>
                  <a:srgbClr val="000000"/>
                </a:solidFill>
              </a:rPr>
              <a:t>cuadruplicó</a:t>
            </a:r>
            <a:r>
              <a:rPr lang="en-GB" altLang="es-ES" sz="2800">
                <a:solidFill>
                  <a:srgbClr val="000000"/>
                </a:solidFill>
              </a:rPr>
              <a:t>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(a pesar de emigración)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</p:txBody>
      </p:sp>
      <p:graphicFrame>
        <p:nvGraphicFramePr>
          <p:cNvPr id="15364" name="Object 1024">
            <a:extLst>
              <a:ext uri="{FF2B5EF4-FFF2-40B4-BE49-F238E27FC236}">
                <a16:creationId xmlns:a16="http://schemas.microsoft.com/office/drawing/2014/main" id="{6B10DFC0-CBDA-439A-B215-DFAF050A6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2075" y="1435100"/>
          <a:ext cx="5210175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r:id="rId3" imgW="4228920" imgH="3704760" progId="">
                  <p:embed/>
                </p:oleObj>
              </mc:Choice>
              <mc:Fallback>
                <p:oleObj r:id="rId3" imgW="4228920" imgH="3704760" progId="">
                  <p:embed/>
                  <p:pic>
                    <p:nvPicPr>
                      <p:cNvPr id="15364" name="Object 1024">
                        <a:extLst>
                          <a:ext uri="{FF2B5EF4-FFF2-40B4-BE49-F238E27FC236}">
                            <a16:creationId xmlns:a16="http://schemas.microsoft.com/office/drawing/2014/main" id="{6B10DFC0-CBDA-439A-B215-DFAF050A6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1435100"/>
                        <a:ext cx="5210175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645C59D0-C469-4AD8-9450-1863DBD1F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542925"/>
            <a:ext cx="8388350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El siglo XIX en GB: bonanza económica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B72D2025-EE63-4052-9FF7-C8A259D8B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431925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El error de Malthus: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1800-1900 el producto per cápita se </a:t>
            </a:r>
            <a:r>
              <a:rPr lang="en-GB" altLang="es-ES" sz="2800" b="1">
                <a:solidFill>
                  <a:srgbClr val="000000"/>
                </a:solidFill>
              </a:rPr>
              <a:t>cuadruplicó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76DE4E12-AD5A-435B-B027-D2EDF284E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24765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tecnología revirtió los rendimientos decrecientes: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997FF39F-216D-4D40-BD6C-2677A71BD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9530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Urbanización: agricultura perdió peso, primero en favor de la ind. manufacturera, después también a favor del comercio y transporte</a:t>
            </a:r>
          </a:p>
        </p:txBody>
      </p:sp>
      <p:graphicFrame>
        <p:nvGraphicFramePr>
          <p:cNvPr id="16390" name="Object 1024">
            <a:extLst>
              <a:ext uri="{FF2B5EF4-FFF2-40B4-BE49-F238E27FC236}">
                <a16:creationId xmlns:a16="http://schemas.microsoft.com/office/drawing/2014/main" id="{34502692-5507-4A43-9BCD-D4162E253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2738" y="3214688"/>
          <a:ext cx="3186112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r:id="rId3" imgW="1356840" imgH="650160" progId="">
                  <p:embed/>
                </p:oleObj>
              </mc:Choice>
              <mc:Fallback>
                <p:oleObj r:id="rId3" imgW="1356840" imgH="650160" progId="">
                  <p:embed/>
                  <p:pic>
                    <p:nvPicPr>
                      <p:cNvPr id="16390" name="Object 1024">
                        <a:extLst>
                          <a:ext uri="{FF2B5EF4-FFF2-40B4-BE49-F238E27FC236}">
                            <a16:creationId xmlns:a16="http://schemas.microsoft.com/office/drawing/2014/main" id="{34502692-5507-4A43-9BCD-D4162E253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3214688"/>
                        <a:ext cx="3186112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>
            <a:extLst>
              <a:ext uri="{FF2B5EF4-FFF2-40B4-BE49-F238E27FC236}">
                <a16:creationId xmlns:a16="http://schemas.microsoft.com/office/drawing/2014/main" id="{1E03ADA4-18E1-477E-923D-915EA828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508750"/>
            <a:ext cx="7394575" cy="946150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La historia de Cox es </a:t>
            </a:r>
            <a:r>
              <a:rPr lang="en-GB" altLang="es-ES" sz="2800" b="1">
                <a:solidFill>
                  <a:srgbClr val="000000"/>
                </a:solidFill>
              </a:rPr>
              <a:t>institucional</a:t>
            </a:r>
            <a:r>
              <a:rPr lang="en-GB" altLang="es-ES" sz="2800">
                <a:solidFill>
                  <a:srgbClr val="000000"/>
                </a:solidFill>
              </a:rPr>
              <a:t>, no estructural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F94F548D-6B95-43F3-88CD-980D0BBBE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542925"/>
            <a:ext cx="8388350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Una historia institucional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0825DE91-A0FA-4C8E-B59C-019CFD72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431925"/>
            <a:ext cx="8153400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Cox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ignora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los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efectos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de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esta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revolución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la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estructura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económica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(¿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qué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diría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Moore?),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su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explicación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se centra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la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mutación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de las </a:t>
            </a:r>
            <a:r>
              <a:rPr lang="en-GB" altLang="es-ES" sz="2800" b="1" dirty="0" err="1">
                <a:solidFill>
                  <a:srgbClr val="000000"/>
                </a:solidFill>
                <a:latin typeface="Arial"/>
                <a:cs typeface="Lucida Sans Unicode"/>
              </a:rPr>
              <a:t>reglas</a:t>
            </a:r>
            <a:endParaRPr lang="en-GB" altLang="es-ES" sz="2800" dirty="0" err="1">
              <a:solidFill>
                <a:srgbClr val="000000"/>
              </a:solidFill>
              <a:latin typeface="Arial"/>
              <a:cs typeface="Lucida Sans Unicode"/>
            </a:endParaRP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E9FC0E1D-CA85-4D12-8320-99D984112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059113"/>
            <a:ext cx="8153400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Con 2 excepciones: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</a:rPr>
              <a:t> el auge de la prensa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</a:rPr>
              <a:t> el desarrollo del FFCC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D0ADC45B-9ED4-41E5-B31F-C8A5F39A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68913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Juegan papeles fundamentales en la historia institucional (instrumentos)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EA6B4F36-38E3-422D-95FE-4D155CE1D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542925"/>
            <a:ext cx="2289175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La prensa</a:t>
            </a: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67959511-5DB6-4ED8-9BD7-852DFF3A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323975"/>
            <a:ext cx="81534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Más </a:t>
            </a:r>
            <a:r>
              <a:rPr lang="en-GB" altLang="es-ES" sz="2800" dirty="0" err="1">
                <a:solidFill>
                  <a:srgbClr val="990000"/>
                </a:solidFill>
                <a:latin typeface="Arial"/>
                <a:cs typeface="Lucida Sans Unicode"/>
              </a:rPr>
              <a:t>educación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+ </a:t>
            </a:r>
            <a:r>
              <a:rPr lang="en-GB" altLang="es-ES" sz="2800" dirty="0" err="1">
                <a:solidFill>
                  <a:srgbClr val="FF0066"/>
                </a:solidFill>
                <a:latin typeface="Arial"/>
                <a:cs typeface="Lucida Sans Unicode"/>
              </a:rPr>
              <a:t>nivel</a:t>
            </a:r>
            <a:r>
              <a:rPr lang="en-GB" altLang="es-ES" sz="2800" dirty="0">
                <a:solidFill>
                  <a:srgbClr val="FF0066"/>
                </a:solidFill>
                <a:latin typeface="Arial"/>
                <a:cs typeface="Lucida Sans Unicode"/>
              </a:rPr>
              <a:t> de </a:t>
            </a:r>
            <a:r>
              <a:rPr lang="en-GB" altLang="es-ES" sz="2800" dirty="0" err="1">
                <a:solidFill>
                  <a:srgbClr val="FF0066"/>
                </a:solidFill>
                <a:latin typeface="Arial"/>
                <a:cs typeface="Lucida Sans Unicode"/>
              </a:rPr>
              <a:t>vida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+ </a:t>
            </a:r>
            <a:r>
              <a:rPr lang="en-GB" altLang="es-ES" sz="2800" dirty="0" err="1">
                <a:solidFill>
                  <a:schemeClr val="accent2"/>
                </a:solidFill>
                <a:latin typeface="Arial"/>
                <a:cs typeface="Lucida Sans Unicode"/>
              </a:rPr>
              <a:t>publicidad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→ mayor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demanda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de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periódicos</a:t>
            </a:r>
            <a:endParaRPr lang="en-GB" altLang="es-ES" sz="2800" dirty="0">
              <a:solidFill>
                <a:srgbClr val="000000"/>
              </a:solidFill>
              <a:latin typeface="Arial"/>
              <a:cs typeface="Lucida Sans Unicode"/>
            </a:endParaRPr>
          </a:p>
        </p:txBody>
      </p:sp>
      <p:graphicFrame>
        <p:nvGraphicFramePr>
          <p:cNvPr id="18436" name="Object 0">
            <a:extLst>
              <a:ext uri="{FF2B5EF4-FFF2-40B4-BE49-F238E27FC236}">
                <a16:creationId xmlns:a16="http://schemas.microsoft.com/office/drawing/2014/main" id="{652226A0-70CA-4943-86EF-19E36FB2A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4224338"/>
          <a:ext cx="6097587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r:id="rId4" imgW="2882880" imgH="812880" progId="">
                  <p:embed/>
                </p:oleObj>
              </mc:Choice>
              <mc:Fallback>
                <p:oleObj r:id="rId4" imgW="2882880" imgH="812880" progId="">
                  <p:embed/>
                  <p:pic>
                    <p:nvPicPr>
                      <p:cNvPr id="18436" name="Object 0">
                        <a:extLst>
                          <a:ext uri="{FF2B5EF4-FFF2-40B4-BE49-F238E27FC236}">
                            <a16:creationId xmlns:a16="http://schemas.microsoft.com/office/drawing/2014/main" id="{652226A0-70CA-4943-86EF-19E36FB2A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224338"/>
                        <a:ext cx="6097587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4">
            <a:extLst>
              <a:ext uri="{FF2B5EF4-FFF2-40B4-BE49-F238E27FC236}">
                <a16:creationId xmlns:a16="http://schemas.microsoft.com/office/drawing/2014/main" id="{D6BD198B-88C3-443E-A496-02A2B3592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295525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1830s eliminan impuestos al “saber”, papel, anuncios, cae el precio (7</a:t>
            </a:r>
            <a:r>
              <a:rPr lang="en-GB" altLang="es-ES" sz="2800" i="1">
                <a:solidFill>
                  <a:srgbClr val="000000"/>
                </a:solidFill>
              </a:rPr>
              <a:t>p</a:t>
            </a:r>
            <a:r>
              <a:rPr lang="en-GB" altLang="es-ES" sz="2800">
                <a:solidFill>
                  <a:srgbClr val="000000"/>
                </a:solidFill>
              </a:rPr>
              <a:t> en 1821; 4</a:t>
            </a:r>
            <a:r>
              <a:rPr lang="en-GB" altLang="es-ES" sz="2800" i="1">
                <a:solidFill>
                  <a:srgbClr val="000000"/>
                </a:solidFill>
              </a:rPr>
              <a:t>p</a:t>
            </a:r>
            <a:r>
              <a:rPr lang="en-GB" altLang="es-ES" sz="2800">
                <a:solidFill>
                  <a:srgbClr val="000000"/>
                </a:solidFill>
              </a:rPr>
              <a:t> en 1836; 1</a:t>
            </a:r>
            <a:r>
              <a:rPr lang="en-GB" altLang="es-ES" sz="2800" i="1">
                <a:solidFill>
                  <a:srgbClr val="000000"/>
                </a:solidFill>
              </a:rPr>
              <a:t>p</a:t>
            </a:r>
            <a:r>
              <a:rPr lang="en-GB" altLang="es-ES" sz="2800">
                <a:solidFill>
                  <a:srgbClr val="000000"/>
                </a:solidFill>
              </a:rPr>
              <a:t>  en 1857) </a:t>
            </a: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D554B7D3-EB14-4C22-99EB-324C294C2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3597275"/>
            <a:ext cx="7543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Telégrafo + tren: corresponsales (Reuters 1851)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7AAD6E8A-3613-43C5-83CE-73AD1D254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172200"/>
            <a:ext cx="9185275" cy="94297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Local cobra importancia en HoC; las noticias de Westminster (y mundo) efecto inmediato en </a:t>
            </a:r>
            <a:r>
              <a:rPr lang="en-GB" altLang="es-ES" sz="2800" i="1">
                <a:solidFill>
                  <a:srgbClr val="000000"/>
                </a:solidFill>
              </a:rPr>
              <a:t>constituency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2831DC97-9261-4E61-9C8F-EDF53743A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2925"/>
            <a:ext cx="1981200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El FFCC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14177A8D-5B47-4571-942A-71EEE2CD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3239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1836-47: 1er </a:t>
            </a:r>
            <a:r>
              <a:rPr lang="en-GB" altLang="es-ES" sz="2800" i="1">
                <a:solidFill>
                  <a:srgbClr val="000000"/>
                </a:solidFill>
              </a:rPr>
              <a:t>boom</a:t>
            </a:r>
            <a:r>
              <a:rPr lang="en-GB" altLang="es-ES" sz="2800">
                <a:solidFill>
                  <a:srgbClr val="000000"/>
                </a:solidFill>
              </a:rPr>
              <a:t> constructor de líneas férreas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E46CD04C-5B45-4F2F-A674-B3D2709BB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2663" y="2095500"/>
          <a:ext cx="5487987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OpenOffice.org" r:id="rId3" imgW="3017520" imgH="1951200" progId="opendocument.CalcDocument.1">
                  <p:embed/>
                </p:oleObj>
              </mc:Choice>
              <mc:Fallback>
                <p:oleObj name="OpenOffice.org" r:id="rId3" imgW="3017520" imgH="1951200" progId="opendocument.CalcDocument.1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E46CD04C-5B45-4F2F-A674-B3D2709BBA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2095500"/>
                        <a:ext cx="5487987" cy="354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8A95C9F8-D3F3-4D66-954D-2359CE15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62484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Efectos económicos bien conocidos;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tuvo externalidades en el Parlamento</a:t>
            </a: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0EF3E0B1-5BE3-4C4A-AA27-083214769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924050"/>
            <a:ext cx="6596062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8FDBFFB8-1F8C-40DB-B090-796CD5947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508000"/>
            <a:ext cx="8388350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Los </a:t>
            </a:r>
            <a:r>
              <a:rPr lang="en-GB" altLang="es-ES" sz="3200" i="1">
                <a:solidFill>
                  <a:srgbClr val="000000"/>
                </a:solidFill>
              </a:rPr>
              <a:t>private bills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BA4D4FC7-DE9E-41D1-A3EB-3BEA8639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2954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Economía + compleja → + volumen de legislación 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3B335598-C0A5-4D2F-BB59-591061F29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8288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b="1" i="1">
                <a:solidFill>
                  <a:srgbClr val="000000"/>
                </a:solidFill>
              </a:rPr>
              <a:t>Private bills</a:t>
            </a:r>
            <a:r>
              <a:rPr lang="en-GB" altLang="es-ES" sz="2800">
                <a:solidFill>
                  <a:srgbClr val="000000"/>
                </a:solidFill>
              </a:rPr>
              <a:t> cubrían intereses individuales o de gobierno local (</a:t>
            </a:r>
            <a:r>
              <a:rPr lang="en-GB" altLang="es-ES" sz="2800" i="1">
                <a:solidFill>
                  <a:srgbClr val="000000"/>
                </a:solidFill>
              </a:rPr>
              <a:t>enclosures</a:t>
            </a:r>
            <a:r>
              <a:rPr lang="en-GB" altLang="es-ES" sz="2800">
                <a:solidFill>
                  <a:srgbClr val="000000"/>
                </a:solidFill>
              </a:rPr>
              <a:t>, </a:t>
            </a:r>
            <a:r>
              <a:rPr lang="en-GB" altLang="es-ES" sz="2800" i="1">
                <a:solidFill>
                  <a:srgbClr val="000000"/>
                </a:solidFill>
              </a:rPr>
              <a:t>turnpikes</a:t>
            </a:r>
            <a:r>
              <a:rPr lang="en-GB" altLang="es-ES" sz="2800">
                <a:solidFill>
                  <a:srgbClr val="000000"/>
                </a:solidFill>
              </a:rPr>
              <a:t>, etc.) Incluían los </a:t>
            </a:r>
            <a:r>
              <a:rPr lang="en-GB" altLang="es-ES" sz="2800" i="1">
                <a:solidFill>
                  <a:srgbClr val="000000"/>
                </a:solidFill>
              </a:rPr>
              <a:t>Railway bills</a:t>
            </a:r>
            <a:r>
              <a:rPr lang="en-GB" altLang="es-ES" sz="28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2A6B3B7C-9624-49C8-8DEE-9198D2304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30464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990000"/>
                </a:solidFill>
              </a:rPr>
              <a:t>Procedimiento tradicional</a:t>
            </a:r>
            <a:r>
              <a:rPr lang="en-GB" altLang="es-ES" sz="2800">
                <a:solidFill>
                  <a:srgbClr val="000000"/>
                </a:solidFill>
              </a:rPr>
              <a:t>: MPs interesados introducían y guiaban desde una comisión </a:t>
            </a:r>
            <a:r>
              <a:rPr lang="en-GB" altLang="es-ES" sz="2800" i="1">
                <a:solidFill>
                  <a:srgbClr val="000000"/>
                </a:solidFill>
              </a:rPr>
              <a:t>ad-hoc </a:t>
            </a:r>
            <a:r>
              <a:rPr lang="en-GB" altLang="es-ES" sz="2800">
                <a:solidFill>
                  <a:srgbClr val="000000"/>
                </a:solidFill>
              </a:rPr>
              <a:t>(que incluía MPs tierras aledañas).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2103E44C-E817-482D-9C91-21322B09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43878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</a:rPr>
              <a:t> En ausencia de mayoría </a:t>
            </a:r>
            <a:r>
              <a:rPr lang="en-GB" altLang="es-ES" sz="2800" baseline="30000">
                <a:solidFill>
                  <a:srgbClr val="000000"/>
                </a:solidFill>
              </a:rPr>
              <a:t>4</a:t>
            </a:r>
            <a:r>
              <a:rPr lang="en-GB" altLang="es-ES" sz="2800">
                <a:solidFill>
                  <a:srgbClr val="000000"/>
                </a:solidFill>
              </a:rPr>
              <a:t>/</a:t>
            </a:r>
            <a:r>
              <a:rPr lang="en-GB" altLang="es-ES" sz="2800" baseline="-25000">
                <a:solidFill>
                  <a:srgbClr val="000000"/>
                </a:solidFill>
              </a:rPr>
              <a:t>5</a:t>
            </a:r>
            <a:r>
              <a:rPr lang="en-GB" altLang="es-ES" sz="2800">
                <a:solidFill>
                  <a:srgbClr val="000000"/>
                </a:solidFill>
              </a:rPr>
              <a:t>: comisión operaba como corte judicial; decisión tardaba meses/años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3C457045-7148-41E8-BCA6-5B00316E5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19713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</a:rPr>
              <a:t> Abrir paso al FFCC era tema divisivo 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F4E948A3-80D2-4FCB-B4ED-36AD75A51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69038"/>
            <a:ext cx="8229600" cy="942975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Ese año excluyen a los interesados de la comisión; procedimiento cambiara más...  </a:t>
            </a:r>
          </a:p>
        </p:txBody>
      </p:sp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E52BBE60-362F-4229-A962-B6E0992BC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017713"/>
          <a:ext cx="6272213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r:id="rId3" imgW="2776320" imgH="812880" progId="">
                  <p:embed/>
                </p:oleObj>
              </mc:Choice>
              <mc:Fallback>
                <p:oleObj r:id="rId3" imgW="2776320" imgH="812880" progId="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:a16="http://schemas.microsoft.com/office/drawing/2014/main" id="{E52BBE60-362F-4229-A962-B6E0992BC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17713"/>
                        <a:ext cx="6272213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0">
            <a:extLst>
              <a:ext uri="{FF2B5EF4-FFF2-40B4-BE49-F238E27FC236}">
                <a16:creationId xmlns:a16="http://schemas.microsoft.com/office/drawing/2014/main" id="{73E8143D-86CB-4109-8EC7-DA9C5D8F1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5945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</a:rPr>
              <a:t> 1844: 45% de peticiones de PBs eran sobre FFCC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  <p:bldP spid="21509" grpId="0" autoUpdateAnimBg="0"/>
      <p:bldP spid="21510" grpId="0" autoUpdateAnimBg="0"/>
      <p:bldP spid="21511" grpId="0" animBg="1" autoUpdateAnimBg="0"/>
      <p:bldP spid="215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F4F7216D-FBA6-40E7-AFBF-42EC001BD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613" y="447675"/>
            <a:ext cx="4060825" cy="641350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600">
                <a:solidFill>
                  <a:srgbClr val="000000"/>
                </a:solidFill>
              </a:rPr>
              <a:t>Vista panorámica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80FD4F29-C3BB-46B0-B8ED-C953DAAAA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Muestra como hacer trabajo sumamente instructivo con un mínimo de evidencia 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4D180A43-0EBD-4E77-B1B7-5B94E7A19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8153400" cy="35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(1) </a:t>
            </a:r>
            <a:r>
              <a:rPr lang="en-GB" altLang="es-ES" sz="3200" i="1" dirty="0">
                <a:solidFill>
                  <a:srgbClr val="000000"/>
                </a:solidFill>
                <a:latin typeface="Arial"/>
                <a:cs typeface="Lucida Sans Unicode"/>
              </a:rPr>
              <a:t>Poll books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+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prensa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=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resultados</a:t>
            </a:r>
            <a:br>
              <a:rPr lang="en-GB" altLang="es-ES" sz="3200" dirty="0"/>
            </a:b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    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electorales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detallados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,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incompletos</a:t>
            </a:r>
            <a:br>
              <a:rPr lang="en-GB" altLang="es-ES" sz="3200" dirty="0"/>
            </a:br>
            <a:br>
              <a:rPr lang="en-GB" altLang="es-ES" sz="3200" dirty="0">
                <a:latin typeface="Arial"/>
                <a:cs typeface="Lucida Sans Unicode"/>
              </a:rPr>
            </a:b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(2) </a:t>
            </a:r>
            <a:r>
              <a:rPr lang="en-GB" altLang="es-ES" sz="3200" i="1" dirty="0">
                <a:solidFill>
                  <a:srgbClr val="000000"/>
                </a:solidFill>
                <a:latin typeface="Arial"/>
                <a:cs typeface="Lucida Sans Unicode"/>
              </a:rPr>
              <a:t>Divisions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de la House of Commons</a:t>
            </a:r>
            <a:br>
              <a:rPr lang="en-GB" altLang="es-ES" sz="3200" dirty="0"/>
            </a:br>
            <a:br>
              <a:rPr lang="en-GB" altLang="es-ES" sz="3200" dirty="0"/>
            </a:b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(3) Censo de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asociaciones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locales </a:t>
            </a:r>
            <a:r>
              <a:rPr lang="en-GB" altLang="es-ES" sz="3200" i="1" dirty="0" err="1">
                <a:solidFill>
                  <a:srgbClr val="000000"/>
                </a:solidFill>
                <a:latin typeface="Arial"/>
                <a:cs typeface="Lucida Sans Unicode"/>
              </a:rPr>
              <a:t>tories</a:t>
            </a:r>
            <a:br>
              <a:rPr lang="en-GB" altLang="es-ES" sz="3200" i="1" dirty="0"/>
            </a:br>
            <a:r>
              <a:rPr lang="en-GB" altLang="es-ES" sz="3200" i="1" dirty="0">
                <a:solidFill>
                  <a:srgbClr val="000000"/>
                </a:solidFill>
                <a:latin typeface="Arial"/>
                <a:cs typeface="Lucida Sans Unicode"/>
              </a:rPr>
              <a:t>   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(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surgimiento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del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partido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en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el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electorado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AF866611-FAF8-47BA-B867-B9095E089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542925"/>
            <a:ext cx="5032375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La disciplina parlamentaria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9C2FA58A-0C70-4BCE-8381-BB9AFE8C6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00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Se conoce al período entre I y II Reform Acts como la “Golden Age of Private MPs”: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agentes independientes e influyentes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C6C58AA-9222-4358-B9EC-5D8F25792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95600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Lowell (1901) primero en documentar un cambio dramático en la cohesión partidista 2</a:t>
            </a:r>
            <a:r>
              <a:rPr lang="en-GB" altLang="es-ES" sz="2800" baseline="33000">
                <a:solidFill>
                  <a:srgbClr val="000000"/>
                </a:solidFill>
              </a:rPr>
              <a:t>a</a:t>
            </a:r>
            <a:r>
              <a:rPr lang="en-GB" altLang="es-ES" sz="2800">
                <a:solidFill>
                  <a:srgbClr val="000000"/>
                </a:solidFill>
              </a:rPr>
              <a:t> mitad siglo.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Registró votos individuales en todas las </a:t>
            </a:r>
            <a:r>
              <a:rPr lang="en-GB" altLang="es-ES" sz="2800" i="1">
                <a:solidFill>
                  <a:srgbClr val="000000"/>
                </a:solidFill>
              </a:rPr>
              <a:t>divisions</a:t>
            </a:r>
            <a:r>
              <a:rPr lang="en-GB" altLang="es-ES" sz="2800">
                <a:solidFill>
                  <a:srgbClr val="000000"/>
                </a:solidFill>
              </a:rPr>
              <a:t> de 1836, 1850, 1860, 1871, 1881, 1894 y 1899.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441CC428-733E-4AB7-B52B-8803D7BB6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97450"/>
            <a:ext cx="8153400" cy="2449513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dist="10793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Para sintetizar el volumen de info, inventó una estadística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 b="1">
                <a:solidFill>
                  <a:srgbClr val="FF0000"/>
                </a:solidFill>
              </a:rPr>
              <a:t>party vote</a:t>
            </a:r>
            <a:r>
              <a:rPr lang="en-GB" altLang="es-ES" sz="2800">
                <a:solidFill>
                  <a:srgbClr val="000000"/>
                </a:solidFill>
              </a:rPr>
              <a:t> = &gt;90% de un partido </a:t>
            </a:r>
            <a:r>
              <a:rPr lang="en-GB" altLang="es-ES" sz="2800" i="1">
                <a:solidFill>
                  <a:srgbClr val="000000"/>
                </a:solidFill>
              </a:rPr>
              <a:t>vs</a:t>
            </a:r>
            <a:r>
              <a:rPr lang="en-GB" altLang="es-ES" sz="2800">
                <a:solidFill>
                  <a:srgbClr val="000000"/>
                </a:solidFill>
              </a:rPr>
              <a:t>. &gt;90% del otro</a:t>
            </a:r>
          </a:p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(Cox no usa esta estadística, pero es común)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CAA47666-D09E-4B42-A5A8-249EB7B1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512763"/>
            <a:ext cx="7921625" cy="581025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dist="10793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  <a:latin typeface="Garamond" panose="02020404030301010803" pitchFamily="18" charset="0"/>
              </a:rPr>
              <a:t>Cohesión intra-partidista: índice Rice (1925)</a:t>
            </a:r>
            <a:r>
              <a:rPr lang="ar-SA" altLang="es-ES" sz="32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‏</a:t>
            </a:r>
            <a:endParaRPr lang="en-GB" altLang="es-ES" sz="3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7AB15D0F-8C31-4209-A523-301A81F9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81534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Si la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votación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un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grupo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fuese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b="1" dirty="0" err="1">
                <a:solidFill>
                  <a:srgbClr val="000000"/>
                </a:solidFill>
                <a:latin typeface="Garamond"/>
                <a:cs typeface="Lucida Sans Unicode"/>
              </a:rPr>
              <a:t>aleatoria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, la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esperanza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sería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que 50% vote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sí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y 50% vote no (50-50)</a:t>
            </a:r>
            <a:endParaRPr lang="en-GB" altLang="es-E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F299FA11-020B-4A83-9E2E-84AC1A75E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51100"/>
            <a:ext cx="81534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Si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el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grupo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fuese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perfectamente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b="1" dirty="0" err="1">
                <a:solidFill>
                  <a:srgbClr val="000000"/>
                </a:solidFill>
                <a:latin typeface="Garamond"/>
                <a:cs typeface="Lucida Sans Unicode"/>
              </a:rPr>
              <a:t>cohesionado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, </a:t>
            </a:r>
            <a:br>
              <a:rPr lang="en-GB" altLang="es-ES" sz="2800" dirty="0">
                <a:latin typeface="Garamond" panose="02020404030301010803" pitchFamily="18" charset="0"/>
              </a:rPr>
            </a:b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todos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 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votan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sí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(100-0) o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votan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no (0-100) </a:t>
            </a:r>
            <a:endParaRPr lang="en-GB" altLang="es-ES" sz="28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5690833A-1C20-4F37-9C06-91EB7F80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94088"/>
            <a:ext cx="8153400" cy="947737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175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Un </a:t>
            </a:r>
            <a:r>
              <a:rPr lang="en-GB" sz="2800" b="1">
                <a:solidFill>
                  <a:srgbClr val="000000"/>
                </a:solidFill>
                <a:latin typeface="Garamond" pitchFamily="18" charset="0"/>
              </a:rPr>
              <a:t>indicador de cohesión de grupo</a:t>
            </a: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 es qué tanto se alejan miembros del 50-50 (hacia 100-0 ó 0-100).</a:t>
            </a:r>
          </a:p>
        </p:txBody>
      </p:sp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803171D8-AE90-4250-9CDA-4539BFD87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64063"/>
          <a:ext cx="41148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r:id="rId3" imgW="2354400" imgH="1458720" progId="">
                  <p:embed/>
                </p:oleObj>
              </mc:Choice>
              <mc:Fallback>
                <p:oleObj r:id="rId3" imgW="2354400" imgH="1458720" progId="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:a16="http://schemas.microsoft.com/office/drawing/2014/main" id="{803171D8-AE90-4250-9CDA-4539BFD87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64063"/>
                        <a:ext cx="4114800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2E1B3CA1-9892-40AF-8C77-1F680B5CC9D0}"/>
              </a:ext>
            </a:extLst>
          </p:cNvPr>
          <p:cNvGrpSpPr>
            <a:grpSpLocks/>
          </p:cNvGrpSpPr>
          <p:nvPr/>
        </p:nvGrpSpPr>
        <p:grpSpPr bwMode="auto">
          <a:xfrm>
            <a:off x="7256463" y="5942013"/>
            <a:ext cx="1141412" cy="344487"/>
            <a:chOff x="4571" y="3743"/>
            <a:chExt cx="719" cy="217"/>
          </a:xfrm>
        </p:grpSpPr>
        <p:sp>
          <p:nvSpPr>
            <p:cNvPr id="22541" name="Text Box 14">
              <a:extLst>
                <a:ext uri="{FF2B5EF4-FFF2-40B4-BE49-F238E27FC236}">
                  <a16:creationId xmlns:a16="http://schemas.microsoft.com/office/drawing/2014/main" id="{4E120E2F-C135-4B12-B4D9-D72010658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3743"/>
              <a:ext cx="43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/>
              <a:r>
                <a:rPr lang="en-GB" altLang="es-ES">
                  <a:solidFill>
                    <a:srgbClr val="000000"/>
                  </a:solidFill>
                </a:rPr>
                <a:t>min</a:t>
              </a:r>
            </a:p>
          </p:txBody>
        </p:sp>
        <p:sp>
          <p:nvSpPr>
            <p:cNvPr id="22542" name="Line 15">
              <a:extLst>
                <a:ext uri="{FF2B5EF4-FFF2-40B4-BE49-F238E27FC236}">
                  <a16:creationId xmlns:a16="http://schemas.microsoft.com/office/drawing/2014/main" id="{F6756F4A-CCB0-4327-B830-475414CA0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" y="3856"/>
              <a:ext cx="29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735CD7D8-FE87-4757-8B9E-530DA63645B0}"/>
              </a:ext>
            </a:extLst>
          </p:cNvPr>
          <p:cNvGrpSpPr>
            <a:grpSpLocks/>
          </p:cNvGrpSpPr>
          <p:nvPr/>
        </p:nvGrpSpPr>
        <p:grpSpPr bwMode="auto">
          <a:xfrm>
            <a:off x="7256463" y="5078413"/>
            <a:ext cx="1141412" cy="2071687"/>
            <a:chOff x="4571" y="3199"/>
            <a:chExt cx="719" cy="1305"/>
          </a:xfrm>
        </p:grpSpPr>
        <p:sp>
          <p:nvSpPr>
            <p:cNvPr id="22537" name="Text Box 17">
              <a:extLst>
                <a:ext uri="{FF2B5EF4-FFF2-40B4-BE49-F238E27FC236}">
                  <a16:creationId xmlns:a16="http://schemas.microsoft.com/office/drawing/2014/main" id="{DBBFCFC7-7D13-4252-900A-F326B9005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" y="3199"/>
              <a:ext cx="43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/>
              <a:r>
                <a:rPr lang="en-GB" altLang="es-ES">
                  <a:solidFill>
                    <a:srgbClr val="000000"/>
                  </a:solidFill>
                </a:rPr>
                <a:t>max</a:t>
              </a:r>
            </a:p>
          </p:txBody>
        </p:sp>
        <p:sp>
          <p:nvSpPr>
            <p:cNvPr id="22538" name="Text Box 18">
              <a:extLst>
                <a:ext uri="{FF2B5EF4-FFF2-40B4-BE49-F238E27FC236}">
                  <a16:creationId xmlns:a16="http://schemas.microsoft.com/office/drawing/2014/main" id="{044B79A4-6274-4A46-B387-A729995A4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4287"/>
              <a:ext cx="43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/>
              <a:r>
                <a:rPr lang="en-GB" altLang="es-ES">
                  <a:solidFill>
                    <a:srgbClr val="000000"/>
                  </a:solidFill>
                </a:rPr>
                <a:t>max</a:t>
              </a:r>
            </a:p>
          </p:txBody>
        </p:sp>
        <p:sp>
          <p:nvSpPr>
            <p:cNvPr id="22539" name="Line 19">
              <a:extLst>
                <a:ext uri="{FF2B5EF4-FFF2-40B4-BE49-F238E27FC236}">
                  <a16:creationId xmlns:a16="http://schemas.microsoft.com/office/drawing/2014/main" id="{DE5B2DD2-A0DD-46FF-8FCD-D9020B56A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" y="3312"/>
              <a:ext cx="29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40" name="Line 20">
              <a:extLst>
                <a:ext uri="{FF2B5EF4-FFF2-40B4-BE49-F238E27FC236}">
                  <a16:creationId xmlns:a16="http://schemas.microsoft.com/office/drawing/2014/main" id="{3B58897E-FB14-4F0A-AAA1-F90E01968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" y="4401"/>
              <a:ext cx="29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5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1B8BA62B-B784-4E8C-BE18-12E60448E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512763"/>
            <a:ext cx="7921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Indice de similitud inter-partidista 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EDD5B36D-71DA-4DD3-82AA-21EF9E660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0013"/>
            <a:ext cx="81534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Rice también propuso un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index of likeness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entre grupos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A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y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en una legislatura, un indicador de conflicto.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C0DC5F4B-0382-4D62-A921-366B35165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59050"/>
            <a:ext cx="8153400" cy="519113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175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i="1">
                <a:solidFill>
                  <a:srgbClr val="000000"/>
                </a:solidFill>
                <a:latin typeface="Garamond" pitchFamily="18" charset="0"/>
              </a:rPr>
              <a:t>index of likeness</a:t>
            </a:r>
            <a:r>
              <a:rPr lang="en-GB" sz="2800" i="1" baseline="-33000">
                <a:solidFill>
                  <a:srgbClr val="000000"/>
                </a:solidFill>
                <a:latin typeface="Garamond" pitchFamily="18" charset="0"/>
              </a:rPr>
              <a:t>AB</a:t>
            </a: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 = (100 - |%sí</a:t>
            </a:r>
            <a:r>
              <a:rPr lang="en-GB" sz="2800" i="1" baseline="-33000">
                <a:solidFill>
                  <a:srgbClr val="000000"/>
                </a:solidFill>
                <a:latin typeface="Garamond" pitchFamily="18" charset="0"/>
              </a:rPr>
              <a:t>A</a:t>
            </a: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 - %sí</a:t>
            </a:r>
            <a:r>
              <a:rPr lang="en-GB" sz="2800" i="1" baseline="-33000">
                <a:solidFill>
                  <a:srgbClr val="000000"/>
                </a:solidFill>
                <a:latin typeface="Garamond" pitchFamily="18" charset="0"/>
              </a:rPr>
              <a:t>B</a:t>
            </a: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|) / 100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E9AC6331-F388-4E0B-9485-166A9ADB3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75" y="3452813"/>
          <a:ext cx="43592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r:id="rId3" imgW="1863000" imgH="1465560" progId="">
                  <p:embed/>
                </p:oleObj>
              </mc:Choice>
              <mc:Fallback>
                <p:oleObj r:id="rId3" imgW="1863000" imgH="1465560" progId="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E9AC6331-F388-4E0B-9485-166A9ADB3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452813"/>
                        <a:ext cx="4359275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id="{8A745F8C-9BC7-4A29-BF75-4CE058C2E850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573588"/>
            <a:ext cx="1146175" cy="2252662"/>
            <a:chOff x="4704" y="2881"/>
            <a:chExt cx="722" cy="1419"/>
          </a:xfrm>
        </p:grpSpPr>
        <p:grpSp>
          <p:nvGrpSpPr>
            <p:cNvPr id="23559" name="Group 10">
              <a:extLst>
                <a:ext uri="{FF2B5EF4-FFF2-40B4-BE49-F238E27FC236}">
                  <a16:creationId xmlns:a16="http://schemas.microsoft.com/office/drawing/2014/main" id="{70BC7F05-CA2A-4001-8848-BC1E98412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7" y="2881"/>
              <a:ext cx="719" cy="217"/>
              <a:chOff x="4707" y="2881"/>
              <a:chExt cx="719" cy="217"/>
            </a:xfrm>
          </p:grpSpPr>
          <p:sp>
            <p:nvSpPr>
              <p:cNvPr id="23566" name="Text Box 5">
                <a:extLst>
                  <a:ext uri="{FF2B5EF4-FFF2-40B4-BE49-F238E27FC236}">
                    <a16:creationId xmlns:a16="http://schemas.microsoft.com/office/drawing/2014/main" id="{E2C2CBBD-333D-4A02-ABB2-FD5F3BE1B7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4" y="2881"/>
                <a:ext cx="432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/>
                <a:r>
                  <a:rPr lang="en-GB" altLang="es-ES">
                    <a:solidFill>
                      <a:srgbClr val="000000"/>
                    </a:solidFill>
                  </a:rPr>
                  <a:t>max</a:t>
                </a:r>
              </a:p>
            </p:txBody>
          </p:sp>
          <p:sp>
            <p:nvSpPr>
              <p:cNvPr id="23567" name="Line 7">
                <a:extLst>
                  <a:ext uri="{FF2B5EF4-FFF2-40B4-BE49-F238E27FC236}">
                    <a16:creationId xmlns:a16="http://schemas.microsoft.com/office/drawing/2014/main" id="{E4FD2EE9-96F9-4EF4-B832-D075A57EB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7" y="2995"/>
                <a:ext cx="292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3560" name="Group 11">
              <a:extLst>
                <a:ext uri="{FF2B5EF4-FFF2-40B4-BE49-F238E27FC236}">
                  <a16:creationId xmlns:a16="http://schemas.microsoft.com/office/drawing/2014/main" id="{42C51670-262A-49D5-8485-FC59FE562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7" y="4083"/>
              <a:ext cx="719" cy="217"/>
              <a:chOff x="4707" y="4083"/>
              <a:chExt cx="719" cy="217"/>
            </a:xfrm>
          </p:grpSpPr>
          <p:sp>
            <p:nvSpPr>
              <p:cNvPr id="23564" name="Text Box 6">
                <a:extLst>
                  <a:ext uri="{FF2B5EF4-FFF2-40B4-BE49-F238E27FC236}">
                    <a16:creationId xmlns:a16="http://schemas.microsoft.com/office/drawing/2014/main" id="{496E4901-95E9-42B6-9041-73AC478A18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4" y="4083"/>
                <a:ext cx="432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/>
                <a:r>
                  <a:rPr lang="en-GB" altLang="es-ES">
                    <a:solidFill>
                      <a:srgbClr val="000000"/>
                    </a:solidFill>
                  </a:rPr>
                  <a:t>min</a:t>
                </a:r>
              </a:p>
            </p:txBody>
          </p:sp>
          <p:sp>
            <p:nvSpPr>
              <p:cNvPr id="23565" name="Line 8">
                <a:extLst>
                  <a:ext uri="{FF2B5EF4-FFF2-40B4-BE49-F238E27FC236}">
                    <a16:creationId xmlns:a16="http://schemas.microsoft.com/office/drawing/2014/main" id="{39D862D1-4A71-4A11-86A8-AFBFE2A68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7" y="4196"/>
                <a:ext cx="292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3561" name="Group 12">
              <a:extLst>
                <a:ext uri="{FF2B5EF4-FFF2-40B4-BE49-F238E27FC236}">
                  <a16:creationId xmlns:a16="http://schemas.microsoft.com/office/drawing/2014/main" id="{553563F7-CEDE-481E-B881-4B90CE187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3326"/>
              <a:ext cx="719" cy="217"/>
              <a:chOff x="4707" y="2881"/>
              <a:chExt cx="719" cy="217"/>
            </a:xfrm>
          </p:grpSpPr>
          <p:sp>
            <p:nvSpPr>
              <p:cNvPr id="23562" name="Text Box 13">
                <a:extLst>
                  <a:ext uri="{FF2B5EF4-FFF2-40B4-BE49-F238E27FC236}">
                    <a16:creationId xmlns:a16="http://schemas.microsoft.com/office/drawing/2014/main" id="{D7779E7B-2ECD-494B-9592-33CD2334E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4" y="2881"/>
                <a:ext cx="432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/>
                <a:r>
                  <a:rPr lang="en-GB" altLang="es-ES">
                    <a:solidFill>
                      <a:srgbClr val="000000"/>
                    </a:solidFill>
                  </a:rPr>
                  <a:t>max</a:t>
                </a:r>
              </a:p>
            </p:txBody>
          </p:sp>
          <p:sp>
            <p:nvSpPr>
              <p:cNvPr id="23563" name="Line 14">
                <a:extLst>
                  <a:ext uri="{FF2B5EF4-FFF2-40B4-BE49-F238E27FC236}">
                    <a16:creationId xmlns:a16="http://schemas.microsoft.com/office/drawing/2014/main" id="{3642F891-6CBB-4D31-A2E9-32EABAB11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7" y="2995"/>
                <a:ext cx="292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D6E3C20E-12A4-446F-9C5C-60B0C1506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2925"/>
            <a:ext cx="7159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Como evaluar votaciones nominales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B8E2B464-1AF7-44D3-806C-600F3FD2E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0013"/>
            <a:ext cx="815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Tres principios: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86D1A1F7-7B21-479E-884A-502ED4A68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47888"/>
            <a:ext cx="8153400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(</a:t>
            </a:r>
            <a:r>
              <a:rPr lang="en-GB" altLang="es-ES" sz="2800" b="1" dirty="0">
                <a:solidFill>
                  <a:srgbClr val="355E00"/>
                </a:solidFill>
                <a:latin typeface="Garamond"/>
                <a:cs typeface="Lucida Sans Unicode"/>
              </a:rPr>
              <a:t>1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) Alta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unidad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asuntos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que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provocan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poco </a:t>
            </a:r>
            <a:r>
              <a:rPr lang="en-GB" altLang="es-ES" sz="2800" b="1" dirty="0" err="1">
                <a:solidFill>
                  <a:srgbClr val="990000"/>
                </a:solidFill>
                <a:latin typeface="Garamond"/>
                <a:cs typeface="Lucida Sans Unicode"/>
              </a:rPr>
              <a:t>conflicto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no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atestiguan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cuán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determinante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es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el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partido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 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como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aquéllas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que hay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conflicto</a:t>
            </a:r>
            <a:endParaRPr lang="en-GB" altLang="es-ES" sz="2800" dirty="0">
              <a:solidFill>
                <a:srgbClr val="000000"/>
              </a:solidFill>
              <a:latin typeface="Garamond"/>
              <a:cs typeface="Lucida Sans Unicode"/>
            </a:endParaRP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241846C3-C7B3-4F85-B7D5-45956E33E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8153400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(</a:t>
            </a:r>
            <a:r>
              <a:rPr lang="en-GB" altLang="es-ES" sz="2800" b="1" dirty="0">
                <a:solidFill>
                  <a:srgbClr val="804C19"/>
                </a:solidFill>
                <a:latin typeface="Garamond"/>
                <a:cs typeface="Lucida Sans Unicode"/>
              </a:rPr>
              <a:t>2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) Unidad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votaciones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i="1" dirty="0">
                <a:solidFill>
                  <a:srgbClr val="000000"/>
                </a:solidFill>
                <a:latin typeface="Garamond"/>
                <a:cs typeface="Lucida Sans Unicode"/>
              </a:rPr>
              <a:t>unwhipped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dice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menos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que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el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mismo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nivel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una </a:t>
            </a:r>
            <a:r>
              <a:rPr lang="en-GB" altLang="es-ES" sz="2800" b="1" i="1" dirty="0">
                <a:solidFill>
                  <a:srgbClr val="FF0066"/>
                </a:solidFill>
                <a:latin typeface="Garamond"/>
                <a:cs typeface="Lucida Sans Unicode"/>
              </a:rPr>
              <a:t>whipped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(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eficacia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de la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presión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del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liderazgo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)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55B1D519-C35C-4F48-9055-5559F3ED1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800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</a:t>
            </a:r>
            <a:r>
              <a:rPr lang="en-GB" altLang="es-ES" sz="2800" b="1">
                <a:solidFill>
                  <a:srgbClr val="6B2394"/>
                </a:solidFill>
                <a:latin typeface="Garamond" panose="02020404030301010803" pitchFamily="18" charset="0"/>
              </a:rPr>
              <a:t>3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) Promedios anuales pueden ser engañosos: 4 de 10 asistentes del partido que disienten cuenta igual que 80 de 200 (a menos que se pondere por </a:t>
            </a:r>
            <a:r>
              <a:rPr lang="en-GB" altLang="es-ES" sz="2800" b="1">
                <a:solidFill>
                  <a:schemeClr val="accent2"/>
                </a:solidFill>
                <a:latin typeface="Garamond" panose="02020404030301010803" pitchFamily="18" charset="0"/>
              </a:rPr>
              <a:t>asistencia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utoUpdateAnimBg="0"/>
      <p:bldP spid="2560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11" descr="C:\Documents and Settings\emagar\Mis documentos\clases\ep3 e08\Efficient secret\chamber.gif">
            <a:extLst>
              <a:ext uri="{FF2B5EF4-FFF2-40B4-BE49-F238E27FC236}">
                <a16:creationId xmlns:a16="http://schemas.microsoft.com/office/drawing/2014/main" id="{84394C70-A4C9-4C3E-BC89-AAAD2AE7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6629400" cy="3932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5" name="Object 1">
            <a:extLst>
              <a:ext uri="{FF2B5EF4-FFF2-40B4-BE49-F238E27FC236}">
                <a16:creationId xmlns:a16="http://schemas.microsoft.com/office/drawing/2014/main" id="{BA83E908-2125-4A39-8458-24965031E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7863" y="1774825"/>
          <a:ext cx="28797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r:id="rId4" imgW="2891160" imgH="2531160" progId="">
                  <p:embed/>
                </p:oleObj>
              </mc:Choice>
              <mc:Fallback>
                <p:oleObj r:id="rId4" imgW="2891160" imgH="2531160" progId="">
                  <p:embed/>
                  <p:pic>
                    <p:nvPicPr>
                      <p:cNvPr id="26625" name="Object 1">
                        <a:extLst>
                          <a:ext uri="{FF2B5EF4-FFF2-40B4-BE49-F238E27FC236}">
                            <a16:creationId xmlns:a16="http://schemas.microsoft.com/office/drawing/2014/main" id="{BA83E908-2125-4A39-8458-24965031E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1774825"/>
                        <a:ext cx="28797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61E4C3FC-6F14-4F3B-AFB3-9B1023A0A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9388" y="1774825"/>
          <a:ext cx="28797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r:id="rId6" imgW="2891160" imgH="2531160" progId="">
                  <p:embed/>
                </p:oleObj>
              </mc:Choice>
              <mc:Fallback>
                <p:oleObj r:id="rId6" imgW="2891160" imgH="2531160" progId="">
                  <p:embed/>
                  <p:pic>
                    <p:nvPicPr>
                      <p:cNvPr id="26626" name="Object 2">
                        <a:extLst>
                          <a:ext uri="{FF2B5EF4-FFF2-40B4-BE49-F238E27FC236}">
                            <a16:creationId xmlns:a16="http://schemas.microsoft.com/office/drawing/2014/main" id="{61E4C3FC-6F14-4F3B-AFB3-9B1023A0A8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1774825"/>
                        <a:ext cx="28797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59809CAA-7135-4424-BDE5-7D2520E3A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7863" y="4511675"/>
          <a:ext cx="28797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r:id="rId8" imgW="2891160" imgH="2531160" progId="">
                  <p:embed/>
                </p:oleObj>
              </mc:Choice>
              <mc:Fallback>
                <p:oleObj r:id="rId8" imgW="2891160" imgH="2531160" progId="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59809CAA-7135-4424-BDE5-7D2520E3A1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4511675"/>
                        <a:ext cx="28797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8BB85F1A-A75D-4CBF-9734-9614ADEF1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9388" y="4511675"/>
          <a:ext cx="28797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r:id="rId10" imgW="2891160" imgH="2531160" progId="">
                  <p:embed/>
                </p:oleObj>
              </mc:Choice>
              <mc:Fallback>
                <p:oleObj r:id="rId10" imgW="2891160" imgH="2531160" progId="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8BB85F1A-A75D-4CBF-9734-9614ADEF1B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4511675"/>
                        <a:ext cx="28797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5">
            <a:extLst>
              <a:ext uri="{FF2B5EF4-FFF2-40B4-BE49-F238E27FC236}">
                <a16:creationId xmlns:a16="http://schemas.microsoft.com/office/drawing/2014/main" id="{E024D13E-BE66-4803-AA82-AC27722C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1225550"/>
            <a:ext cx="228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/>
            <a:r>
              <a:rPr lang="en-GB" altLang="es-ES" sz="2200">
                <a:solidFill>
                  <a:srgbClr val="000000"/>
                </a:solidFill>
              </a:rPr>
              <a:t>unwhipped</a:t>
            </a:r>
          </a:p>
        </p:txBody>
      </p:sp>
      <p:sp>
        <p:nvSpPr>
          <p:cNvPr id="25608" name="Text Box 6">
            <a:extLst>
              <a:ext uri="{FF2B5EF4-FFF2-40B4-BE49-F238E27FC236}">
                <a16:creationId xmlns:a16="http://schemas.microsoft.com/office/drawing/2014/main" id="{06A4FF59-ADA4-4936-9DA5-9EDC5ECDD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1225550"/>
            <a:ext cx="228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/>
            <a:r>
              <a:rPr lang="en-GB" altLang="es-ES" sz="2200" b="1">
                <a:solidFill>
                  <a:srgbClr val="000000"/>
                </a:solidFill>
              </a:rPr>
              <a:t>whip</a:t>
            </a:r>
          </a:p>
        </p:txBody>
      </p:sp>
      <p:sp>
        <p:nvSpPr>
          <p:cNvPr id="25609" name="Text Box 7">
            <a:extLst>
              <a:ext uri="{FF2B5EF4-FFF2-40B4-BE49-F238E27FC236}">
                <a16:creationId xmlns:a16="http://schemas.microsoft.com/office/drawing/2014/main" id="{1C97E764-4B21-4360-838E-21B48D28EF0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62744" y="2810669"/>
            <a:ext cx="228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/>
            <a:r>
              <a:rPr lang="en-GB" altLang="es-ES" sz="2200">
                <a:solidFill>
                  <a:srgbClr val="000000"/>
                </a:solidFill>
              </a:rPr>
              <a:t>Conservadores</a:t>
            </a:r>
          </a:p>
        </p:txBody>
      </p:sp>
      <p:sp>
        <p:nvSpPr>
          <p:cNvPr id="25610" name="Text Box 8">
            <a:extLst>
              <a:ext uri="{FF2B5EF4-FFF2-40B4-BE49-F238E27FC236}">
                <a16:creationId xmlns:a16="http://schemas.microsoft.com/office/drawing/2014/main" id="{6A1E3EE4-DAC6-4A17-9D53-333044506BF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62744" y="5547519"/>
            <a:ext cx="228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/>
            <a:r>
              <a:rPr lang="en-GB" altLang="es-ES" sz="2200">
                <a:solidFill>
                  <a:srgbClr val="000000"/>
                </a:solidFill>
              </a:rPr>
              <a:t>Liberales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6361AE41-69C5-45C9-A090-73AEE6232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400050"/>
            <a:ext cx="5715000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La cohesión interpartidista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">
            <a:extLst>
              <a:ext uri="{FF2B5EF4-FFF2-40B4-BE49-F238E27FC236}">
                <a16:creationId xmlns:a16="http://schemas.microsoft.com/office/drawing/2014/main" id="{75803998-ED42-41C6-B71B-F88CE5440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1800" y="1836738"/>
          <a:ext cx="287972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r:id="rId3" imgW="2891160" imgH="2531160" progId="">
                  <p:embed/>
                </p:oleObj>
              </mc:Choice>
              <mc:Fallback>
                <p:oleObj r:id="rId3" imgW="2891160" imgH="2531160" progId="">
                  <p:embed/>
                  <p:pic>
                    <p:nvPicPr>
                      <p:cNvPr id="26626" name="Object 1">
                        <a:extLst>
                          <a:ext uri="{FF2B5EF4-FFF2-40B4-BE49-F238E27FC236}">
                            <a16:creationId xmlns:a16="http://schemas.microsoft.com/office/drawing/2014/main" id="{75803998-ED42-41C6-B71B-F88CE5440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1836738"/>
                        <a:ext cx="2879725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2">
            <a:extLst>
              <a:ext uri="{FF2B5EF4-FFF2-40B4-BE49-F238E27FC236}">
                <a16:creationId xmlns:a16="http://schemas.microsoft.com/office/drawing/2014/main" id="{4E42F4A0-06D6-4B86-B49F-4E9DAFFDA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1828800"/>
          <a:ext cx="28797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r:id="rId5" imgW="2891160" imgH="2531160" progId="">
                  <p:embed/>
                </p:oleObj>
              </mc:Choice>
              <mc:Fallback>
                <p:oleObj r:id="rId5" imgW="2891160" imgH="2531160" progId="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4E42F4A0-06D6-4B86-B49F-4E9DAFFDA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828800"/>
                        <a:ext cx="28797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>
            <a:extLst>
              <a:ext uri="{FF2B5EF4-FFF2-40B4-BE49-F238E27FC236}">
                <a16:creationId xmlns:a16="http://schemas.microsoft.com/office/drawing/2014/main" id="{D557BDAC-24CF-49DE-81AA-153CEB4BB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2925"/>
            <a:ext cx="7159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El contraste interpartidista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30F4A80D-84DB-46F5-8BEA-91E603068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73600"/>
            <a:ext cx="8153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Es patente como el conflicto entre partidos aumentó con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su cohesión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9C53C658-3186-4691-84D3-74CEDC8AE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81663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Principio y fin de la serie: 1830s el clientelismo era el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cemento del partido; 1880s liderazgo activo en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policy</a:t>
            </a:r>
          </a:p>
        </p:txBody>
      </p:sp>
      <p:sp>
        <p:nvSpPr>
          <p:cNvPr id="27655" name="AutoShape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EC94D070-71DE-432B-8ADE-6B041C934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934200"/>
            <a:ext cx="457200" cy="381000"/>
          </a:xfrm>
          <a:prstGeom prst="actionButtonBlank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2C5C0028-7F18-4845-9AB5-417A8069B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6962775"/>
            <a:ext cx="13938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Bef>
                <a:spcPct val="50000"/>
              </a:spcBef>
            </a:pPr>
            <a:r>
              <a:rPr lang="es-MX" altLang="es-ES" sz="1600" b="1">
                <a:solidFill>
                  <a:srgbClr val="990000"/>
                </a:solidFill>
              </a:rPr>
              <a:t>Corn Laws</a:t>
            </a:r>
            <a:r>
              <a:rPr lang="es-MX" altLang="es-ES" sz="1600">
                <a:solidFill>
                  <a:srgbClr val="990000"/>
                </a:solidFill>
              </a:rPr>
              <a:t>...</a:t>
            </a:r>
            <a:endParaRPr lang="es-ES" altLang="es-ES" sz="16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  <p:bldP spid="27653" grpId="0" autoUpdateAnimBg="0"/>
      <p:bldP spid="27655" grpId="0" animBg="1"/>
      <p:bldP spid="2765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0746A686-2C44-41C4-BDEF-559D19F78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2925"/>
            <a:ext cx="7159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En resumen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B01D5084-F636-4253-8EA4-820459B18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0013"/>
            <a:ext cx="81534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(1) Con el aumento en cohesión creció también el conflicto inter-partidos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F08C1D38-AFBF-42FB-9289-BAB03609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87613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(2) Hubo un marcado aumento en la cohesión de las whipped divisions en 1860s y 1870s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44C9E685-20DB-4ABD-B1AB-823328F8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48088"/>
            <a:ext cx="81534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(3) También aumentó la proporción de whip divisions</a:t>
            </a:r>
          </a:p>
        </p:txBody>
      </p:sp>
      <p:sp>
        <p:nvSpPr>
          <p:cNvPr id="27654" name="Text Box 5">
            <a:extLst>
              <a:ext uri="{FF2B5EF4-FFF2-40B4-BE49-F238E27FC236}">
                <a16:creationId xmlns:a16="http://schemas.microsoft.com/office/drawing/2014/main" id="{AA63F4B7-FF94-4150-9C2C-FDDE2DE44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48200"/>
            <a:ext cx="815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(4) Hay patrón errático en unwhipped divisions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AF811EDF-7F2B-473B-9DB7-FA2249CB2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2925"/>
            <a:ext cx="7159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¿Qué explica estos cambios?</a:t>
            </a: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BB85A6CC-ABCB-4617-BF98-5E70D464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8153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El modelo instrumental de los determinantes de la disciplina partidista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375CCE38-0553-40A3-9338-B5675D71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14588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1. Los MPs desean carreras políticas exitosas (ambición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   estática o dinámica)</a:t>
            </a:r>
            <a:r>
              <a:rPr lang="ar-SA" altLang="es-ES" sz="28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54B6C77B-F9AE-415F-9A32-59F8FA4E6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67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2. ¿Quién influye en la carrera política de un MP? 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28F450D1-B1FD-4028-8003-1B88BC56A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7353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3. Las votaciones nominales son de naturaleza pública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6E78F39A-AD2F-41BF-861C-9E5B76EAF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514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4. ¿Cómo afecta un sí o un no a los influyentes?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1" grpId="0" autoUpdateAnimBg="0"/>
      <p:bldP spid="29702" grpId="0" autoUpdateAnimBg="0"/>
      <p:bldP spid="2970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38227539-EF7D-411E-8DE7-E6DE040BF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63538"/>
            <a:ext cx="7159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La presión sobre los representantes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878370B9-8D34-4FE3-B779-3C4ABD5EA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90625"/>
            <a:ext cx="8153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Por presión no debe entenderse sólo una amenaza abierta: basta con que MP tenga la </a:t>
            </a: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creencia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de que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(a) su voto afectará la conducta de un grupo y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(b) que dicha conducta impactará su bienestar individual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ED9E9D12-3D6E-4458-869A-D66D1F11F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63875"/>
            <a:ext cx="81534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Así, un MP estaba sujeto a presiones en conflicto: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(1) </a:t>
            </a:r>
            <a:r>
              <a:rPr lang="en-GB" altLang="es-ES" sz="2800" b="1">
                <a:solidFill>
                  <a:srgbClr val="FF0000"/>
                </a:solidFill>
                <a:latin typeface="Garamond" panose="02020404030301010803" pitchFamily="18" charset="0"/>
              </a:rPr>
              <a:t>Grupos de interés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victorianos trataban de convencer a MPs del riesgo electoral de relajar el conservadurismo social (prohibición del alcohol; trabajo el domingo...)</a:t>
            </a:r>
            <a:r>
              <a:rPr lang="ar-SA" altLang="es-ES" sz="28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(2) Los </a:t>
            </a:r>
            <a:r>
              <a:rPr lang="en-GB" altLang="es-ES" sz="2800" b="1">
                <a:solidFill>
                  <a:srgbClr val="0070C0"/>
                </a:solidFill>
                <a:latin typeface="Garamond" panose="02020404030301010803" pitchFamily="18" charset="0"/>
              </a:rPr>
              <a:t>líderes partidistas 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controlan recursos clientelares, influencia en nominaciones, recursos de campaña, invitaciones a cenas...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(3) </a:t>
            </a:r>
            <a:r>
              <a:rPr lang="en-GB" altLang="es-ES" sz="2800" b="1">
                <a:solidFill>
                  <a:srgbClr val="7030A0"/>
                </a:solidFill>
                <a:latin typeface="Garamond" panose="02020404030301010803" pitchFamily="18" charset="0"/>
              </a:rPr>
              <a:t>Constituents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pueden no reelegirte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AC5CB04D-D458-4242-8E83-DA0A73A7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63538"/>
            <a:ext cx="7159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El procedimiento para </a:t>
            </a:r>
            <a:r>
              <a:rPr lang="en-GB" sz="3200" i="1">
                <a:solidFill>
                  <a:srgbClr val="000000"/>
                </a:solidFill>
                <a:latin typeface="Garamond" pitchFamily="18" charset="0"/>
              </a:rPr>
              <a:t>public bills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39BC07B0-1CD0-43D8-90C1-BEFD201D9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90625"/>
            <a:ext cx="815340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S. XVIII: nadie tenía derechos especiales. Todo MP podía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iniciar debate al presentarse una moción (que adquiría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 precedencia sobre el trámite)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76C764DD-F1C7-42EA-857E-875BD7EA0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solicitar receso de la cámara 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obstruir indefinidamente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850CB4FC-BF53-4D89-B332-D112F926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24288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anunciar moción sin aviso previo, fuera del Orden del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 Día </a:t>
            </a: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21963C65-4DF8-4F77-95D3-11B568DC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8153400" cy="1373188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175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“Estado de naturaleza parlamentaria” (</a:t>
            </a:r>
            <a:r>
              <a:rPr lang="en-GB" sz="2800" i="1">
                <a:solidFill>
                  <a:srgbClr val="000000"/>
                </a:solidFill>
                <a:latin typeface="Garamond" pitchFamily="18" charset="0"/>
              </a:rPr>
              <a:t>cf</a:t>
            </a: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. Hobbes):</a:t>
            </a:r>
            <a:br>
              <a:rPr lang="en-GB" sz="2800">
                <a:solidFill>
                  <a:srgbClr val="000000"/>
                </a:solidFill>
                <a:latin typeface="Garamond" pitchFamily="18" charset="0"/>
              </a:rPr>
            </a:b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plagado de dilemas colectivos </a:t>
            </a:r>
            <a:br>
              <a:rPr lang="en-GB" sz="2800">
                <a:solidFill>
                  <a:srgbClr val="000000"/>
                </a:solidFill>
                <a:latin typeface="Garamond" pitchFamily="18" charset="0"/>
              </a:rPr>
            </a:b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(recursos comunitarios; confianza; coordinación)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1" grpId="0" autoUpdateAnimBg="0"/>
      <p:bldP spid="7066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BDCC838C-ED11-4FF6-8FE2-CC29E3AD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7675"/>
            <a:ext cx="3041650" cy="641350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600">
                <a:solidFill>
                  <a:srgbClr val="000000"/>
                </a:solidFill>
              </a:rPr>
              <a:t>Temas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D4D731C0-36FD-46F1-AD27-E8D7ACE73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Cuándo y cómo el partido se convirtió en el principio de organización de la política inglesa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91BA7F2-FAF0-4A5A-B6F7-21088820B6B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352800"/>
            <a:ext cx="8686800" cy="2378075"/>
            <a:chOff x="480" y="2112"/>
            <a:chExt cx="5472" cy="1498"/>
          </a:xfrm>
        </p:grpSpPr>
        <p:sp>
          <p:nvSpPr>
            <p:cNvPr id="4102" name="Text Box 4">
              <a:extLst>
                <a:ext uri="{FF2B5EF4-FFF2-40B4-BE49-F238E27FC236}">
                  <a16:creationId xmlns:a16="http://schemas.microsoft.com/office/drawing/2014/main" id="{9B6B676A-8AFC-441C-A25E-7C0580D2B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12"/>
              <a:ext cx="1248" cy="97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400">
                  <a:solidFill>
                    <a:srgbClr val="FFFFFF"/>
                  </a:solidFill>
                </a:rPr>
                <a:t>Sistema aristocrático faccional MMD</a:t>
              </a:r>
            </a:p>
          </p:txBody>
        </p:sp>
        <p:sp>
          <p:nvSpPr>
            <p:cNvPr id="4103" name="Text Box 5">
              <a:extLst>
                <a:ext uri="{FF2B5EF4-FFF2-40B4-BE49-F238E27FC236}">
                  <a16:creationId xmlns:a16="http://schemas.microsoft.com/office/drawing/2014/main" id="{9BA6E66C-9E4E-47EC-AD3C-FE9E96057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112"/>
              <a:ext cx="1200" cy="97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400">
                  <a:solidFill>
                    <a:srgbClr val="FFFFFF"/>
                  </a:solidFill>
                </a:rPr>
                <a:t>Sistema democrático </a:t>
              </a:r>
              <a:r>
                <a:rPr lang="en-GB" altLang="es-ES" sz="2400">
                  <a:solidFill>
                    <a:srgbClr val="990000"/>
                  </a:solidFill>
                </a:rPr>
                <a:t>partidista</a:t>
              </a:r>
              <a:r>
                <a:rPr lang="en-GB" altLang="es-ES" sz="2400">
                  <a:solidFill>
                    <a:srgbClr val="FFFFFF"/>
                  </a:solidFill>
                </a:rPr>
                <a:t> SMD</a:t>
              </a:r>
            </a:p>
          </p:txBody>
        </p:sp>
        <p:sp>
          <p:nvSpPr>
            <p:cNvPr id="4104" name="Text Box 6">
              <a:extLst>
                <a:ext uri="{FF2B5EF4-FFF2-40B4-BE49-F238E27FC236}">
                  <a16:creationId xmlns:a16="http://schemas.microsoft.com/office/drawing/2014/main" id="{B3391FA5-4312-4278-B723-5C219C30D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159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400">
                  <a:solidFill>
                    <a:srgbClr val="000000"/>
                  </a:solidFill>
                </a:rPr>
                <a:t>1</a:t>
              </a:r>
              <a:r>
                <a:rPr lang="en-GB" altLang="es-ES" sz="2400" baseline="30000">
                  <a:solidFill>
                    <a:srgbClr val="000000"/>
                  </a:solidFill>
                </a:rPr>
                <a:t>st</a:t>
              </a:r>
              <a:r>
                <a:rPr lang="en-GB" altLang="es-ES" sz="2400">
                  <a:solidFill>
                    <a:srgbClr val="000000"/>
                  </a:solidFill>
                </a:rPr>
                <a:t> Reform Act</a:t>
              </a:r>
            </a:p>
          </p:txBody>
        </p:sp>
        <p:sp>
          <p:nvSpPr>
            <p:cNvPr id="4105" name="Text Box 7">
              <a:extLst>
                <a:ext uri="{FF2B5EF4-FFF2-40B4-BE49-F238E27FC236}">
                  <a16:creationId xmlns:a16="http://schemas.microsoft.com/office/drawing/2014/main" id="{258B44BB-35CF-4E49-8B06-88F628CBA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80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400">
                  <a:solidFill>
                    <a:srgbClr val="000000"/>
                  </a:solidFill>
                </a:rPr>
                <a:t>2</a:t>
              </a:r>
              <a:r>
                <a:rPr lang="en-GB" altLang="es-ES" sz="2400" baseline="30000">
                  <a:solidFill>
                    <a:srgbClr val="000000"/>
                  </a:solidFill>
                </a:rPr>
                <a:t>nd</a:t>
              </a:r>
              <a:r>
                <a:rPr lang="en-GB" altLang="es-ES" sz="2400">
                  <a:solidFill>
                    <a:srgbClr val="000000"/>
                  </a:solidFill>
                </a:rPr>
                <a:t> Reform Act</a:t>
              </a:r>
            </a:p>
          </p:txBody>
        </p:sp>
        <p:sp>
          <p:nvSpPr>
            <p:cNvPr id="4106" name="Text Box 8">
              <a:extLst>
                <a:ext uri="{FF2B5EF4-FFF2-40B4-BE49-F238E27FC236}">
                  <a16:creationId xmlns:a16="http://schemas.microsoft.com/office/drawing/2014/main" id="{C39CA399-F368-4299-89F1-63841B3CB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189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400">
                  <a:solidFill>
                    <a:srgbClr val="000000"/>
                  </a:solidFill>
                </a:rPr>
                <a:t>3</a:t>
              </a:r>
              <a:r>
                <a:rPr lang="en-GB" altLang="es-ES" sz="2400" baseline="30000">
                  <a:solidFill>
                    <a:srgbClr val="000000"/>
                  </a:solidFill>
                </a:rPr>
                <a:t>rd</a:t>
              </a:r>
              <a:r>
                <a:rPr lang="en-GB" altLang="es-ES" sz="2400">
                  <a:solidFill>
                    <a:srgbClr val="000000"/>
                  </a:solidFill>
                </a:rPr>
                <a:t> Reform Act</a:t>
              </a:r>
            </a:p>
          </p:txBody>
        </p:sp>
        <p:sp>
          <p:nvSpPr>
            <p:cNvPr id="4107" name="Line 9">
              <a:extLst>
                <a:ext uri="{FF2B5EF4-FFF2-40B4-BE49-F238E27FC236}">
                  <a16:creationId xmlns:a16="http://schemas.microsoft.com/office/drawing/2014/main" id="{06638930-3E5E-4A2D-BBDA-9E322DCC9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547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8" name="Text Box 10">
              <a:extLst>
                <a:ext uri="{FF2B5EF4-FFF2-40B4-BE49-F238E27FC236}">
                  <a16:creationId xmlns:a16="http://schemas.microsoft.com/office/drawing/2014/main" id="{E7CF0BCB-F1C6-4E35-8244-0142910D3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5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000">
                  <a:solidFill>
                    <a:srgbClr val="000000"/>
                  </a:solidFill>
                </a:rPr>
                <a:t>c1830</a:t>
              </a:r>
            </a:p>
          </p:txBody>
        </p:sp>
        <p:sp>
          <p:nvSpPr>
            <p:cNvPr id="4109" name="Text Box 11">
              <a:extLst>
                <a:ext uri="{FF2B5EF4-FFF2-40B4-BE49-F238E27FC236}">
                  <a16:creationId xmlns:a16="http://schemas.microsoft.com/office/drawing/2014/main" id="{A719F261-8D43-446C-B9A4-9C3128A46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36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000">
                  <a:solidFill>
                    <a:srgbClr val="000000"/>
                  </a:solidFill>
                </a:rPr>
                <a:t>c1885</a:t>
              </a:r>
            </a:p>
          </p:txBody>
        </p:sp>
      </p:grpSp>
      <p:sp>
        <p:nvSpPr>
          <p:cNvPr id="4101" name="Text Box 12">
            <a:extLst>
              <a:ext uri="{FF2B5EF4-FFF2-40B4-BE49-F238E27FC236}">
                <a16:creationId xmlns:a16="http://schemas.microsoft.com/office/drawing/2014/main" id="{C42740CC-1027-4FBC-BDCA-E358403CF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563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¿Qué ocurre entretanto en el Parlamento?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256B2B99-7F66-4CE9-BC3E-9739AC78A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3538"/>
            <a:ext cx="7312025" cy="579437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Cambios de procedimiento (1830s)</a:t>
            </a:r>
            <a:endParaRPr lang="en-GB" sz="3200" i="1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7376B6A1-FA84-4859-9B88-9FB50496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815340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1811: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Lunes y viernes = “</a:t>
            </a: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días de Orden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” (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Order days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)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preferencia a los asuntos en el Orden del Día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Martes a jueves = “</a:t>
            </a: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días de Anuncio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” (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Notice days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preferencia a las mociones que hacen los MPs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C3324575-2309-460B-8FAE-399DA6BE0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624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Para 1830s, (1) los asuntos del gobierno predominaban en el Orden del Día y (2) el Orden solía alterarse para tramitar primero los asuntos del gobierno 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4DE40142-848E-48C4-AA5A-91CF8FBB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62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1831: miércoles se vuelven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Order days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también</a:t>
            </a: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5C2B75E0-6350-481F-A056-1D1F5C9A8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16650"/>
            <a:ext cx="8153400" cy="519113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175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MPs van perdiendo sus derechos como agentes privados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>
            <a:extLst>
              <a:ext uri="{FF2B5EF4-FFF2-40B4-BE49-F238E27FC236}">
                <a16:creationId xmlns:a16="http://schemas.microsoft.com/office/drawing/2014/main" id="{85242A2C-A85A-4A3D-A36D-09D649803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3538"/>
            <a:ext cx="7312025" cy="579437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La actividad creciente en el Parlamento</a:t>
            </a:r>
            <a:endParaRPr lang="en-GB" sz="3200" i="1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E6838F14-0A2A-446B-8813-4C72C2447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Estimador del auge en la actividad es % de MPs que participaron en el debate al menos una vez en el año: </a:t>
            </a:r>
          </a:p>
        </p:txBody>
      </p:sp>
      <p:grpSp>
        <p:nvGrpSpPr>
          <p:cNvPr id="32772" name="Group 6">
            <a:extLst>
              <a:ext uri="{FF2B5EF4-FFF2-40B4-BE49-F238E27FC236}">
                <a16:creationId xmlns:a16="http://schemas.microsoft.com/office/drawing/2014/main" id="{0AF33CC1-2CCF-4CA9-B9EB-497586172E95}"/>
              </a:ext>
            </a:extLst>
          </p:cNvPr>
          <p:cNvGrpSpPr>
            <a:grpSpLocks/>
          </p:cNvGrpSpPr>
          <p:nvPr/>
        </p:nvGrpSpPr>
        <p:grpSpPr bwMode="auto">
          <a:xfrm>
            <a:off x="1543050" y="2057400"/>
            <a:ext cx="6991350" cy="3857625"/>
            <a:chOff x="972" y="1683"/>
            <a:chExt cx="4404" cy="2430"/>
          </a:xfrm>
        </p:grpSpPr>
        <p:graphicFrame>
          <p:nvGraphicFramePr>
            <p:cNvPr id="32775" name="Object 1024">
              <a:extLst>
                <a:ext uri="{FF2B5EF4-FFF2-40B4-BE49-F238E27FC236}">
                  <a16:creationId xmlns:a16="http://schemas.microsoft.com/office/drawing/2014/main" id="{42F14DBD-D837-4DF0-AD1D-D5AA797F21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2" y="1683"/>
            <a:ext cx="4404" cy="2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5" name="Gráfico" r:id="rId3" imgW="3467405" imgH="1914754" progId="Excel.Chart.8">
                    <p:embed/>
                  </p:oleObj>
                </mc:Choice>
                <mc:Fallback>
                  <p:oleObj name="Gráfico" r:id="rId3" imgW="3467405" imgH="1914754" progId="Excel.Chart.8">
                    <p:embed/>
                    <p:pic>
                      <p:nvPicPr>
                        <p:cNvPr id="32775" name="Object 1024">
                          <a:extLst>
                            <a:ext uri="{FF2B5EF4-FFF2-40B4-BE49-F238E27FC236}">
                              <a16:creationId xmlns:a16="http://schemas.microsoft.com/office/drawing/2014/main" id="{42F14DBD-D837-4DF0-AD1D-D5AA797F21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1683"/>
                          <a:ext cx="4404" cy="2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B8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" name="Text Box 5">
              <a:extLst>
                <a:ext uri="{FF2B5EF4-FFF2-40B4-BE49-F238E27FC236}">
                  <a16:creationId xmlns:a16="http://schemas.microsoft.com/office/drawing/2014/main" id="{FE0E0E7E-CBA4-4672-B153-569E2F1B7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849"/>
              <a:ext cx="4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>
                  <a:solidFill>
                    <a:srgbClr val="000000"/>
                  </a:solidFill>
                  <a:latin typeface="Times New Roman" panose="02020603050405020304" pitchFamily="18" charset="0"/>
                </a:rPr>
                <a:t>Fuente: índice de nombres de los </a:t>
              </a:r>
              <a:r>
                <a:rPr lang="en-GB" altLang="es-E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Parliamentary Debates</a:t>
              </a:r>
            </a:p>
          </p:txBody>
        </p:sp>
      </p:grpSp>
      <p:sp>
        <p:nvSpPr>
          <p:cNvPr id="74759" name="Text Box 7">
            <a:extLst>
              <a:ext uri="{FF2B5EF4-FFF2-40B4-BE49-F238E27FC236}">
                <a16:creationId xmlns:a16="http://schemas.microsoft.com/office/drawing/2014/main" id="{A887D8CC-409F-4A41-A61A-5BE2D51AC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9578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1834: HoC inaugura galería reservada para reporteros… 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4637FCC7-E3E9-4A7E-87DA-D34308A27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4912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… sugiere que reportaje cobró importancia en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constituency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utoUpdateAnimBg="0"/>
      <p:bldP spid="7476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ADA15A84-1545-4461-A888-D61BDE41E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3538"/>
            <a:ext cx="7312025" cy="579437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Estrategias de reelección</a:t>
            </a:r>
            <a:endParaRPr lang="en-GB" sz="3200" i="1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28BCCC97-B028-4314-A520-DEFFD3F23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En distritos </a:t>
            </a: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pequeños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, tradicionales, la compra de votos y la corrupción eran efectivas para ganar.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990000"/>
                </a:solidFill>
                <a:latin typeface="Garamond" panose="02020404030301010803" pitchFamily="18" charset="0"/>
              </a:rPr>
              <a:t>No requería participar en el pleno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79804BD3-710E-4867-A528-37253769B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43200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En distritos </a:t>
            </a: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grandes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esto perdió efectividad. Cultivar la opinión masiva se volvió mejor estrategia: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position-taking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y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policy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(ej. prohibir Church of Ireland o trabajo dominical).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990000"/>
                </a:solidFill>
                <a:latin typeface="Garamond" panose="02020404030301010803" pitchFamily="18" charset="0"/>
              </a:rPr>
              <a:t>Esto </a:t>
            </a:r>
            <a:r>
              <a:rPr lang="en-GB" altLang="es-ES" sz="2800" b="1">
                <a:solidFill>
                  <a:srgbClr val="990000"/>
                </a:solidFill>
                <a:latin typeface="Garamond" panose="02020404030301010803" pitchFamily="18" charset="0"/>
              </a:rPr>
              <a:t>sí</a:t>
            </a:r>
            <a:r>
              <a:rPr lang="en-GB" altLang="es-ES" sz="2800">
                <a:solidFill>
                  <a:srgbClr val="990000"/>
                </a:solidFill>
                <a:latin typeface="Garamond" panose="02020404030301010803" pitchFamily="18" charset="0"/>
              </a:rPr>
              <a:t> requería participar en el pleno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E53B7C9-3338-494B-A928-787786C15B7A}"/>
              </a:ext>
            </a:extLst>
          </p:cNvPr>
          <p:cNvGrpSpPr>
            <a:grpSpLocks/>
          </p:cNvGrpSpPr>
          <p:nvPr/>
        </p:nvGrpSpPr>
        <p:grpSpPr bwMode="auto">
          <a:xfrm>
            <a:off x="1920875" y="4614863"/>
            <a:ext cx="6384925" cy="2519362"/>
            <a:chOff x="1354" y="2907"/>
            <a:chExt cx="4022" cy="1587"/>
          </a:xfrm>
        </p:grpSpPr>
        <p:graphicFrame>
          <p:nvGraphicFramePr>
            <p:cNvPr id="33798" name="Object 1024">
              <a:extLst>
                <a:ext uri="{FF2B5EF4-FFF2-40B4-BE49-F238E27FC236}">
                  <a16:creationId xmlns:a16="http://schemas.microsoft.com/office/drawing/2014/main" id="{3A73FE43-89E0-45CF-B052-5E9F7B37E3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4" y="2907"/>
            <a:ext cx="1814" cy="1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29" r:id="rId3" imgW="2891160" imgH="2531160" progId="">
                    <p:embed/>
                  </p:oleObj>
                </mc:Choice>
                <mc:Fallback>
                  <p:oleObj r:id="rId3" imgW="2891160" imgH="2531160" progId="">
                    <p:embed/>
                    <p:pic>
                      <p:nvPicPr>
                        <p:cNvPr id="33798" name="Object 1024">
                          <a:extLst>
                            <a:ext uri="{FF2B5EF4-FFF2-40B4-BE49-F238E27FC236}">
                              <a16:creationId xmlns:a16="http://schemas.microsoft.com/office/drawing/2014/main" id="{3A73FE43-89E0-45CF-B052-5E9F7B37E3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2907"/>
                          <a:ext cx="1814" cy="1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Object 1025">
              <a:extLst>
                <a:ext uri="{FF2B5EF4-FFF2-40B4-BE49-F238E27FC236}">
                  <a16:creationId xmlns:a16="http://schemas.microsoft.com/office/drawing/2014/main" id="{F404EF17-1BDF-42BD-BE0E-785BD101B5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2" y="2907"/>
            <a:ext cx="1814" cy="1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0" r:id="rId5" imgW="2891160" imgH="2531160" progId="">
                    <p:embed/>
                  </p:oleObj>
                </mc:Choice>
                <mc:Fallback>
                  <p:oleObj r:id="rId5" imgW="2891160" imgH="2531160" progId="">
                    <p:embed/>
                    <p:pic>
                      <p:nvPicPr>
                        <p:cNvPr id="33799" name="Object 1025">
                          <a:extLst>
                            <a:ext uri="{FF2B5EF4-FFF2-40B4-BE49-F238E27FC236}">
                              <a16:creationId xmlns:a16="http://schemas.microsoft.com/office/drawing/2014/main" id="{F404EF17-1BDF-42BD-BE0E-785BD101B5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2907"/>
                          <a:ext cx="1814" cy="1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4E80F70A-8A68-41E0-8AF9-35DC48511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90800"/>
            <a:ext cx="6400800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ES">
                <a:solidFill>
                  <a:srgbClr val="000000"/>
                </a:solidFill>
                <a:hlinkClick r:id="rId2"/>
              </a:rPr>
              <a:t>San Francisco, CA 1906</a:t>
            </a:r>
            <a:r>
              <a:rPr lang="en-US" altLang="es-ES">
                <a:solidFill>
                  <a:srgbClr val="000000"/>
                </a:solidFill>
              </a:rPr>
              <a:t>: http://www.youtube.com/watch_popup?v=NINOxRxze9k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0DC650CD-822A-45E7-B540-5686783FD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396875"/>
            <a:ext cx="8388350" cy="581025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dist="10793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  <a:latin typeface="Garamond" panose="02020404030301010803" pitchFamily="18" charset="0"/>
              </a:rPr>
              <a:t>Tragedia de los comunes (</a:t>
            </a:r>
            <a:r>
              <a:rPr lang="en-GB" altLang="es-ES" sz="3200" i="1">
                <a:solidFill>
                  <a:srgbClr val="000000"/>
                </a:solidFill>
                <a:latin typeface="Garamond" panose="02020404030301010803" pitchFamily="18" charset="0"/>
              </a:rPr>
              <a:t>common pool game</a:t>
            </a:r>
            <a:r>
              <a:rPr lang="en-GB" altLang="es-ES" sz="320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r>
              <a:rPr lang="ar-SA" altLang="es-ES" sz="32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‏</a:t>
            </a:r>
            <a:endParaRPr lang="en-GB" altLang="es-ES" sz="3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44A4BB92-37C0-4B8A-90C0-49EF28DB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93825"/>
            <a:ext cx="8153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Un día hábil tiene máximo 24 horas.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Más demanda 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tiempo legislativo se torne bien escaso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BEB52D1F-65F6-4376-9E90-8185905DE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4635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MPs con derechos ilimitados caían en tragedia colectiva: todos hubiesen estado mejor si no abusaban del tiempo escaso, pero nadie ganaba en lo individual por no abusar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695D05E1-335A-47B0-99C7-8CB9CB6F2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021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La solución consistió en la abolición paulatina de los derechos que estaban siendo abusados: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MPs perdieron la potestad legislativa</a:t>
            </a: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5A6AA4F2-630E-4BBC-9304-9C5378AB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57134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En su lugar, ganaron el “question time”: posibilidad de tomar posiciones o solicitar/frenar legislación a un ministro en áreas importantes para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constituents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47B30AEB-F057-40A9-8051-75BE2E18D5B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3975"/>
            <a:ext cx="9144000" cy="7451725"/>
            <a:chOff x="295" y="34"/>
            <a:chExt cx="5760" cy="4694"/>
          </a:xfrm>
        </p:grpSpPr>
        <p:pic>
          <p:nvPicPr>
            <p:cNvPr id="35856" name="Picture 19" descr="C:\Documents and Settings\emagar\Mis documentos\clases\ep3 e08\Efficient secret\CasaReforma365C.jpg">
              <a:extLst>
                <a:ext uri="{FF2B5EF4-FFF2-40B4-BE49-F238E27FC236}">
                  <a16:creationId xmlns:a16="http://schemas.microsoft.com/office/drawing/2014/main" id="{227D7AA5-F1F3-458D-A624-FF7CCE4D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4"/>
              <a:ext cx="5760" cy="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7" name="Text Box 20">
              <a:extLst>
                <a:ext uri="{FF2B5EF4-FFF2-40B4-BE49-F238E27FC236}">
                  <a16:creationId xmlns:a16="http://schemas.microsoft.com/office/drawing/2014/main" id="{C4E39A6D-51E2-45F4-86FA-FBB6E93DF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4368"/>
              <a:ext cx="105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>
                <a:spcBef>
                  <a:spcPct val="50000"/>
                </a:spcBef>
              </a:pPr>
              <a:r>
                <a:rPr lang="es-MX" altLang="es-ES" sz="2400" b="1"/>
                <a:t>c1918</a:t>
              </a:r>
              <a:endParaRPr lang="es-ES" altLang="es-ES" sz="2400" b="1"/>
            </a:p>
          </p:txBody>
        </p:sp>
      </p:grpSp>
      <p:pic>
        <p:nvPicPr>
          <p:cNvPr id="78869" name="Picture 21" descr="C:\Documents and Settings\emagar\Mis documentos\clases\ep3 e08\Efficient secret\Mexico1906A.jpg">
            <a:extLst>
              <a:ext uri="{FF2B5EF4-FFF2-40B4-BE49-F238E27FC236}">
                <a16:creationId xmlns:a16="http://schemas.microsoft.com/office/drawing/2014/main" id="{F800FE3C-7AFC-47D0-AD19-1609C56D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225550"/>
            <a:ext cx="94265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2">
            <a:extLst>
              <a:ext uri="{FF2B5EF4-FFF2-40B4-BE49-F238E27FC236}">
                <a16:creationId xmlns:a16="http://schemas.microsoft.com/office/drawing/2014/main" id="{719E1355-8E8A-46D5-A826-EC3181E6966D}"/>
              </a:ext>
            </a:extLst>
          </p:cNvPr>
          <p:cNvGrpSpPr>
            <a:grpSpLocks/>
          </p:cNvGrpSpPr>
          <p:nvPr/>
        </p:nvGrpSpPr>
        <p:grpSpPr bwMode="auto">
          <a:xfrm>
            <a:off x="1865313" y="1830388"/>
            <a:ext cx="6350000" cy="3913187"/>
            <a:chOff x="1175" y="1153"/>
            <a:chExt cx="4000" cy="2465"/>
          </a:xfrm>
        </p:grpSpPr>
        <p:pic>
          <p:nvPicPr>
            <p:cNvPr id="35854" name="Picture 23" descr="C:\Documents and Settings\emagar\Mis documentos\clases\ep3 e08\Efficient secret\PReforma1900C.jpg">
              <a:extLst>
                <a:ext uri="{FF2B5EF4-FFF2-40B4-BE49-F238E27FC236}">
                  <a16:creationId xmlns:a16="http://schemas.microsoft.com/office/drawing/2014/main" id="{98A195FC-838B-49FA-8C05-11C8B4200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" y="1153"/>
              <a:ext cx="4000" cy="2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5" name="Text Box 24">
              <a:extLst>
                <a:ext uri="{FF2B5EF4-FFF2-40B4-BE49-F238E27FC236}">
                  <a16:creationId xmlns:a16="http://schemas.microsoft.com/office/drawing/2014/main" id="{2A41681B-8D8D-4F09-8246-698BCBC6D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381"/>
              <a:ext cx="273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>
                <a:spcBef>
                  <a:spcPct val="50000"/>
                </a:spcBef>
              </a:pPr>
              <a:r>
                <a:rPr lang="es-MX" altLang="es-ES" sz="2000"/>
                <a:t>Av. Reforma y Av. República c1900</a:t>
              </a:r>
              <a:endParaRPr lang="es-ES" altLang="es-ES" sz="2000"/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FA100EE3-3973-414E-BD2E-918E748FED1F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1752600"/>
            <a:ext cx="6350000" cy="4038600"/>
            <a:chOff x="864" y="576"/>
            <a:chExt cx="4000" cy="2544"/>
          </a:xfrm>
        </p:grpSpPr>
        <p:pic>
          <p:nvPicPr>
            <p:cNvPr id="35852" name="Picture 26" descr="C:\Documents and Settings\emagar\Mis documentos\clases\ep3 e08\Efficient secret\PReforma1950B.jpg">
              <a:extLst>
                <a:ext uri="{FF2B5EF4-FFF2-40B4-BE49-F238E27FC236}">
                  <a16:creationId xmlns:a16="http://schemas.microsoft.com/office/drawing/2014/main" id="{D5C5B8D2-C91D-4D03-9A44-B07E452CB2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576"/>
              <a:ext cx="4000" cy="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3" name="Text Box 27">
              <a:extLst>
                <a:ext uri="{FF2B5EF4-FFF2-40B4-BE49-F238E27FC236}">
                  <a16:creationId xmlns:a16="http://schemas.microsoft.com/office/drawing/2014/main" id="{DC1EF098-EF56-4A80-8B85-0B6367E2B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883"/>
              <a:ext cx="187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>
                <a:spcBef>
                  <a:spcPct val="50000"/>
                </a:spcBef>
              </a:pPr>
              <a:r>
                <a:rPr lang="es-MX" altLang="es-ES" sz="2000"/>
                <a:t>Idem c1950</a:t>
              </a:r>
              <a:endParaRPr lang="es-ES" altLang="es-ES" sz="2000"/>
            </a:p>
          </p:txBody>
        </p:sp>
      </p:grpSp>
      <p:pic>
        <p:nvPicPr>
          <p:cNvPr id="78876" name="Picture 28">
            <a:extLst>
              <a:ext uri="{FF2B5EF4-FFF2-40B4-BE49-F238E27FC236}">
                <a16:creationId xmlns:a16="http://schemas.microsoft.com/office/drawing/2014/main" id="{7A5EF485-A380-44E4-A66F-90178C69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8275"/>
            <a:ext cx="4800600" cy="720883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3" grpId="0" autoUpdateAnimBg="0"/>
      <p:bldP spid="7885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4589C934-A621-4A49-810E-798C47CA5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43200"/>
            <a:ext cx="54864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/>
            <a:r>
              <a:rPr lang="en-GB" altLang="es-ES" sz="4000">
                <a:solidFill>
                  <a:srgbClr val="000000"/>
                </a:solidFill>
              </a:rPr>
              <a:t>FIN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E220C767-17F5-4071-B4FD-AC149DCAE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63538"/>
            <a:ext cx="7159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Las Corn Laws y la revuelta de Peel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8C56C68C-BBC2-44A4-B922-863B12AF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938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1815: arancel al maíz (barato) para proteger a los productores británicos. Librecambistas tardarían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30 años en revocarlo (hambruna irlandesa).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89DEA3F2-75BF-4E4F-BFE3-35F01E5B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353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1846: el PM Tory Peel se rebela contra su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partido,  repele Corn Laws con apoyo Whig.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Disraeli lo sucede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72FA7598-34FF-4E08-BFC5-F961D06D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45075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Por 10 años la facción Peelite coquetearía con formar nuevo partido de centro, o pasarse al Liberal, o disciplinarse.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AABC1A9A-831E-4246-9550-823FA60B7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88063"/>
            <a:ext cx="8153400" cy="947737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175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Peelites debilitaron amenazas de líderes Tory (y hasta Whig): MPs tenían una opción de salida.</a:t>
            </a:r>
          </a:p>
        </p:txBody>
      </p:sp>
      <p:sp>
        <p:nvSpPr>
          <p:cNvPr id="33799" name="AutoShape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6C8752-FE3A-48B1-B212-BC1C6B2A9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934200"/>
            <a:ext cx="533400" cy="457200"/>
          </a:xfrm>
          <a:prstGeom prst="actionButtonForwardNex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027596A9-5507-4AF8-8200-FFFB2391C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7010400"/>
            <a:ext cx="9144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Bef>
                <a:spcPct val="50000"/>
              </a:spcBef>
            </a:pPr>
            <a:r>
              <a:rPr lang="es-MX" altLang="es-ES">
                <a:solidFill>
                  <a:srgbClr val="990000"/>
                </a:solidFill>
              </a:rPr>
              <a:t>sigue</a:t>
            </a:r>
            <a:endParaRPr lang="es-ES" altLang="es-ES">
              <a:solidFill>
                <a:srgbClr val="990000"/>
              </a:solidFill>
            </a:endParaRPr>
          </a:p>
        </p:txBody>
      </p:sp>
      <p:pic>
        <p:nvPicPr>
          <p:cNvPr id="37897" name="Picture 10">
            <a:extLst>
              <a:ext uri="{FF2B5EF4-FFF2-40B4-BE49-F238E27FC236}">
                <a16:creationId xmlns:a16="http://schemas.microsoft.com/office/drawing/2014/main" id="{568EFD9E-DBCE-4E70-9CA9-9E220DC3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638425"/>
            <a:ext cx="17811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  <p:bldP spid="33796" grpId="0" autoUpdateAnimBg="0"/>
      <p:bldP spid="33797" grpId="0" animBg="1" autoUpdateAnimBg="0"/>
      <p:bldP spid="33799" grpId="0" animBg="1"/>
      <p:bldP spid="3380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CCE096AB-275F-40A8-A0BA-41381FBAD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363538"/>
            <a:ext cx="4495800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La teoría del rebote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F246C3C7-461B-4E76-B0B5-960986214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922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Se manejó hipótesis de que el auge en disciplina 1860s fue sólo un </a:t>
            </a: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normalización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tras el peelismo; Cox le atribuye cambio revolucionario en Westminster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072C96FD-300B-49E9-BEC7-FC7BD4A92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05100"/>
            <a:ext cx="815340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Dos problemas con rebote: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(1) El auge post 1860 afectó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    también a los Liberales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DE60E471-5D90-4936-8F1D-82B6D96BC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97375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(2) Hubo un cambio radical entre 1830 y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1860 en el acervo de incentivos selectivos de los partidos: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antes era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patronage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(p. 35);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para 1860 se había instituido el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Civil Service</a:t>
            </a:r>
          </a:p>
        </p:txBody>
      </p:sp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ECC7CC86-1F61-487E-8331-3AA6DC352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2387600"/>
          <a:ext cx="28797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r:id="rId3" imgW="2891160" imgH="2531160" progId="">
                  <p:embed/>
                </p:oleObj>
              </mc:Choice>
              <mc:Fallback>
                <p:oleObj r:id="rId3" imgW="2891160" imgH="2531160" progId="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ECC7CC86-1F61-487E-8331-3AA6DC3524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2387600"/>
                        <a:ext cx="28797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>
            <a:extLst>
              <a:ext uri="{FF2B5EF4-FFF2-40B4-BE49-F238E27FC236}">
                <a16:creationId xmlns:a16="http://schemas.microsoft.com/office/drawing/2014/main" id="{843EBC5F-62D3-4FB0-9BC7-03E6B8EB5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34113"/>
            <a:ext cx="8153400" cy="946150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175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Tampoco fueron las nuevas organizaciones partidistas en distritos tras 2</a:t>
            </a:r>
            <a:r>
              <a:rPr lang="en-GB" sz="2800" baseline="33000">
                <a:solidFill>
                  <a:srgbClr val="000000"/>
                </a:solidFill>
                <a:latin typeface="Garamond" pitchFamily="18" charset="0"/>
              </a:rPr>
              <a:t>nd</a:t>
            </a: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 reform act: éstas aparecieron hasta 1880s</a:t>
            </a:r>
          </a:p>
        </p:txBody>
      </p:sp>
      <p:sp>
        <p:nvSpPr>
          <p:cNvPr id="34824" name="AutoShape 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766C2C4B-56C1-4DFB-93B6-978F305F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6477000"/>
            <a:ext cx="457200" cy="457200"/>
          </a:xfrm>
          <a:prstGeom prst="actionButtonReturn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A3C3EB5E-AA2E-4CC3-B36D-C3EF17E43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7086600"/>
            <a:ext cx="10890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Bef>
                <a:spcPct val="50000"/>
              </a:spcBef>
            </a:pPr>
            <a:r>
              <a:rPr lang="es-MX" altLang="es-ES">
                <a:solidFill>
                  <a:srgbClr val="990000"/>
                </a:solidFill>
              </a:rPr>
              <a:t>Fin dig.</a:t>
            </a:r>
            <a:endParaRPr lang="es-ES" altLang="es-ES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0" grpId="0" autoUpdateAnimBg="0"/>
      <p:bldP spid="34822" grpId="0" animBg="1" autoUpdateAnimBg="0"/>
      <p:bldP spid="34824" grpId="0" animBg="1"/>
      <p:bldP spid="348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8440D62C-B6F9-48FC-BEAF-504513801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7675"/>
            <a:ext cx="3041650" cy="641350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600">
                <a:solidFill>
                  <a:srgbClr val="000000"/>
                </a:solidFill>
              </a:rPr>
              <a:t>Las variables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2EB9F037-9255-4415-BCD1-6408FC773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07050"/>
            <a:ext cx="3429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Var. Inds.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FB09CDA-587F-47B5-B305-4531AA611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619750"/>
            <a:ext cx="3429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Var. Dep.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ACE0848F-0091-412C-AFEC-72FC114FBAA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76400"/>
            <a:ext cx="8988425" cy="3230563"/>
            <a:chOff x="432" y="1056"/>
            <a:chExt cx="5662" cy="2035"/>
          </a:xfrm>
        </p:grpSpPr>
        <p:grpSp>
          <p:nvGrpSpPr>
            <p:cNvPr id="5127" name="Group 4">
              <a:extLst>
                <a:ext uri="{FF2B5EF4-FFF2-40B4-BE49-F238E27FC236}">
                  <a16:creationId xmlns:a16="http://schemas.microsoft.com/office/drawing/2014/main" id="{05D3BD2C-7C04-4403-A8DA-1C83CB7DC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56"/>
              <a:ext cx="5662" cy="2035"/>
              <a:chOff x="432" y="1056"/>
              <a:chExt cx="5662" cy="2035"/>
            </a:xfrm>
          </p:grpSpPr>
          <p:sp>
            <p:nvSpPr>
              <p:cNvPr id="5129" name="Text Box 5">
                <a:extLst>
                  <a:ext uri="{FF2B5EF4-FFF2-40B4-BE49-F238E27FC236}">
                    <a16:creationId xmlns:a16="http://schemas.microsoft.com/office/drawing/2014/main" id="{E7B55228-7E75-4655-BAF6-63E9B6DA2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104"/>
                <a:ext cx="1967" cy="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750"/>
                  </a:spcBef>
                  <a:buFont typeface="Garamond" panose="02020404030301010803" pitchFamily="18" charset="0"/>
                  <a:buNone/>
                </a:pP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Poderes legislativos del gabinete </a:t>
                </a:r>
                <a:b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</a:b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(secreto eficiente)</a:t>
                </a:r>
                <a:r>
                  <a:rPr lang="ar-SA" altLang="es-ES" sz="2800">
                    <a:solidFill>
                      <a:srgbClr val="000000"/>
                    </a:solidFill>
                    <a:latin typeface="Garamond" panose="02020404030301010803" pitchFamily="18" charset="0"/>
                    <a:cs typeface="Arial" panose="020B0604020202020204" pitchFamily="34" charset="0"/>
                  </a:rPr>
                  <a:t>‏</a:t>
                </a:r>
                <a:endParaRPr lang="en-GB" altLang="es-ES" sz="2800">
                  <a:solidFill>
                    <a:srgbClr val="000000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5130" name="Text Box 6">
                <a:extLst>
                  <a:ext uri="{FF2B5EF4-FFF2-40B4-BE49-F238E27FC236}">
                    <a16:creationId xmlns:a16="http://schemas.microsoft.com/office/drawing/2014/main" id="{B6E3246B-1729-42E9-B5E0-E6EAD16CDE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2427"/>
                <a:ext cx="2160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750"/>
                  </a:spcBef>
                  <a:buFont typeface="Garamond" panose="02020404030301010803" pitchFamily="18" charset="0"/>
                  <a:buNone/>
                </a:pP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Expansión del electorado</a:t>
                </a:r>
              </a:p>
            </p:txBody>
          </p:sp>
          <p:sp>
            <p:nvSpPr>
              <p:cNvPr id="5131" name="Text Box 7">
                <a:extLst>
                  <a:ext uri="{FF2B5EF4-FFF2-40B4-BE49-F238E27FC236}">
                    <a16:creationId xmlns:a16="http://schemas.microsoft.com/office/drawing/2014/main" id="{800BDDFA-FFA9-48F3-B137-8846E953E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1823"/>
                <a:ext cx="1584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750"/>
                  </a:spcBef>
                  <a:buFont typeface="Garamond" panose="02020404030301010803" pitchFamily="18" charset="0"/>
                  <a:buNone/>
                </a:pP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Crecimiento del voto partidista</a:t>
                </a:r>
              </a:p>
            </p:txBody>
          </p:sp>
          <p:sp>
            <p:nvSpPr>
              <p:cNvPr id="5132" name="Text Box 8">
                <a:extLst>
                  <a:ext uri="{FF2B5EF4-FFF2-40B4-BE49-F238E27FC236}">
                    <a16:creationId xmlns:a16="http://schemas.microsoft.com/office/drawing/2014/main" id="{A93FC916-D666-4AB9-A537-7132370DF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1" y="1296"/>
                <a:ext cx="1584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750"/>
                  </a:spcBef>
                  <a:buFont typeface="Garamond" panose="02020404030301010803" pitchFamily="18" charset="0"/>
                  <a:buNone/>
                </a:pP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en el Parlamento</a:t>
                </a:r>
              </a:p>
            </p:txBody>
          </p:sp>
          <p:sp>
            <p:nvSpPr>
              <p:cNvPr id="5133" name="Text Box 9">
                <a:extLst>
                  <a:ext uri="{FF2B5EF4-FFF2-40B4-BE49-F238E27FC236}">
                    <a16:creationId xmlns:a16="http://schemas.microsoft.com/office/drawing/2014/main" id="{8B6F7659-AABC-45E6-A4F3-00820799EB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1" y="2495"/>
                <a:ext cx="1584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750"/>
                  </a:spcBef>
                  <a:buFont typeface="Garamond" panose="02020404030301010803" pitchFamily="18" charset="0"/>
                  <a:buNone/>
                </a:pP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en el electorado</a:t>
                </a:r>
                <a:b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</a:b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(</a:t>
                </a:r>
                <a:r>
                  <a:rPr lang="en-GB" altLang="es-ES" sz="2800" i="1">
                    <a:solidFill>
                      <a:srgbClr val="990000"/>
                    </a:solidFill>
                    <a:latin typeface="Garamond" panose="02020404030301010803" pitchFamily="18" charset="0"/>
                  </a:rPr>
                  <a:t>evidencia nueva</a:t>
                </a: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)</a:t>
                </a:r>
                <a:r>
                  <a:rPr lang="ar-SA" altLang="es-ES" sz="2800">
                    <a:solidFill>
                      <a:srgbClr val="000000"/>
                    </a:solidFill>
                    <a:latin typeface="Garamond" panose="02020404030301010803" pitchFamily="18" charset="0"/>
                    <a:cs typeface="Arial" panose="020B0604020202020204" pitchFamily="34" charset="0"/>
                  </a:rPr>
                  <a:t>‏</a:t>
                </a:r>
                <a:endParaRPr lang="en-GB" altLang="es-ES" sz="2800">
                  <a:solidFill>
                    <a:srgbClr val="000000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5134" name="AutoShape 10">
                <a:extLst>
                  <a:ext uri="{FF2B5EF4-FFF2-40B4-BE49-F238E27FC236}">
                    <a16:creationId xmlns:a16="http://schemas.microsoft.com/office/drawing/2014/main" id="{C438F3AC-8F91-4026-8ACE-2A442822D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5" y="1056"/>
                <a:ext cx="288" cy="2015"/>
              </a:xfrm>
              <a:prstGeom prst="rightBrace">
                <a:avLst>
                  <a:gd name="adj1" fmla="val 5830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/>
                <a:endParaRPr lang="es-MX" altLang="es-ES"/>
              </a:p>
            </p:txBody>
          </p:sp>
          <p:sp>
            <p:nvSpPr>
              <p:cNvPr id="5135" name="Line 11">
                <a:extLst>
                  <a:ext uri="{FF2B5EF4-FFF2-40B4-BE49-F238E27FC236}">
                    <a16:creationId xmlns:a16="http://schemas.microsoft.com/office/drawing/2014/main" id="{EF6ED5E2-25EF-4553-89D7-5E55D5553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064"/>
                <a:ext cx="14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36" name="Line 12">
                <a:extLst>
                  <a:ext uri="{FF2B5EF4-FFF2-40B4-BE49-F238E27FC236}">
                    <a16:creationId xmlns:a16="http://schemas.microsoft.com/office/drawing/2014/main" id="{085A81E9-174A-4D10-82A7-E78879D32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9" y="1672"/>
                <a:ext cx="192" cy="35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37" name="Line 13">
                <a:extLst>
                  <a:ext uri="{FF2B5EF4-FFF2-40B4-BE49-F238E27FC236}">
                    <a16:creationId xmlns:a16="http://schemas.microsoft.com/office/drawing/2014/main" id="{36743475-163D-41A2-8F82-95D7FE6F3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9" y="2111"/>
                <a:ext cx="192" cy="33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128" name="Line 14">
              <a:extLst>
                <a:ext uri="{FF2B5EF4-FFF2-40B4-BE49-F238E27FC236}">
                  <a16:creationId xmlns:a16="http://schemas.microsoft.com/office/drawing/2014/main" id="{0D4285D5-EAB1-4932-B867-A87B0955F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085"/>
              <a:ext cx="1" cy="302"/>
            </a:xfrm>
            <a:prstGeom prst="line">
              <a:avLst/>
            </a:prstGeom>
            <a:noFill/>
            <a:ln w="28440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159" name="Text Box 15">
            <a:extLst>
              <a:ext uri="{FF2B5EF4-FFF2-40B4-BE49-F238E27FC236}">
                <a16:creationId xmlns:a16="http://schemas.microsoft.com/office/drawing/2014/main" id="{8536D8CF-8608-495B-9751-F6BD66482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477000"/>
            <a:ext cx="8458200" cy="519113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Cox explica el cambio institucional crucial en UK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479D952B-5F7D-45D9-977C-1CF8D325C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542925"/>
            <a:ext cx="8388350" cy="579438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dist="10793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La paulatina incorporación (tres </a:t>
            </a:r>
            <a:r>
              <a:rPr lang="en-GB" altLang="es-ES" sz="3200" i="1">
                <a:solidFill>
                  <a:srgbClr val="000000"/>
                </a:solidFill>
              </a:rPr>
              <a:t>Reform Acts</a:t>
            </a:r>
            <a:r>
              <a:rPr lang="en-GB" altLang="es-ES" sz="3200">
                <a:solidFill>
                  <a:srgbClr val="000000"/>
                </a:solidFill>
              </a:rPr>
              <a:t>)</a:t>
            </a:r>
            <a:r>
              <a:rPr lang="ar-SA" altLang="es-ES" sz="32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3200">
              <a:solidFill>
                <a:srgbClr val="000000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EE981A2F-8A65-43C1-A3C0-98305C28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39875"/>
            <a:ext cx="81534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Pre1832: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distritos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con </a:t>
            </a:r>
            <a:r>
              <a:rPr lang="en-GB" altLang="es-ES" sz="2800" i="1" dirty="0">
                <a:solidFill>
                  <a:srgbClr val="000000"/>
                </a:solidFill>
                <a:latin typeface="Arial"/>
                <a:cs typeface="Lucida Sans Unicode"/>
              </a:rPr>
              <a:t>M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=2;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costumbres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locales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determinaban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quién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elegía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a los MPs y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cómo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</a:t>
            </a:r>
            <a:endParaRPr lang="en-GB" altLang="es-ES" sz="2800">
              <a:solidFill>
                <a:srgbClr val="000000"/>
              </a:solidFill>
            </a:endParaRPr>
          </a:p>
        </p:txBody>
      </p:sp>
      <p:grpSp>
        <p:nvGrpSpPr>
          <p:cNvPr id="6148" name="Group 3">
            <a:extLst>
              <a:ext uri="{FF2B5EF4-FFF2-40B4-BE49-F238E27FC236}">
                <a16:creationId xmlns:a16="http://schemas.microsoft.com/office/drawing/2014/main" id="{ED350A7A-22DD-4646-B8D1-2FB30A809660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614863"/>
            <a:ext cx="1976438" cy="2624137"/>
            <a:chOff x="4716" y="2530"/>
            <a:chExt cx="1245" cy="1653"/>
          </a:xfrm>
        </p:grpSpPr>
        <p:sp>
          <p:nvSpPr>
            <p:cNvPr id="7172" name="Rectangle 4">
              <a:extLst>
                <a:ext uri="{FF2B5EF4-FFF2-40B4-BE49-F238E27FC236}">
                  <a16:creationId xmlns:a16="http://schemas.microsoft.com/office/drawing/2014/main" id="{4BD7ECE9-F113-4009-8C8C-D0D196053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2530"/>
              <a:ext cx="1246" cy="1654"/>
            </a:xfrm>
            <a:prstGeom prst="rect">
              <a:avLst/>
            </a:prstGeom>
            <a:solidFill>
              <a:srgbClr val="990000"/>
            </a:solidFill>
            <a:ln w="9525">
              <a:noFill/>
              <a:round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buFont typeface="Wingdings" pitchFamily="2" charset="2"/>
                <a:buNone/>
                <a:defRPr/>
              </a:pPr>
              <a:endParaRPr lang="es-MX">
                <a:latin typeface="Arial" charset="0"/>
              </a:endParaRPr>
            </a:p>
          </p:txBody>
        </p:sp>
        <p:pic>
          <p:nvPicPr>
            <p:cNvPr id="6153" name="Picture 5">
              <a:extLst>
                <a:ext uri="{FF2B5EF4-FFF2-40B4-BE49-F238E27FC236}">
                  <a16:creationId xmlns:a16="http://schemas.microsoft.com/office/drawing/2014/main" id="{D09E0101-1887-4330-B388-FBDCF8A9E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" y="2640"/>
              <a:ext cx="840" cy="1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6154" name="Text Box 6">
              <a:extLst>
                <a:ext uri="{FF2B5EF4-FFF2-40B4-BE49-F238E27FC236}">
                  <a16:creationId xmlns:a16="http://schemas.microsoft.com/office/drawing/2014/main" id="{15054D2F-7E9B-423E-B04E-1634D6273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3754"/>
              <a:ext cx="11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Clr>
                  <a:srgbClr val="B2B2B2"/>
                </a:buClr>
                <a:buFont typeface="Times New Roman" panose="02020603050405020304" pitchFamily="18" charset="0"/>
                <a:buNone/>
              </a:pPr>
              <a:r>
                <a:rPr lang="en-GB" altLang="es-ES" sz="1600">
                  <a:solidFill>
                    <a:srgbClr val="B2B2B2"/>
                  </a:solidFill>
                </a:rPr>
                <a:t>Benjamin Disraeli (1804-81)</a:t>
              </a:r>
              <a:r>
                <a:rPr lang="ar-SA" altLang="es-ES" sz="1600">
                  <a:solidFill>
                    <a:srgbClr val="B2B2B2"/>
                  </a:solidFill>
                  <a:cs typeface="Arial" panose="020B0604020202020204" pitchFamily="34" charset="0"/>
                </a:rPr>
                <a:t>‏</a:t>
              </a:r>
              <a:endParaRPr lang="en-GB" altLang="es-ES" sz="1600">
                <a:solidFill>
                  <a:srgbClr val="B2B2B2"/>
                </a:solidFill>
              </a:endParaRPr>
            </a:p>
          </p:txBody>
        </p:sp>
      </p:grpSp>
      <p:sp>
        <p:nvSpPr>
          <p:cNvPr id="6149" name="Text Box 7">
            <a:extLst>
              <a:ext uri="{FF2B5EF4-FFF2-40B4-BE49-F238E27FC236}">
                <a16:creationId xmlns:a16="http://schemas.microsoft.com/office/drawing/2014/main" id="{9BF5263F-5EA6-4FA8-B88E-2530C4BA8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8445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b="1">
                <a:solidFill>
                  <a:srgbClr val="000000"/>
                </a:solidFill>
              </a:rPr>
              <a:t>1  1832</a:t>
            </a:r>
            <a:r>
              <a:rPr lang="en-GB" altLang="es-ES" sz="2800">
                <a:solidFill>
                  <a:srgbClr val="000000"/>
                </a:solidFill>
              </a:rPr>
              <a:t>: elimina noventa “</a:t>
            </a:r>
            <a:r>
              <a:rPr lang="en-GB" altLang="es-ES" sz="2800" i="1">
                <a:solidFill>
                  <a:srgbClr val="000000"/>
                </a:solidFill>
              </a:rPr>
              <a:t>Rotten Boroughs</a:t>
            </a:r>
            <a:r>
              <a:rPr lang="en-GB" altLang="es-ES" sz="2800">
                <a:solidFill>
                  <a:srgbClr val="000000"/>
                </a:solidFill>
              </a:rPr>
              <a:t>,” aumenta representación ciudades. Voto para todo pequeño propietario. Padrón creció 50-80% </a:t>
            </a:r>
          </a:p>
        </p:txBody>
      </p:sp>
      <p:sp>
        <p:nvSpPr>
          <p:cNvPr id="6150" name="Text Box 8">
            <a:extLst>
              <a:ext uri="{FF2B5EF4-FFF2-40B4-BE49-F238E27FC236}">
                <a16:creationId xmlns:a16="http://schemas.microsoft.com/office/drawing/2014/main" id="{9134B55C-0060-405D-8598-0CCFC4D53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54475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b="1">
                <a:solidFill>
                  <a:srgbClr val="000000"/>
                </a:solidFill>
              </a:rPr>
              <a:t>2  1867</a:t>
            </a:r>
            <a:r>
              <a:rPr lang="en-GB" altLang="es-ES" sz="2800">
                <a:solidFill>
                  <a:srgbClr val="000000"/>
                </a:solidFill>
              </a:rPr>
              <a:t>: resta más “RBs.” Voto para todo jefe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de familia (duplica padrón.) 1872, voto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secreto. 1873, </a:t>
            </a:r>
            <a:r>
              <a:rPr lang="en-GB" altLang="es-ES" sz="2800" i="1">
                <a:solidFill>
                  <a:srgbClr val="000000"/>
                </a:solidFill>
              </a:rPr>
              <a:t>Campaign Expenditures </a:t>
            </a:r>
            <a:br>
              <a:rPr lang="en-GB" altLang="es-ES" sz="2800" i="1">
                <a:solidFill>
                  <a:srgbClr val="000000"/>
                </a:solidFill>
              </a:rPr>
            </a:br>
            <a:r>
              <a:rPr lang="en-GB" altLang="es-ES" sz="2800" i="1">
                <a:solidFill>
                  <a:srgbClr val="000000"/>
                </a:solidFill>
              </a:rPr>
              <a:t>and Corrupt Practices Act</a:t>
            </a:r>
            <a:r>
              <a:rPr lang="en-GB" altLang="es-ES" sz="28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151" name="Text Box 9">
            <a:extLst>
              <a:ext uri="{FF2B5EF4-FFF2-40B4-BE49-F238E27FC236}">
                <a16:creationId xmlns:a16="http://schemas.microsoft.com/office/drawing/2014/main" id="{E9CB8075-B673-46B8-91F9-105E9B1DD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86463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b="1">
                <a:solidFill>
                  <a:srgbClr val="000000"/>
                </a:solidFill>
              </a:rPr>
              <a:t>3  1884</a:t>
            </a:r>
            <a:r>
              <a:rPr lang="en-GB" altLang="es-ES" sz="2800">
                <a:solidFill>
                  <a:srgbClr val="000000"/>
                </a:solidFill>
              </a:rPr>
              <a:t>: Sufragio universal (padrón crece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75%.)  </a:t>
            </a:r>
            <a:r>
              <a:rPr lang="en-GB" altLang="es-ES" sz="2800" i="1">
                <a:solidFill>
                  <a:srgbClr val="000000"/>
                </a:solidFill>
              </a:rPr>
              <a:t>M</a:t>
            </a:r>
            <a:r>
              <a:rPr lang="en-GB" altLang="es-ES" sz="2800">
                <a:solidFill>
                  <a:srgbClr val="000000"/>
                </a:solidFill>
              </a:rPr>
              <a:t>=1 en (casi) todos los distritos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0">
            <a:extLst>
              <a:ext uri="{FF2B5EF4-FFF2-40B4-BE49-F238E27FC236}">
                <a16:creationId xmlns:a16="http://schemas.microsoft.com/office/drawing/2014/main" id="{2C4A4D85-C1B0-4AF4-95FA-78E9506A2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685800"/>
          <a:ext cx="705485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r:id="rId3" imgW="5724000" imgH="5009760" progId="">
                  <p:embed/>
                </p:oleObj>
              </mc:Choice>
              <mc:Fallback>
                <p:oleObj r:id="rId3" imgW="5724000" imgH="5009760" progId="">
                  <p:embed/>
                  <p:pic>
                    <p:nvPicPr>
                      <p:cNvPr id="7170" name="Object 0">
                        <a:extLst>
                          <a:ext uri="{FF2B5EF4-FFF2-40B4-BE49-F238E27FC236}">
                            <a16:creationId xmlns:a16="http://schemas.microsoft.com/office/drawing/2014/main" id="{2C4A4D85-C1B0-4AF4-95FA-78E9506A29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685800"/>
                        <a:ext cx="705485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>
            <a:extLst>
              <a:ext uri="{FF2B5EF4-FFF2-40B4-BE49-F238E27FC236}">
                <a16:creationId xmlns:a16="http://schemas.microsoft.com/office/drawing/2014/main" id="{F63A12A7-9C73-437E-9A07-E98E3D971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00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ES" sz="24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B64FF251-9782-4383-91A4-7AA5D054F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ES" sz="2400">
                <a:solidFill>
                  <a:schemeClr val="tx1"/>
                </a:solidFill>
                <a:latin typeface="Times New Roman" panose="02020603050405020304" pitchFamily="18" charset="0"/>
              </a:rPr>
              <a:t>II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4C088414-0522-417B-9243-D1243F621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ES" sz="2400">
                <a:solidFill>
                  <a:schemeClr val="tx1"/>
                </a:solidFill>
                <a:latin typeface="Times New Roman" panose="02020603050405020304" pitchFamily="18" charset="0"/>
              </a:rPr>
              <a:t>III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1661DE7C-055D-487F-A94E-95EB3AD22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542925"/>
            <a:ext cx="8388350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GB del siglo XVIII no muy distinta de AL hoy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31E8A93-022B-4D53-A59E-B0C6CAB2B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39875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William Hogarth, </a:t>
            </a:r>
            <a:r>
              <a:rPr lang="en-GB" altLang="es-ES" sz="2800" i="1">
                <a:solidFill>
                  <a:srgbClr val="000000"/>
                </a:solidFill>
              </a:rPr>
              <a:t>The Election Series</a:t>
            </a:r>
            <a:r>
              <a:rPr lang="en-GB" altLang="es-ES" sz="2800">
                <a:solidFill>
                  <a:srgbClr val="000000"/>
                </a:solidFill>
              </a:rPr>
              <a:t>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(Tate Gallery, Londres)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3D5E21A9-21DD-4396-92E4-8119E0D1E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95600"/>
            <a:ext cx="8153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8138" indent="-338138" eaLnBrk="0"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(1) An election entertainment (1754)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(2) Canvassing for votes (1754)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(3) The polling (1754)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(4) Chairing the members (1754-55)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>
            <a:extLst>
              <a:ext uri="{FF2B5EF4-FFF2-40B4-BE49-F238E27FC236}">
                <a16:creationId xmlns:a16="http://schemas.microsoft.com/office/drawing/2014/main" id="{6DA025E8-ED42-4AA9-9663-13939F817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-25400"/>
            <a:ext cx="9637712" cy="760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3" name="Oval 3">
            <a:extLst>
              <a:ext uri="{FF2B5EF4-FFF2-40B4-BE49-F238E27FC236}">
                <a16:creationId xmlns:a16="http://schemas.microsoft.com/office/drawing/2014/main" id="{A4953CDF-1B52-4ACA-9363-8E40134F0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76600"/>
            <a:ext cx="2819400" cy="17526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D92A30D1-8914-4AA0-B9F4-E0CF7299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2819400" cy="2987675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id="{DD58FB73-E2AC-4157-92E0-2145D4DA2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52800"/>
            <a:ext cx="2286000" cy="17526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166DD511-9E99-4884-B814-87BBD70B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2362200" cy="32004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91C05308-BE75-4F89-9DFB-349491105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724400"/>
            <a:ext cx="2667000" cy="2687638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0248" name="Oval 8">
            <a:extLst>
              <a:ext uri="{FF2B5EF4-FFF2-40B4-BE49-F238E27FC236}">
                <a16:creationId xmlns:a16="http://schemas.microsoft.com/office/drawing/2014/main" id="{DBDDD6EF-D0CB-4234-9BA1-4B237AE6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143000"/>
            <a:ext cx="1219200" cy="12954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0C18E518-CD43-4798-9E20-937055DC71A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7010400" cy="1981200"/>
            <a:chOff x="336" y="960"/>
            <a:chExt cx="4416" cy="1248"/>
          </a:xfrm>
        </p:grpSpPr>
        <p:sp>
          <p:nvSpPr>
            <p:cNvPr id="9226" name="Oval 12">
              <a:extLst>
                <a:ext uri="{FF2B5EF4-FFF2-40B4-BE49-F238E27FC236}">
                  <a16:creationId xmlns:a16="http://schemas.microsoft.com/office/drawing/2014/main" id="{B0924B1C-3E31-428A-9DF8-737688A06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584"/>
              <a:ext cx="1008" cy="576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/>
              <a:endParaRPr lang="es-MX" altLang="es-ES"/>
            </a:p>
          </p:txBody>
        </p:sp>
        <p:sp>
          <p:nvSpPr>
            <p:cNvPr id="9227" name="Oval 13">
              <a:extLst>
                <a:ext uri="{FF2B5EF4-FFF2-40B4-BE49-F238E27FC236}">
                  <a16:creationId xmlns:a16="http://schemas.microsoft.com/office/drawing/2014/main" id="{14FE19CB-7E0C-4D28-81FD-D6214DB29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60"/>
              <a:ext cx="1008" cy="1248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/>
              <a:endParaRPr lang="es-MX" altLang="es-E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46" grpId="0" animBg="1"/>
      <p:bldP spid="10247" grpId="0" animBg="1"/>
      <p:bldP spid="102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>
            <a:extLst>
              <a:ext uri="{FF2B5EF4-FFF2-40B4-BE49-F238E27FC236}">
                <a16:creationId xmlns:a16="http://schemas.microsoft.com/office/drawing/2014/main" id="{F3C8D247-F658-4CAB-8394-77344502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0"/>
            <a:ext cx="9602788" cy="755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67" name="Oval 3">
            <a:extLst>
              <a:ext uri="{FF2B5EF4-FFF2-40B4-BE49-F238E27FC236}">
                <a16:creationId xmlns:a16="http://schemas.microsoft.com/office/drawing/2014/main" id="{BF9320E4-12B4-410E-A3F9-A4793818D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85800"/>
            <a:ext cx="4419600" cy="32766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1268" name="Oval 4">
            <a:extLst>
              <a:ext uri="{FF2B5EF4-FFF2-40B4-BE49-F238E27FC236}">
                <a16:creationId xmlns:a16="http://schemas.microsoft.com/office/drawing/2014/main" id="{44AFE9C5-5592-4CF8-A1FF-4F1F4CAF8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09800"/>
            <a:ext cx="2667000" cy="16764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1269" name="Oval 5">
            <a:extLst>
              <a:ext uri="{FF2B5EF4-FFF2-40B4-BE49-F238E27FC236}">
                <a16:creationId xmlns:a16="http://schemas.microsoft.com/office/drawing/2014/main" id="{95BEA1BC-786E-4CB1-9667-F2A8513BE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295400"/>
            <a:ext cx="2667000" cy="16764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1270" name="Oval 6">
            <a:extLst>
              <a:ext uri="{FF2B5EF4-FFF2-40B4-BE49-F238E27FC236}">
                <a16:creationId xmlns:a16="http://schemas.microsoft.com/office/drawing/2014/main" id="{00DE7BDD-3D2F-4718-BD04-3C7F940D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3581400" cy="32766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F97609ED-7B5D-4367-ABE3-C89E54E2E2FC}"/>
              </a:ext>
            </a:extLst>
          </p:cNvPr>
          <p:cNvSpPr>
            <a:spLocks noChangeArrowheads="1"/>
          </p:cNvSpPr>
          <p:nvPr/>
        </p:nvSpPr>
        <p:spPr bwMode="auto">
          <a:xfrm rot="-1602427">
            <a:off x="1847850" y="304800"/>
            <a:ext cx="2362200" cy="59944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1272" name="Oval 8">
            <a:extLst>
              <a:ext uri="{FF2B5EF4-FFF2-40B4-BE49-F238E27FC236}">
                <a16:creationId xmlns:a16="http://schemas.microsoft.com/office/drawing/2014/main" id="{19782B3A-35F7-4D3C-858D-E8B7FC31904D}"/>
              </a:ext>
            </a:extLst>
          </p:cNvPr>
          <p:cNvSpPr>
            <a:spLocks noChangeArrowheads="1"/>
          </p:cNvSpPr>
          <p:nvPr/>
        </p:nvSpPr>
        <p:spPr bwMode="auto">
          <a:xfrm rot="-1441762">
            <a:off x="152400" y="3733800"/>
            <a:ext cx="2286000" cy="3521075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1273" name="Oval 9">
            <a:extLst>
              <a:ext uri="{FF2B5EF4-FFF2-40B4-BE49-F238E27FC236}">
                <a16:creationId xmlns:a16="http://schemas.microsoft.com/office/drawing/2014/main" id="{DBB64D23-D26D-4E10-AB50-31AC6CC41C3F}"/>
              </a:ext>
            </a:extLst>
          </p:cNvPr>
          <p:cNvSpPr>
            <a:spLocks noChangeArrowheads="1"/>
          </p:cNvSpPr>
          <p:nvPr/>
        </p:nvSpPr>
        <p:spPr bwMode="auto">
          <a:xfrm rot="-5435">
            <a:off x="4419600" y="3884613"/>
            <a:ext cx="2667000" cy="3521075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 animBg="1"/>
      <p:bldP spid="11269" grpId="0" animBg="1"/>
      <p:bldP spid="11270" grpId="0" animBg="1"/>
      <p:bldP spid="11271" grpId="0" animBg="1"/>
      <p:bldP spid="11272" grpId="0" animBg="1"/>
      <p:bldP spid="1127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Tx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Tx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1996</Words>
  <Application>Microsoft Office PowerPoint</Application>
  <PresentationFormat>Personalizado</PresentationFormat>
  <Paragraphs>173</Paragraphs>
  <Slides>38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Magar</dc:creator>
  <cp:lastModifiedBy>eric</cp:lastModifiedBy>
  <cp:revision>77</cp:revision>
  <dcterms:modified xsi:type="dcterms:W3CDTF">2021-10-13T23:51:49Z</dcterms:modified>
</cp:coreProperties>
</file>