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9"/>
  </p:notesMasterIdLst>
  <p:handoutMasterIdLst>
    <p:handoutMasterId r:id="rId60"/>
  </p:handoutMasterIdLst>
  <p:sldIdLst>
    <p:sldId id="522" r:id="rId4"/>
    <p:sldId id="523" r:id="rId5"/>
    <p:sldId id="535" r:id="rId6"/>
    <p:sldId id="534" r:id="rId7"/>
    <p:sldId id="536" r:id="rId8"/>
    <p:sldId id="525" r:id="rId9"/>
    <p:sldId id="537" r:id="rId10"/>
    <p:sldId id="526" r:id="rId11"/>
    <p:sldId id="538" r:id="rId12"/>
    <p:sldId id="531" r:id="rId13"/>
    <p:sldId id="539" r:id="rId14"/>
    <p:sldId id="533" r:id="rId15"/>
    <p:sldId id="540" r:id="rId16"/>
    <p:sldId id="274" r:id="rId17"/>
    <p:sldId id="488" r:id="rId18"/>
    <p:sldId id="276" r:id="rId19"/>
    <p:sldId id="470" r:id="rId20"/>
    <p:sldId id="451" r:id="rId21"/>
    <p:sldId id="449" r:id="rId22"/>
    <p:sldId id="476" r:id="rId23"/>
    <p:sldId id="473" r:id="rId24"/>
    <p:sldId id="395" r:id="rId25"/>
    <p:sldId id="477" r:id="rId26"/>
    <p:sldId id="478" r:id="rId27"/>
    <p:sldId id="481" r:id="rId28"/>
    <p:sldId id="495" r:id="rId29"/>
    <p:sldId id="494" r:id="rId30"/>
    <p:sldId id="445" r:id="rId31"/>
    <p:sldId id="480" r:id="rId32"/>
    <p:sldId id="475" r:id="rId33"/>
    <p:sldId id="479" r:id="rId34"/>
    <p:sldId id="496" r:id="rId35"/>
    <p:sldId id="460" r:id="rId36"/>
    <p:sldId id="485" r:id="rId37"/>
    <p:sldId id="483" r:id="rId38"/>
    <p:sldId id="507" r:id="rId39"/>
    <p:sldId id="497" r:id="rId40"/>
    <p:sldId id="464" r:id="rId41"/>
    <p:sldId id="465" r:id="rId42"/>
    <p:sldId id="498" r:id="rId43"/>
    <p:sldId id="499" r:id="rId44"/>
    <p:sldId id="500" r:id="rId45"/>
    <p:sldId id="501" r:id="rId46"/>
    <p:sldId id="502" r:id="rId47"/>
    <p:sldId id="503" r:id="rId48"/>
    <p:sldId id="466" r:id="rId49"/>
    <p:sldId id="467" r:id="rId50"/>
    <p:sldId id="468" r:id="rId51"/>
    <p:sldId id="459" r:id="rId52"/>
    <p:sldId id="577" r:id="rId53"/>
    <p:sldId id="489" r:id="rId54"/>
    <p:sldId id="570" r:id="rId55"/>
    <p:sldId id="576" r:id="rId56"/>
    <p:sldId id="413" r:id="rId57"/>
    <p:sldId id="492" r:id="rId5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  <p14:sldId id="533"/>
            <p14:sldId id="540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07"/>
            <p14:sldId id="497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8"/>
            <p14:sldId id="499"/>
          </p14:sldIdLst>
        </p14:section>
        <p14:section name="Switch-case" id="{62FC35DA-830B-4736-9AFA-9927B67FF403}">
          <p14:sldIdLst>
            <p14:sldId id="500"/>
            <p14:sldId id="501"/>
            <p14:sldId id="502"/>
            <p14:sldId id="503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577"/>
            <p14:sldId id="489"/>
            <p14:sldId id="570"/>
            <p14:sldId id="576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91" autoAdjust="0"/>
    <p:restoredTop sz="94533" autoAdjust="0"/>
  </p:normalViewPr>
  <p:slideViewPr>
    <p:cSldViewPr>
      <p:cViewPr varScale="1">
        <p:scale>
          <a:sx n="72" d="100"/>
          <a:sy n="72" d="100"/>
        </p:scale>
        <p:origin x="19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1" TargetMode="Externa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3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hyperlink" Target="http://smartit.bg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bg-BG" dirty="0"/>
              <a:t>int a = 5;</a:t>
            </a:r>
            <a:endParaRPr lang="en-US" dirty="0"/>
          </a:p>
          <a:p>
            <a:r>
              <a:rPr lang="bg-BG" dirty="0"/>
              <a:t>int b = 2;</a:t>
            </a:r>
            <a:endParaRPr lang="en-US" dirty="0"/>
          </a:p>
          <a:p>
            <a:r>
              <a:rPr lang="bg-BG" dirty="0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68580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6858000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pb-march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Конструкцията </a:t>
            </a:r>
            <a:r>
              <a:rPr lang="en-US" b="1" dirty="0"/>
              <a:t>switch-case</a:t>
            </a:r>
            <a:endParaRPr lang="bg-BG" b="1" dirty="0"/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3799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от проверката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356" y="376882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20634" y="298888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2209800"/>
            <a:ext cx="561905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875212" y="5029200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44" y="2209800"/>
            <a:ext cx="4948470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4698" y="2033261"/>
            <a:ext cx="3761914" cy="109093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5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6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8581" y="381417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377" y="3029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412" y="1294071"/>
            <a:ext cx="3196538" cy="587121"/>
          </a:xfrm>
        </p:spPr>
        <p:txBody>
          <a:bodyPr/>
          <a:lstStyle/>
          <a:p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2" y="1447800"/>
            <a:ext cx="7924800" cy="4572404"/>
          </a:xfrm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</a:t>
            </a:r>
            <a:r>
              <a:rPr lang="it-IT" sz="2700" dirty="0">
                <a:solidFill>
                  <a:schemeClr val="bg1"/>
                </a:solidFill>
              </a:rPr>
              <a:t>num </a:t>
            </a:r>
            <a:r>
              <a:rPr lang="en-US" sz="2700" dirty="0">
                <a:solidFill>
                  <a:schemeClr val="bg1"/>
                </a:solidFill>
              </a:rPr>
              <a:t>% 2 ==</a:t>
            </a:r>
            <a:r>
              <a:rPr lang="it-IT" sz="2700" dirty="0">
                <a:solidFill>
                  <a:schemeClr val="bg1"/>
                </a:solidFill>
              </a:rPr>
              <a:t> 0</a:t>
            </a:r>
            <a:r>
              <a:rPr lang="it-IT" sz="2700" dirty="0"/>
              <a:t>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Console.WriteLine("even");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Console.WriteLine("odd");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3622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386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35810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/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tx1"/>
                </a:solidFill>
              </a:rPr>
              <a:t>if (num </a:t>
            </a:r>
            <a:r>
              <a:rPr lang="en-US" sz="2800" dirty="0">
                <a:solidFill>
                  <a:schemeClr val="tx1"/>
                </a:solidFill>
              </a:rPr>
              <a:t>==</a:t>
            </a:r>
            <a:r>
              <a:rPr lang="bg-BG" sz="2800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1) 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2) Console.WriteLine("two");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it-IT" sz="2800" dirty="0">
                <a:solidFill>
                  <a:schemeClr val="tx1"/>
                </a:solidFill>
              </a:rPr>
              <a:t>if (num</a:t>
            </a:r>
            <a:r>
              <a:rPr lang="en-US" sz="2800" dirty="0">
                <a:solidFill>
                  <a:schemeClr val="tx1"/>
                </a:solidFill>
              </a:rPr>
              <a:t> ==</a:t>
            </a:r>
            <a:r>
              <a:rPr lang="it-IT" sz="2800" dirty="0">
                <a:solidFill>
                  <a:schemeClr val="tx1"/>
                </a:solidFill>
              </a:rPr>
              <a:t> 3)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t-IT" sz="2800" dirty="0"/>
              <a:t>Console.WriteLine("three");</a:t>
            </a:r>
            <a:r>
              <a:rPr lang="bg-BG" sz="2800" dirty="0"/>
              <a:t> </a:t>
            </a:r>
            <a:endParaRPr lang="en-US" sz="28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2"/>
                </a:solidFill>
              </a:rPr>
              <a:t>// </a:t>
            </a:r>
            <a:r>
              <a:rPr lang="en-US" sz="2800" dirty="0">
                <a:solidFill>
                  <a:schemeClr val="accent2"/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else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it-IT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3312" y="3105742"/>
            <a:ext cx="9982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</a:t>
            </a:r>
            <a:r>
              <a:rPr lang="bg-BG" sz="2600" dirty="0"/>
              <a:t>tring currentDay = </a:t>
            </a:r>
            <a:r>
              <a:rPr lang="en-US" sz="26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</a:t>
            </a:r>
            <a:r>
              <a:rPr lang="bg-BG" sz="2600" dirty="0"/>
              <a:t>cur</a:t>
            </a:r>
            <a:r>
              <a:rPr lang="en-US" sz="2600" dirty="0"/>
              <a:t>r</a:t>
            </a:r>
            <a:r>
              <a:rPr lang="bg-BG" sz="2600" dirty="0"/>
              <a:t>entDay</a:t>
            </a:r>
            <a:r>
              <a:rPr lang="en-US" sz="2600" dirty="0"/>
              <a:t> ==</a:t>
            </a:r>
            <a:r>
              <a:rPr lang="bg-BG" sz="2600" dirty="0"/>
              <a:t> </a:t>
            </a:r>
            <a:r>
              <a:rPr lang="en-US" sz="2600" dirty="0"/>
              <a:t>"Monday")</a:t>
            </a:r>
            <a:r>
              <a:rPr lang="bg-BG" sz="2600" dirty="0"/>
              <a:t> </a:t>
            </a:r>
            <a:endParaRPr lang="en-US" sz="26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</a:t>
            </a:r>
            <a:r>
              <a:rPr lang="bg-BG" sz="2600" dirty="0"/>
              <a:t>double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</a:t>
            </a:r>
            <a:r>
              <a:rPr lang="bg-BG" sz="2600" dirty="0"/>
              <a:t> </a:t>
            </a:r>
            <a:r>
              <a:rPr lang="en-US" sz="2600" dirty="0"/>
              <a:t>double</a:t>
            </a:r>
            <a:r>
              <a:rPr lang="bg-BG" sz="2600" dirty="0"/>
              <a:t>.</a:t>
            </a:r>
            <a:r>
              <a:rPr lang="en-US" sz="2600" dirty="0"/>
              <a:t>P</a:t>
            </a:r>
            <a:r>
              <a:rPr lang="bg-BG" sz="2600" dirty="0"/>
              <a:t>arse(</a:t>
            </a:r>
            <a:r>
              <a:rPr lang="en-US" sz="2600" dirty="0"/>
              <a:t>Console.ReadLine</a:t>
            </a:r>
            <a:r>
              <a:rPr lang="bg-BG" sz="2600" dirty="0"/>
              <a:t>())</a:t>
            </a:r>
            <a:r>
              <a:rPr lang="en-US" sz="26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6812" y="591701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42275"/>
          </a:xfrm>
        </p:spPr>
        <p:txBody>
          <a:bodyPr/>
          <a:lstStyle/>
          <a:p>
            <a:r>
              <a:rPr lang="en-US" dirty="0"/>
              <a:t>...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498149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8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err="1">
                <a:solidFill>
                  <a:schemeClr val="bg2"/>
                </a:solidFill>
              </a:rPr>
              <a:t>Дебъгване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en-US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4724400" cy="587121"/>
          </a:xfrm>
        </p:spPr>
        <p:txBody>
          <a:bodyPr/>
          <a:lstStyle/>
          <a:p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2033</Words>
  <Application>Microsoft Office PowerPoint</Application>
  <PresentationFormat>Custom</PresentationFormat>
  <Paragraphs>513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PowerPoint Presentation</vt:lpstr>
      <vt:lpstr>Живот на променлива</vt:lpstr>
      <vt:lpstr>Лица на фигури</vt:lpstr>
      <vt:lpstr>Лица на фигури – решение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2019-03-18T16:41:29Z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