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9" r:id="rId9"/>
    <p:sldId id="262" r:id="rId10"/>
    <p:sldId id="268" r:id="rId11"/>
    <p:sldId id="270" r:id="rId12"/>
    <p:sldId id="263" r:id="rId13"/>
    <p:sldId id="264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CDD21F-A903-4F8D-94BD-F6B00CEB7D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F050C0-0BED-4B29-B369-D8ED1C22EB52}">
      <dgm:prSet/>
      <dgm:spPr/>
      <dgm:t>
        <a:bodyPr/>
        <a:lstStyle/>
        <a:p>
          <a:pPr>
            <a:defRPr cap="all"/>
          </a:pPr>
          <a:r>
            <a:rPr lang="en-US"/>
            <a:t>• Students often graduate without the top skills employers ask for.</a:t>
          </a:r>
        </a:p>
      </dgm:t>
    </dgm:pt>
    <dgm:pt modelId="{5B76E245-1D50-43DD-ACAA-57C10A91CBB2}" type="parTrans" cxnId="{0F29617B-B56E-40AC-B86D-79DEE16F768B}">
      <dgm:prSet/>
      <dgm:spPr/>
      <dgm:t>
        <a:bodyPr/>
        <a:lstStyle/>
        <a:p>
          <a:endParaRPr lang="en-US"/>
        </a:p>
      </dgm:t>
    </dgm:pt>
    <dgm:pt modelId="{A46CA80F-2F89-4238-86F5-7124E0A73315}" type="sibTrans" cxnId="{0F29617B-B56E-40AC-B86D-79DEE16F768B}">
      <dgm:prSet/>
      <dgm:spPr/>
      <dgm:t>
        <a:bodyPr/>
        <a:lstStyle/>
        <a:p>
          <a:endParaRPr lang="en-US"/>
        </a:p>
      </dgm:t>
    </dgm:pt>
    <dgm:pt modelId="{9360F128-E361-4FE6-AD16-A78171B6B32C}">
      <dgm:prSet/>
      <dgm:spPr/>
      <dgm:t>
        <a:bodyPr/>
        <a:lstStyle/>
        <a:p>
          <a:pPr>
            <a:defRPr cap="all"/>
          </a:pPr>
          <a:r>
            <a:rPr lang="en-US"/>
            <a:t>• Universities lack data to evaluate how job-ready their programs are.</a:t>
          </a:r>
        </a:p>
      </dgm:t>
    </dgm:pt>
    <dgm:pt modelId="{E8E5907C-620B-4D9B-84E7-68CBB978AC60}" type="parTrans" cxnId="{5117AEBE-CC99-4E95-9F74-2B7918BB7CAA}">
      <dgm:prSet/>
      <dgm:spPr/>
      <dgm:t>
        <a:bodyPr/>
        <a:lstStyle/>
        <a:p>
          <a:endParaRPr lang="en-US"/>
        </a:p>
      </dgm:t>
    </dgm:pt>
    <dgm:pt modelId="{E521842A-5F8D-4781-9D63-FDFA05D19B56}" type="sibTrans" cxnId="{5117AEBE-CC99-4E95-9F74-2B7918BB7CAA}">
      <dgm:prSet/>
      <dgm:spPr/>
      <dgm:t>
        <a:bodyPr/>
        <a:lstStyle/>
        <a:p>
          <a:endParaRPr lang="en-US"/>
        </a:p>
      </dgm:t>
    </dgm:pt>
    <dgm:pt modelId="{D47688AA-DB04-45D7-B1E0-5C313B25D3CF}">
      <dgm:prSet/>
      <dgm:spPr/>
      <dgm:t>
        <a:bodyPr/>
        <a:lstStyle/>
        <a:p>
          <a:pPr>
            <a:defRPr cap="all"/>
          </a:pPr>
          <a:r>
            <a:rPr lang="en-US"/>
            <a:t>→ We asked: Does this academic program really prepare students for the job market?</a:t>
          </a:r>
        </a:p>
      </dgm:t>
    </dgm:pt>
    <dgm:pt modelId="{26F92B0A-E05E-466B-9776-82D628E70CEC}" type="parTrans" cxnId="{ED6AD816-E68B-4CF7-90A9-A928643EFF06}">
      <dgm:prSet/>
      <dgm:spPr/>
      <dgm:t>
        <a:bodyPr/>
        <a:lstStyle/>
        <a:p>
          <a:endParaRPr lang="en-US"/>
        </a:p>
      </dgm:t>
    </dgm:pt>
    <dgm:pt modelId="{544E270D-D185-4A5E-8D10-BC08F85CF817}" type="sibTrans" cxnId="{ED6AD816-E68B-4CF7-90A9-A928643EFF06}">
      <dgm:prSet/>
      <dgm:spPr/>
      <dgm:t>
        <a:bodyPr/>
        <a:lstStyle/>
        <a:p>
          <a:endParaRPr lang="en-US"/>
        </a:p>
      </dgm:t>
    </dgm:pt>
    <dgm:pt modelId="{B31C1A30-D0B3-4865-B0CF-8036353DAD0B}" type="pres">
      <dgm:prSet presAssocID="{8ECDD21F-A903-4F8D-94BD-F6B00CEB7D8C}" presName="root" presStyleCnt="0">
        <dgm:presLayoutVars>
          <dgm:dir/>
          <dgm:resizeHandles val="exact"/>
        </dgm:presLayoutVars>
      </dgm:prSet>
      <dgm:spPr/>
    </dgm:pt>
    <dgm:pt modelId="{501850CB-93DB-43AF-A675-A077FFA829F1}" type="pres">
      <dgm:prSet presAssocID="{98F050C0-0BED-4B29-B369-D8ED1C22EB52}" presName="compNode" presStyleCnt="0"/>
      <dgm:spPr/>
    </dgm:pt>
    <dgm:pt modelId="{F987B44B-F8F1-422C-82A8-B5D7C9B05BFC}" type="pres">
      <dgm:prSet presAssocID="{98F050C0-0BED-4B29-B369-D8ED1C22EB5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B99421-303C-4ED1-BF7B-F4E2D5406101}" type="pres">
      <dgm:prSet presAssocID="{98F050C0-0BED-4B29-B369-D8ED1C22EB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05EDC54-7E46-472F-A9CA-A14C884F14C8}" type="pres">
      <dgm:prSet presAssocID="{98F050C0-0BED-4B29-B369-D8ED1C22EB52}" presName="spaceRect" presStyleCnt="0"/>
      <dgm:spPr/>
    </dgm:pt>
    <dgm:pt modelId="{1A6EF25D-67AC-4F83-9C70-A667CC3BD9EF}" type="pres">
      <dgm:prSet presAssocID="{98F050C0-0BED-4B29-B369-D8ED1C22EB52}" presName="textRect" presStyleLbl="revTx" presStyleIdx="0" presStyleCnt="3">
        <dgm:presLayoutVars>
          <dgm:chMax val="1"/>
          <dgm:chPref val="1"/>
        </dgm:presLayoutVars>
      </dgm:prSet>
      <dgm:spPr/>
    </dgm:pt>
    <dgm:pt modelId="{D753FFE7-E09D-4A86-AA87-54D751A464F1}" type="pres">
      <dgm:prSet presAssocID="{A46CA80F-2F89-4238-86F5-7124E0A73315}" presName="sibTrans" presStyleCnt="0"/>
      <dgm:spPr/>
    </dgm:pt>
    <dgm:pt modelId="{2F61D3D2-26E6-430A-9DE1-CE7C650EB35B}" type="pres">
      <dgm:prSet presAssocID="{9360F128-E361-4FE6-AD16-A78171B6B32C}" presName="compNode" presStyleCnt="0"/>
      <dgm:spPr/>
    </dgm:pt>
    <dgm:pt modelId="{DA770687-50D5-4394-9F48-D27C399868E0}" type="pres">
      <dgm:prSet presAssocID="{9360F128-E361-4FE6-AD16-A78171B6B32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DD09A2-3E23-4390-9494-5182E09BE2FB}" type="pres">
      <dgm:prSet presAssocID="{9360F128-E361-4FE6-AD16-A78171B6B3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566853C1-A20B-42E3-8AC9-06A8FFEC8629}" type="pres">
      <dgm:prSet presAssocID="{9360F128-E361-4FE6-AD16-A78171B6B32C}" presName="spaceRect" presStyleCnt="0"/>
      <dgm:spPr/>
    </dgm:pt>
    <dgm:pt modelId="{444CEA4B-E333-434D-81E9-644310A5BF32}" type="pres">
      <dgm:prSet presAssocID="{9360F128-E361-4FE6-AD16-A78171B6B32C}" presName="textRect" presStyleLbl="revTx" presStyleIdx="1" presStyleCnt="3">
        <dgm:presLayoutVars>
          <dgm:chMax val="1"/>
          <dgm:chPref val="1"/>
        </dgm:presLayoutVars>
      </dgm:prSet>
      <dgm:spPr/>
    </dgm:pt>
    <dgm:pt modelId="{ACB472AA-427E-4325-AF05-2A681AC6E7A7}" type="pres">
      <dgm:prSet presAssocID="{E521842A-5F8D-4781-9D63-FDFA05D19B56}" presName="sibTrans" presStyleCnt="0"/>
      <dgm:spPr/>
    </dgm:pt>
    <dgm:pt modelId="{DD25F2E2-2E92-474C-8115-B9B755049D62}" type="pres">
      <dgm:prSet presAssocID="{D47688AA-DB04-45D7-B1E0-5C313B25D3CF}" presName="compNode" presStyleCnt="0"/>
      <dgm:spPr/>
    </dgm:pt>
    <dgm:pt modelId="{BCB27F64-DE83-4B2E-A7AD-5C5EE43D7A6A}" type="pres">
      <dgm:prSet presAssocID="{D47688AA-DB04-45D7-B1E0-5C313B25D3C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436396-052F-496E-A0A1-4E253E7A8F21}" type="pres">
      <dgm:prSet presAssocID="{D47688AA-DB04-45D7-B1E0-5C313B25D3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3D18D92-4057-4B11-BDFA-3EA00ED721F0}" type="pres">
      <dgm:prSet presAssocID="{D47688AA-DB04-45D7-B1E0-5C313B25D3CF}" presName="spaceRect" presStyleCnt="0"/>
      <dgm:spPr/>
    </dgm:pt>
    <dgm:pt modelId="{628A4F74-1097-4989-8267-9968DB435B4E}" type="pres">
      <dgm:prSet presAssocID="{D47688AA-DB04-45D7-B1E0-5C313B25D3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6AD816-E68B-4CF7-90A9-A928643EFF06}" srcId="{8ECDD21F-A903-4F8D-94BD-F6B00CEB7D8C}" destId="{D47688AA-DB04-45D7-B1E0-5C313B25D3CF}" srcOrd="2" destOrd="0" parTransId="{26F92B0A-E05E-466B-9776-82D628E70CEC}" sibTransId="{544E270D-D185-4A5E-8D10-BC08F85CF817}"/>
    <dgm:cxn modelId="{64C8882C-7EB6-4D52-96A8-6921F388C0D9}" type="presOf" srcId="{9360F128-E361-4FE6-AD16-A78171B6B32C}" destId="{444CEA4B-E333-434D-81E9-644310A5BF32}" srcOrd="0" destOrd="0" presId="urn:microsoft.com/office/officeart/2018/5/layout/IconLeafLabelList"/>
    <dgm:cxn modelId="{13429E5A-118D-4D00-BD89-52707B948930}" type="presOf" srcId="{98F050C0-0BED-4B29-B369-D8ED1C22EB52}" destId="{1A6EF25D-67AC-4F83-9C70-A667CC3BD9EF}" srcOrd="0" destOrd="0" presId="urn:microsoft.com/office/officeart/2018/5/layout/IconLeafLabelList"/>
    <dgm:cxn modelId="{0F29617B-B56E-40AC-B86D-79DEE16F768B}" srcId="{8ECDD21F-A903-4F8D-94BD-F6B00CEB7D8C}" destId="{98F050C0-0BED-4B29-B369-D8ED1C22EB52}" srcOrd="0" destOrd="0" parTransId="{5B76E245-1D50-43DD-ACAA-57C10A91CBB2}" sibTransId="{A46CA80F-2F89-4238-86F5-7124E0A73315}"/>
    <dgm:cxn modelId="{9F1B7CAC-7C00-45AE-8B08-71FA7166F4E4}" type="presOf" srcId="{D47688AA-DB04-45D7-B1E0-5C313B25D3CF}" destId="{628A4F74-1097-4989-8267-9968DB435B4E}" srcOrd="0" destOrd="0" presId="urn:microsoft.com/office/officeart/2018/5/layout/IconLeafLabelList"/>
    <dgm:cxn modelId="{5117AEBE-CC99-4E95-9F74-2B7918BB7CAA}" srcId="{8ECDD21F-A903-4F8D-94BD-F6B00CEB7D8C}" destId="{9360F128-E361-4FE6-AD16-A78171B6B32C}" srcOrd="1" destOrd="0" parTransId="{E8E5907C-620B-4D9B-84E7-68CBB978AC60}" sibTransId="{E521842A-5F8D-4781-9D63-FDFA05D19B56}"/>
    <dgm:cxn modelId="{425962F5-C431-4063-8AB1-841F8A9E350A}" type="presOf" srcId="{8ECDD21F-A903-4F8D-94BD-F6B00CEB7D8C}" destId="{B31C1A30-D0B3-4865-B0CF-8036353DAD0B}" srcOrd="0" destOrd="0" presId="urn:microsoft.com/office/officeart/2018/5/layout/IconLeafLabelList"/>
    <dgm:cxn modelId="{891531CA-57B5-4842-9B03-03B2467AF48A}" type="presParOf" srcId="{B31C1A30-D0B3-4865-B0CF-8036353DAD0B}" destId="{501850CB-93DB-43AF-A675-A077FFA829F1}" srcOrd="0" destOrd="0" presId="urn:microsoft.com/office/officeart/2018/5/layout/IconLeafLabelList"/>
    <dgm:cxn modelId="{58477AA5-7566-4F70-A072-77FED3127288}" type="presParOf" srcId="{501850CB-93DB-43AF-A675-A077FFA829F1}" destId="{F987B44B-F8F1-422C-82A8-B5D7C9B05BFC}" srcOrd="0" destOrd="0" presId="urn:microsoft.com/office/officeart/2018/5/layout/IconLeafLabelList"/>
    <dgm:cxn modelId="{5721CB43-58D3-46EF-9676-F11D68A227C0}" type="presParOf" srcId="{501850CB-93DB-43AF-A675-A077FFA829F1}" destId="{C6B99421-303C-4ED1-BF7B-F4E2D5406101}" srcOrd="1" destOrd="0" presId="urn:microsoft.com/office/officeart/2018/5/layout/IconLeafLabelList"/>
    <dgm:cxn modelId="{FCA2E0C6-0AB7-42B2-BA21-93445CC5A53C}" type="presParOf" srcId="{501850CB-93DB-43AF-A675-A077FFA829F1}" destId="{E05EDC54-7E46-472F-A9CA-A14C884F14C8}" srcOrd="2" destOrd="0" presId="urn:microsoft.com/office/officeart/2018/5/layout/IconLeafLabelList"/>
    <dgm:cxn modelId="{2CCC362D-7E36-4677-BF1C-768D529F4780}" type="presParOf" srcId="{501850CB-93DB-43AF-A675-A077FFA829F1}" destId="{1A6EF25D-67AC-4F83-9C70-A667CC3BD9EF}" srcOrd="3" destOrd="0" presId="urn:microsoft.com/office/officeart/2018/5/layout/IconLeafLabelList"/>
    <dgm:cxn modelId="{A06C8841-9E91-4EEB-8026-CA3100315ECB}" type="presParOf" srcId="{B31C1A30-D0B3-4865-B0CF-8036353DAD0B}" destId="{D753FFE7-E09D-4A86-AA87-54D751A464F1}" srcOrd="1" destOrd="0" presId="urn:microsoft.com/office/officeart/2018/5/layout/IconLeafLabelList"/>
    <dgm:cxn modelId="{650CE049-0337-480D-86E9-91C76F42C16B}" type="presParOf" srcId="{B31C1A30-D0B3-4865-B0CF-8036353DAD0B}" destId="{2F61D3D2-26E6-430A-9DE1-CE7C650EB35B}" srcOrd="2" destOrd="0" presId="urn:microsoft.com/office/officeart/2018/5/layout/IconLeafLabelList"/>
    <dgm:cxn modelId="{115B17A3-35A2-4530-ADD6-8DD387D38DD7}" type="presParOf" srcId="{2F61D3D2-26E6-430A-9DE1-CE7C650EB35B}" destId="{DA770687-50D5-4394-9F48-D27C399868E0}" srcOrd="0" destOrd="0" presId="urn:microsoft.com/office/officeart/2018/5/layout/IconLeafLabelList"/>
    <dgm:cxn modelId="{E44B0108-4F6B-4AF0-B46B-C2F39D64B879}" type="presParOf" srcId="{2F61D3D2-26E6-430A-9DE1-CE7C650EB35B}" destId="{2EDD09A2-3E23-4390-9494-5182E09BE2FB}" srcOrd="1" destOrd="0" presId="urn:microsoft.com/office/officeart/2018/5/layout/IconLeafLabelList"/>
    <dgm:cxn modelId="{6009694E-D143-4678-B77B-6B76AF348345}" type="presParOf" srcId="{2F61D3D2-26E6-430A-9DE1-CE7C650EB35B}" destId="{566853C1-A20B-42E3-8AC9-06A8FFEC8629}" srcOrd="2" destOrd="0" presId="urn:microsoft.com/office/officeart/2018/5/layout/IconLeafLabelList"/>
    <dgm:cxn modelId="{24924257-A137-49AC-827C-0EFE61119F84}" type="presParOf" srcId="{2F61D3D2-26E6-430A-9DE1-CE7C650EB35B}" destId="{444CEA4B-E333-434D-81E9-644310A5BF32}" srcOrd="3" destOrd="0" presId="urn:microsoft.com/office/officeart/2018/5/layout/IconLeafLabelList"/>
    <dgm:cxn modelId="{D74229CF-1139-4BDC-9A65-69154186A000}" type="presParOf" srcId="{B31C1A30-D0B3-4865-B0CF-8036353DAD0B}" destId="{ACB472AA-427E-4325-AF05-2A681AC6E7A7}" srcOrd="3" destOrd="0" presId="urn:microsoft.com/office/officeart/2018/5/layout/IconLeafLabelList"/>
    <dgm:cxn modelId="{2ECF6673-1252-47F6-A083-999387F0B5B1}" type="presParOf" srcId="{B31C1A30-D0B3-4865-B0CF-8036353DAD0B}" destId="{DD25F2E2-2E92-474C-8115-B9B755049D62}" srcOrd="4" destOrd="0" presId="urn:microsoft.com/office/officeart/2018/5/layout/IconLeafLabelList"/>
    <dgm:cxn modelId="{C15E143E-CE56-46B8-AA9B-178C2020E120}" type="presParOf" srcId="{DD25F2E2-2E92-474C-8115-B9B755049D62}" destId="{BCB27F64-DE83-4B2E-A7AD-5C5EE43D7A6A}" srcOrd="0" destOrd="0" presId="urn:microsoft.com/office/officeart/2018/5/layout/IconLeafLabelList"/>
    <dgm:cxn modelId="{60EC3AA0-14A4-4151-B83F-EBEDBD5EB869}" type="presParOf" srcId="{DD25F2E2-2E92-474C-8115-B9B755049D62}" destId="{EC436396-052F-496E-A0A1-4E253E7A8F21}" srcOrd="1" destOrd="0" presId="urn:microsoft.com/office/officeart/2018/5/layout/IconLeafLabelList"/>
    <dgm:cxn modelId="{58003DFD-CC43-4CEC-8391-FEC9D7C7663D}" type="presParOf" srcId="{DD25F2E2-2E92-474C-8115-B9B755049D62}" destId="{73D18D92-4057-4B11-BDFA-3EA00ED721F0}" srcOrd="2" destOrd="0" presId="urn:microsoft.com/office/officeart/2018/5/layout/IconLeafLabelList"/>
    <dgm:cxn modelId="{FB83125D-7C1A-4CAD-8FD1-46966F2E55B8}" type="presParOf" srcId="{DD25F2E2-2E92-474C-8115-B9B755049D62}" destId="{628A4F74-1097-4989-8267-9968DB435B4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E5D74-F2CE-4612-90D1-FCB96E2D11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54848B-5315-4373-A436-8B705AE59DD0}">
      <dgm:prSet/>
      <dgm:spPr/>
      <dgm:t>
        <a:bodyPr/>
        <a:lstStyle/>
        <a:p>
          <a:r>
            <a:rPr lang="en-US"/>
            <a:t>• Job Market Skills: ~180 unique skills from 50+ job postings.</a:t>
          </a:r>
        </a:p>
      </dgm:t>
    </dgm:pt>
    <dgm:pt modelId="{79ED453B-2BFF-4B9D-BD2C-B2C5EC5E7CC2}" type="parTrans" cxnId="{235FF85E-7AAE-4827-AC1C-BB65C272D161}">
      <dgm:prSet/>
      <dgm:spPr/>
      <dgm:t>
        <a:bodyPr/>
        <a:lstStyle/>
        <a:p>
          <a:endParaRPr lang="en-US"/>
        </a:p>
      </dgm:t>
    </dgm:pt>
    <dgm:pt modelId="{54CF3CA6-BA76-4E1E-A316-B2E8728DEFEF}" type="sibTrans" cxnId="{235FF85E-7AAE-4827-AC1C-BB65C272D161}">
      <dgm:prSet/>
      <dgm:spPr/>
      <dgm:t>
        <a:bodyPr/>
        <a:lstStyle/>
        <a:p>
          <a:endParaRPr lang="en-US"/>
        </a:p>
      </dgm:t>
    </dgm:pt>
    <dgm:pt modelId="{045D7AC3-EA6D-4DA1-9707-16DFA8FB2DE3}">
      <dgm:prSet/>
      <dgm:spPr/>
      <dgm:t>
        <a:bodyPr/>
        <a:lstStyle/>
        <a:p>
          <a:r>
            <a:rPr lang="en-US"/>
            <a:t>• University Programs: CS and SE programs from Columbia, NYIT, Pace, etc.</a:t>
          </a:r>
        </a:p>
      </dgm:t>
    </dgm:pt>
    <dgm:pt modelId="{54003764-AF46-4485-8C67-59D7935C9AE8}" type="parTrans" cxnId="{20D00B57-FAD8-4C75-B56B-07FEA62D4A9B}">
      <dgm:prSet/>
      <dgm:spPr/>
      <dgm:t>
        <a:bodyPr/>
        <a:lstStyle/>
        <a:p>
          <a:endParaRPr lang="en-US"/>
        </a:p>
      </dgm:t>
    </dgm:pt>
    <dgm:pt modelId="{BDFA49D9-F0D7-4708-BBCD-DB3C6C442E90}" type="sibTrans" cxnId="{20D00B57-FAD8-4C75-B56B-07FEA62D4A9B}">
      <dgm:prSet/>
      <dgm:spPr/>
      <dgm:t>
        <a:bodyPr/>
        <a:lstStyle/>
        <a:p>
          <a:endParaRPr lang="en-US"/>
        </a:p>
      </dgm:t>
    </dgm:pt>
    <dgm:pt modelId="{D6463BD1-C5D2-416C-BC13-1AC7324F4946}">
      <dgm:prSet/>
      <dgm:spPr/>
      <dgm:t>
        <a:bodyPr/>
        <a:lstStyle/>
        <a:p>
          <a:r>
            <a:rPr lang="en-US"/>
            <a:t>• 10% of job market data was simulated for testing purposes.</a:t>
          </a:r>
        </a:p>
      </dgm:t>
    </dgm:pt>
    <dgm:pt modelId="{8BFE9C45-4922-4EA9-9CEC-42000590C418}" type="parTrans" cxnId="{0111C87A-7394-4B5F-8D59-7F35F94FA574}">
      <dgm:prSet/>
      <dgm:spPr/>
      <dgm:t>
        <a:bodyPr/>
        <a:lstStyle/>
        <a:p>
          <a:endParaRPr lang="en-US"/>
        </a:p>
      </dgm:t>
    </dgm:pt>
    <dgm:pt modelId="{0963D2C1-3F24-4D3E-A611-37891331B8D1}" type="sibTrans" cxnId="{0111C87A-7394-4B5F-8D59-7F35F94FA574}">
      <dgm:prSet/>
      <dgm:spPr/>
      <dgm:t>
        <a:bodyPr/>
        <a:lstStyle/>
        <a:p>
          <a:endParaRPr lang="en-US"/>
        </a:p>
      </dgm:t>
    </dgm:pt>
    <dgm:pt modelId="{9165E794-3677-45EF-B431-070FFEFE3457}" type="pres">
      <dgm:prSet presAssocID="{C07E5D74-F2CE-4612-90D1-FCB96E2D1162}" presName="linear" presStyleCnt="0">
        <dgm:presLayoutVars>
          <dgm:animLvl val="lvl"/>
          <dgm:resizeHandles val="exact"/>
        </dgm:presLayoutVars>
      </dgm:prSet>
      <dgm:spPr/>
    </dgm:pt>
    <dgm:pt modelId="{EEACA922-EEB3-4033-A3FF-9FFBD4565636}" type="pres">
      <dgm:prSet presAssocID="{D454848B-5315-4373-A436-8B705AE59D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408BF9-DC48-4545-B17F-126A818D9B88}" type="pres">
      <dgm:prSet presAssocID="{54CF3CA6-BA76-4E1E-A316-B2E8728DEFEF}" presName="spacer" presStyleCnt="0"/>
      <dgm:spPr/>
    </dgm:pt>
    <dgm:pt modelId="{96D7E1AF-CFDD-48F2-A94B-CF207EF99D3C}" type="pres">
      <dgm:prSet presAssocID="{045D7AC3-EA6D-4DA1-9707-16DFA8FB2D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D895A2-2A2C-4CCE-84E4-19362B4ECCE5}" type="pres">
      <dgm:prSet presAssocID="{BDFA49D9-F0D7-4708-BBCD-DB3C6C442E90}" presName="spacer" presStyleCnt="0"/>
      <dgm:spPr/>
    </dgm:pt>
    <dgm:pt modelId="{CEA29127-B9E1-4ED8-BE1E-70C24CED93ED}" type="pres">
      <dgm:prSet presAssocID="{D6463BD1-C5D2-416C-BC13-1AC7324F494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5FF85E-7AAE-4827-AC1C-BB65C272D161}" srcId="{C07E5D74-F2CE-4612-90D1-FCB96E2D1162}" destId="{D454848B-5315-4373-A436-8B705AE59DD0}" srcOrd="0" destOrd="0" parTransId="{79ED453B-2BFF-4B9D-BD2C-B2C5EC5E7CC2}" sibTransId="{54CF3CA6-BA76-4E1E-A316-B2E8728DEFEF}"/>
    <dgm:cxn modelId="{782DE571-9542-4AA8-8C5E-9EFDA1DA7328}" type="presOf" srcId="{C07E5D74-F2CE-4612-90D1-FCB96E2D1162}" destId="{9165E794-3677-45EF-B431-070FFEFE3457}" srcOrd="0" destOrd="0" presId="urn:microsoft.com/office/officeart/2005/8/layout/vList2"/>
    <dgm:cxn modelId="{CEE82C75-1CBA-459A-B6D7-CA3CE8D201DC}" type="presOf" srcId="{D6463BD1-C5D2-416C-BC13-1AC7324F4946}" destId="{CEA29127-B9E1-4ED8-BE1E-70C24CED93ED}" srcOrd="0" destOrd="0" presId="urn:microsoft.com/office/officeart/2005/8/layout/vList2"/>
    <dgm:cxn modelId="{20D00B57-FAD8-4C75-B56B-07FEA62D4A9B}" srcId="{C07E5D74-F2CE-4612-90D1-FCB96E2D1162}" destId="{045D7AC3-EA6D-4DA1-9707-16DFA8FB2DE3}" srcOrd="1" destOrd="0" parTransId="{54003764-AF46-4485-8C67-59D7935C9AE8}" sibTransId="{BDFA49D9-F0D7-4708-BBCD-DB3C6C442E90}"/>
    <dgm:cxn modelId="{0111C87A-7394-4B5F-8D59-7F35F94FA574}" srcId="{C07E5D74-F2CE-4612-90D1-FCB96E2D1162}" destId="{D6463BD1-C5D2-416C-BC13-1AC7324F4946}" srcOrd="2" destOrd="0" parTransId="{8BFE9C45-4922-4EA9-9CEC-42000590C418}" sibTransId="{0963D2C1-3F24-4D3E-A611-37891331B8D1}"/>
    <dgm:cxn modelId="{D0A3ED8F-38E7-4B0C-B488-78F05B29ECF4}" type="presOf" srcId="{045D7AC3-EA6D-4DA1-9707-16DFA8FB2DE3}" destId="{96D7E1AF-CFDD-48F2-A94B-CF207EF99D3C}" srcOrd="0" destOrd="0" presId="urn:microsoft.com/office/officeart/2005/8/layout/vList2"/>
    <dgm:cxn modelId="{F5C4ADCA-0845-4F61-BB83-BFA957C75639}" type="presOf" srcId="{D454848B-5315-4373-A436-8B705AE59DD0}" destId="{EEACA922-EEB3-4033-A3FF-9FFBD4565636}" srcOrd="0" destOrd="0" presId="urn:microsoft.com/office/officeart/2005/8/layout/vList2"/>
    <dgm:cxn modelId="{B55098C9-13D6-41E6-8923-D497DDF672B6}" type="presParOf" srcId="{9165E794-3677-45EF-B431-070FFEFE3457}" destId="{EEACA922-EEB3-4033-A3FF-9FFBD4565636}" srcOrd="0" destOrd="0" presId="urn:microsoft.com/office/officeart/2005/8/layout/vList2"/>
    <dgm:cxn modelId="{DBD46CC4-8D2D-4B5D-8E02-F4CBFEE8665B}" type="presParOf" srcId="{9165E794-3677-45EF-B431-070FFEFE3457}" destId="{97408BF9-DC48-4545-B17F-126A818D9B88}" srcOrd="1" destOrd="0" presId="urn:microsoft.com/office/officeart/2005/8/layout/vList2"/>
    <dgm:cxn modelId="{BAC0E7AE-CCA6-44F9-9882-29120D84C907}" type="presParOf" srcId="{9165E794-3677-45EF-B431-070FFEFE3457}" destId="{96D7E1AF-CFDD-48F2-A94B-CF207EF99D3C}" srcOrd="2" destOrd="0" presId="urn:microsoft.com/office/officeart/2005/8/layout/vList2"/>
    <dgm:cxn modelId="{7FE64D27-8AEE-41FA-B85A-29DF0F9C91FA}" type="presParOf" srcId="{9165E794-3677-45EF-B431-070FFEFE3457}" destId="{82D895A2-2A2C-4CCE-84E4-19362B4ECCE5}" srcOrd="3" destOrd="0" presId="urn:microsoft.com/office/officeart/2005/8/layout/vList2"/>
    <dgm:cxn modelId="{6E74FC4B-062D-4017-BC1C-3E70A1977272}" type="presParOf" srcId="{9165E794-3677-45EF-B431-070FFEFE3457}" destId="{CEA29127-B9E1-4ED8-BE1E-70C24CED93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1FEF3-135E-40A2-98D9-D192ABA31BC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032D0A-1223-4C55-831B-51E78282BD73}">
      <dgm:prSet/>
      <dgm:spPr/>
      <dgm:t>
        <a:bodyPr/>
        <a:lstStyle/>
        <a:p>
          <a:r>
            <a:rPr lang="en-US" dirty="0"/>
            <a:t>• Normalize skill frequency from job data.</a:t>
          </a:r>
        </a:p>
      </dgm:t>
    </dgm:pt>
    <dgm:pt modelId="{A1AD6E98-B2C3-4162-BD64-E0D4649A7751}" type="parTrans" cxnId="{09B6EFF9-5071-4715-8619-580900FAE466}">
      <dgm:prSet/>
      <dgm:spPr/>
      <dgm:t>
        <a:bodyPr/>
        <a:lstStyle/>
        <a:p>
          <a:endParaRPr lang="en-US"/>
        </a:p>
      </dgm:t>
    </dgm:pt>
    <dgm:pt modelId="{F5E00977-DD2A-4DBA-AA6F-67DFAFEEEEF7}" type="sibTrans" cxnId="{09B6EFF9-5071-4715-8619-580900FAE466}">
      <dgm:prSet/>
      <dgm:spPr/>
      <dgm:t>
        <a:bodyPr/>
        <a:lstStyle/>
        <a:p>
          <a:endParaRPr lang="en-US"/>
        </a:p>
      </dgm:t>
    </dgm:pt>
    <dgm:pt modelId="{900D12EB-81A4-4C91-A319-824AC60D8427}">
      <dgm:prSet/>
      <dgm:spPr/>
      <dgm:t>
        <a:bodyPr/>
        <a:lstStyle/>
        <a:p>
          <a:r>
            <a:rPr lang="en-US"/>
            <a:t>• Weight required skills more than electives.</a:t>
          </a:r>
        </a:p>
      </dgm:t>
    </dgm:pt>
    <dgm:pt modelId="{704146D9-03F6-4C99-8F51-6104702D2703}" type="parTrans" cxnId="{F5ADC614-A8F6-4754-830E-D01AD3C38B5F}">
      <dgm:prSet/>
      <dgm:spPr/>
      <dgm:t>
        <a:bodyPr/>
        <a:lstStyle/>
        <a:p>
          <a:endParaRPr lang="en-US"/>
        </a:p>
      </dgm:t>
    </dgm:pt>
    <dgm:pt modelId="{12A65E83-1366-4A62-B0E9-F3537DBD86CD}" type="sibTrans" cxnId="{F5ADC614-A8F6-4754-830E-D01AD3C38B5F}">
      <dgm:prSet/>
      <dgm:spPr/>
      <dgm:t>
        <a:bodyPr/>
        <a:lstStyle/>
        <a:p>
          <a:endParaRPr lang="en-US"/>
        </a:p>
      </dgm:t>
    </dgm:pt>
    <dgm:pt modelId="{EB799D04-2553-436F-81FE-75DDB75F788E}">
      <dgm:prSet/>
      <dgm:spPr/>
      <dgm:t>
        <a:bodyPr/>
        <a:lstStyle/>
        <a:p>
          <a:r>
            <a:rPr lang="en-US" dirty="0"/>
            <a:t>• Scale by demand and cap to 100%.</a:t>
          </a:r>
        </a:p>
      </dgm:t>
    </dgm:pt>
    <dgm:pt modelId="{08535AB9-D9AA-43EF-9CD0-2590645001E1}" type="parTrans" cxnId="{DF6B4DEB-ED0C-4453-8514-C39704E0A845}">
      <dgm:prSet/>
      <dgm:spPr/>
      <dgm:t>
        <a:bodyPr/>
        <a:lstStyle/>
        <a:p>
          <a:endParaRPr lang="en-US"/>
        </a:p>
      </dgm:t>
    </dgm:pt>
    <dgm:pt modelId="{CE812D7D-2D3F-42AC-ACC5-8CFB653CED1E}" type="sibTrans" cxnId="{DF6B4DEB-ED0C-4453-8514-C39704E0A845}">
      <dgm:prSet/>
      <dgm:spPr/>
      <dgm:t>
        <a:bodyPr/>
        <a:lstStyle/>
        <a:p>
          <a:endParaRPr lang="en-US"/>
        </a:p>
      </dgm:t>
    </dgm:pt>
    <dgm:pt modelId="{AED5979C-5EC3-4108-8885-276580257921}">
      <dgm:prSet/>
      <dgm:spPr/>
      <dgm:t>
        <a:bodyPr/>
        <a:lstStyle/>
        <a:p>
          <a:r>
            <a:rPr lang="en-US"/>
            <a:t>→ More realistic program scores.</a:t>
          </a:r>
        </a:p>
      </dgm:t>
    </dgm:pt>
    <dgm:pt modelId="{8717036E-034A-4DEF-A726-8C6251DCD753}" type="parTrans" cxnId="{57EDEE2F-6C34-409D-8DB1-9370A8C4A0AA}">
      <dgm:prSet/>
      <dgm:spPr/>
      <dgm:t>
        <a:bodyPr/>
        <a:lstStyle/>
        <a:p>
          <a:endParaRPr lang="en-US"/>
        </a:p>
      </dgm:t>
    </dgm:pt>
    <dgm:pt modelId="{D5BC09C8-A1FD-4793-A18C-EEDCB54AD115}" type="sibTrans" cxnId="{57EDEE2F-6C34-409D-8DB1-9370A8C4A0AA}">
      <dgm:prSet/>
      <dgm:spPr/>
      <dgm:t>
        <a:bodyPr/>
        <a:lstStyle/>
        <a:p>
          <a:endParaRPr lang="en-US"/>
        </a:p>
      </dgm:t>
    </dgm:pt>
    <dgm:pt modelId="{B7DAA1C6-960F-44E5-A485-485F56629A62}" type="pres">
      <dgm:prSet presAssocID="{ED11FEF3-135E-40A2-98D9-D192ABA31BCE}" presName="matrix" presStyleCnt="0">
        <dgm:presLayoutVars>
          <dgm:chMax val="1"/>
          <dgm:dir/>
          <dgm:resizeHandles val="exact"/>
        </dgm:presLayoutVars>
      </dgm:prSet>
      <dgm:spPr/>
    </dgm:pt>
    <dgm:pt modelId="{9A36D99E-6BD9-4398-AB3A-5732FE040BBD}" type="pres">
      <dgm:prSet presAssocID="{ED11FEF3-135E-40A2-98D9-D192ABA31BCE}" presName="diamond" presStyleLbl="bgShp" presStyleIdx="0" presStyleCnt="1"/>
      <dgm:spPr/>
    </dgm:pt>
    <dgm:pt modelId="{14377F16-F5E6-4907-BCEA-4C050F0726AC}" type="pres">
      <dgm:prSet presAssocID="{ED11FEF3-135E-40A2-98D9-D192ABA31BC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23B411-B6CA-4274-8999-2B5CA1B385AF}" type="pres">
      <dgm:prSet presAssocID="{ED11FEF3-135E-40A2-98D9-D192ABA31BC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106DC8-29CD-4B0F-8BFA-0F73390C0F08}" type="pres">
      <dgm:prSet presAssocID="{ED11FEF3-135E-40A2-98D9-D192ABA31BC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D6B735-3C9A-4BDB-9003-966D25587C9C}" type="pres">
      <dgm:prSet presAssocID="{ED11FEF3-135E-40A2-98D9-D192ABA31BC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5ADC614-A8F6-4754-830E-D01AD3C38B5F}" srcId="{ED11FEF3-135E-40A2-98D9-D192ABA31BCE}" destId="{900D12EB-81A4-4C91-A319-824AC60D8427}" srcOrd="1" destOrd="0" parTransId="{704146D9-03F6-4C99-8F51-6104702D2703}" sibTransId="{12A65E83-1366-4A62-B0E9-F3537DBD86CD}"/>
    <dgm:cxn modelId="{57EDEE2F-6C34-409D-8DB1-9370A8C4A0AA}" srcId="{ED11FEF3-135E-40A2-98D9-D192ABA31BCE}" destId="{AED5979C-5EC3-4108-8885-276580257921}" srcOrd="3" destOrd="0" parTransId="{8717036E-034A-4DEF-A726-8C6251DCD753}" sibTransId="{D5BC09C8-A1FD-4793-A18C-EEDCB54AD115}"/>
    <dgm:cxn modelId="{DB920484-C7FE-47D2-8442-C26B2B99D293}" type="presOf" srcId="{3C032D0A-1223-4C55-831B-51E78282BD73}" destId="{14377F16-F5E6-4907-BCEA-4C050F0726AC}" srcOrd="0" destOrd="0" presId="urn:microsoft.com/office/officeart/2005/8/layout/matrix3"/>
    <dgm:cxn modelId="{111F3AA6-D38F-4B2B-8262-57E9A76254DF}" type="presOf" srcId="{EB799D04-2553-436F-81FE-75DDB75F788E}" destId="{63106DC8-29CD-4B0F-8BFA-0F73390C0F08}" srcOrd="0" destOrd="0" presId="urn:microsoft.com/office/officeart/2005/8/layout/matrix3"/>
    <dgm:cxn modelId="{155DCFA8-F0E9-4678-BF55-1A1B2B51E8A2}" type="presOf" srcId="{AED5979C-5EC3-4108-8885-276580257921}" destId="{EDD6B735-3C9A-4BDB-9003-966D25587C9C}" srcOrd="0" destOrd="0" presId="urn:microsoft.com/office/officeart/2005/8/layout/matrix3"/>
    <dgm:cxn modelId="{1AA406C6-2E9D-46FD-AB39-A54D2B2103A9}" type="presOf" srcId="{ED11FEF3-135E-40A2-98D9-D192ABA31BCE}" destId="{B7DAA1C6-960F-44E5-A485-485F56629A62}" srcOrd="0" destOrd="0" presId="urn:microsoft.com/office/officeart/2005/8/layout/matrix3"/>
    <dgm:cxn modelId="{4CA49FDA-E281-4CB2-9768-5AF5907F9EC3}" type="presOf" srcId="{900D12EB-81A4-4C91-A319-824AC60D8427}" destId="{8923B411-B6CA-4274-8999-2B5CA1B385AF}" srcOrd="0" destOrd="0" presId="urn:microsoft.com/office/officeart/2005/8/layout/matrix3"/>
    <dgm:cxn modelId="{DF6B4DEB-ED0C-4453-8514-C39704E0A845}" srcId="{ED11FEF3-135E-40A2-98D9-D192ABA31BCE}" destId="{EB799D04-2553-436F-81FE-75DDB75F788E}" srcOrd="2" destOrd="0" parTransId="{08535AB9-D9AA-43EF-9CD0-2590645001E1}" sibTransId="{CE812D7D-2D3F-42AC-ACC5-8CFB653CED1E}"/>
    <dgm:cxn modelId="{09B6EFF9-5071-4715-8619-580900FAE466}" srcId="{ED11FEF3-135E-40A2-98D9-D192ABA31BCE}" destId="{3C032D0A-1223-4C55-831B-51E78282BD73}" srcOrd="0" destOrd="0" parTransId="{A1AD6E98-B2C3-4162-BD64-E0D4649A7751}" sibTransId="{F5E00977-DD2A-4DBA-AA6F-67DFAFEEEEF7}"/>
    <dgm:cxn modelId="{98CDEF69-27DB-44DB-8351-1F8B01F480A2}" type="presParOf" srcId="{B7DAA1C6-960F-44E5-A485-485F56629A62}" destId="{9A36D99E-6BD9-4398-AB3A-5732FE040BBD}" srcOrd="0" destOrd="0" presId="urn:microsoft.com/office/officeart/2005/8/layout/matrix3"/>
    <dgm:cxn modelId="{EE7DC793-E550-4C59-B55C-4C0726C793A8}" type="presParOf" srcId="{B7DAA1C6-960F-44E5-A485-485F56629A62}" destId="{14377F16-F5E6-4907-BCEA-4C050F0726AC}" srcOrd="1" destOrd="0" presId="urn:microsoft.com/office/officeart/2005/8/layout/matrix3"/>
    <dgm:cxn modelId="{3051B845-3E1F-41FF-826A-4E18A1DFA177}" type="presParOf" srcId="{B7DAA1C6-960F-44E5-A485-485F56629A62}" destId="{8923B411-B6CA-4274-8999-2B5CA1B385AF}" srcOrd="2" destOrd="0" presId="urn:microsoft.com/office/officeart/2005/8/layout/matrix3"/>
    <dgm:cxn modelId="{65108FFA-AB93-4FEA-A10C-71079D8411C5}" type="presParOf" srcId="{B7DAA1C6-960F-44E5-A485-485F56629A62}" destId="{63106DC8-29CD-4B0F-8BFA-0F73390C0F08}" srcOrd="3" destOrd="0" presId="urn:microsoft.com/office/officeart/2005/8/layout/matrix3"/>
    <dgm:cxn modelId="{540C7598-5AC7-4E1E-AE0A-EABBE3F06BE7}" type="presParOf" srcId="{B7DAA1C6-960F-44E5-A485-485F56629A62}" destId="{EDD6B735-3C9A-4BDB-9003-966D25587C9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8A204F-6585-4372-8EC7-27DBE3478B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1714B0-5F45-4AD1-BE82-199739F98CE3}">
      <dgm:prSet/>
      <dgm:spPr/>
      <dgm:t>
        <a:bodyPr/>
        <a:lstStyle/>
        <a:p>
          <a:r>
            <a:rPr lang="en-US"/>
            <a:t>• Most academic programs miss 50–70% of job-required skills.</a:t>
          </a:r>
        </a:p>
      </dgm:t>
    </dgm:pt>
    <dgm:pt modelId="{D8F36809-42F7-47E7-A860-7F9DAE8A2AE2}" type="parTrans" cxnId="{F940D16D-4C28-4CFB-A6BE-CC4DEF674237}">
      <dgm:prSet/>
      <dgm:spPr/>
      <dgm:t>
        <a:bodyPr/>
        <a:lstStyle/>
        <a:p>
          <a:endParaRPr lang="en-US"/>
        </a:p>
      </dgm:t>
    </dgm:pt>
    <dgm:pt modelId="{DAF25B7A-4D2A-429C-9B79-AF270688E9C6}" type="sibTrans" cxnId="{F940D16D-4C28-4CFB-A6BE-CC4DEF674237}">
      <dgm:prSet/>
      <dgm:spPr/>
      <dgm:t>
        <a:bodyPr/>
        <a:lstStyle/>
        <a:p>
          <a:endParaRPr lang="en-US"/>
        </a:p>
      </dgm:t>
    </dgm:pt>
    <dgm:pt modelId="{577094E6-519D-43D6-9238-423EF5C1F0CE}">
      <dgm:prSet/>
      <dgm:spPr/>
      <dgm:t>
        <a:bodyPr/>
        <a:lstStyle/>
        <a:p>
          <a:r>
            <a:rPr lang="en-US" dirty="0"/>
            <a:t>• Communication, teamwork, and latest tech skills are not easily measured.</a:t>
          </a:r>
        </a:p>
      </dgm:t>
    </dgm:pt>
    <dgm:pt modelId="{1725F09A-D348-4BF0-AC01-BA321C9577A3}" type="parTrans" cxnId="{9E8607D1-A238-46B1-9C07-B676CF30A3EB}">
      <dgm:prSet/>
      <dgm:spPr/>
      <dgm:t>
        <a:bodyPr/>
        <a:lstStyle/>
        <a:p>
          <a:endParaRPr lang="en-US"/>
        </a:p>
      </dgm:t>
    </dgm:pt>
    <dgm:pt modelId="{80FB6B66-3A76-448B-B9D5-E3194D071B2E}" type="sibTrans" cxnId="{9E8607D1-A238-46B1-9C07-B676CF30A3EB}">
      <dgm:prSet/>
      <dgm:spPr/>
      <dgm:t>
        <a:bodyPr/>
        <a:lstStyle/>
        <a:p>
          <a:endParaRPr lang="en-US"/>
        </a:p>
      </dgm:t>
    </dgm:pt>
    <dgm:pt modelId="{2208F526-E06F-4D3C-A260-58A6BC2CE34B}">
      <dgm:prSet/>
      <dgm:spPr/>
      <dgm:t>
        <a:bodyPr/>
        <a:lstStyle/>
        <a:p>
          <a:r>
            <a:rPr lang="en-US"/>
            <a:t>• Tool can guide curriculum improvement and student advising.</a:t>
          </a:r>
        </a:p>
      </dgm:t>
    </dgm:pt>
    <dgm:pt modelId="{7DA45CD0-C136-4F6C-9318-2C1DDFEE0739}" type="parTrans" cxnId="{A966357F-910D-4181-A1D4-09230D394251}">
      <dgm:prSet/>
      <dgm:spPr/>
      <dgm:t>
        <a:bodyPr/>
        <a:lstStyle/>
        <a:p>
          <a:endParaRPr lang="en-US"/>
        </a:p>
      </dgm:t>
    </dgm:pt>
    <dgm:pt modelId="{71F13477-2364-4225-B50B-AECCBB6E726E}" type="sibTrans" cxnId="{A966357F-910D-4181-A1D4-09230D394251}">
      <dgm:prSet/>
      <dgm:spPr/>
      <dgm:t>
        <a:bodyPr/>
        <a:lstStyle/>
        <a:p>
          <a:endParaRPr lang="en-US"/>
        </a:p>
      </dgm:t>
    </dgm:pt>
    <dgm:pt modelId="{1A1B1BD5-14E7-4071-BCD0-18576851F5DE}" type="pres">
      <dgm:prSet presAssocID="{5F8A204F-6585-4372-8EC7-27DBE3478BC1}" presName="linear" presStyleCnt="0">
        <dgm:presLayoutVars>
          <dgm:animLvl val="lvl"/>
          <dgm:resizeHandles val="exact"/>
        </dgm:presLayoutVars>
      </dgm:prSet>
      <dgm:spPr/>
    </dgm:pt>
    <dgm:pt modelId="{94A0CFE6-9733-4932-8AF4-C3F8C78B965E}" type="pres">
      <dgm:prSet presAssocID="{291714B0-5F45-4AD1-BE82-199739F98C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E45076-303C-4E69-B293-771BD65EED87}" type="pres">
      <dgm:prSet presAssocID="{DAF25B7A-4D2A-429C-9B79-AF270688E9C6}" presName="spacer" presStyleCnt="0"/>
      <dgm:spPr/>
    </dgm:pt>
    <dgm:pt modelId="{97827AB5-ACB2-41D8-8BB0-1BBEDBBBF2D0}" type="pres">
      <dgm:prSet presAssocID="{577094E6-519D-43D6-9238-423EF5C1F0C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D5ADDC-9CC3-4BFC-BCCE-F4182A6AB10C}" type="pres">
      <dgm:prSet presAssocID="{80FB6B66-3A76-448B-B9D5-E3194D071B2E}" presName="spacer" presStyleCnt="0"/>
      <dgm:spPr/>
    </dgm:pt>
    <dgm:pt modelId="{0540BDD8-2044-494B-888E-97BEBEEEE3D9}" type="pres">
      <dgm:prSet presAssocID="{2208F526-E06F-4D3C-A260-58A6BC2CE3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ACB665-A4B9-43F3-8321-438BA1FFCB70}" type="presOf" srcId="{5F8A204F-6585-4372-8EC7-27DBE3478BC1}" destId="{1A1B1BD5-14E7-4071-BCD0-18576851F5DE}" srcOrd="0" destOrd="0" presId="urn:microsoft.com/office/officeart/2005/8/layout/vList2"/>
    <dgm:cxn modelId="{8E1F424C-6D98-42D5-8C19-F52C1F920522}" type="presOf" srcId="{577094E6-519D-43D6-9238-423EF5C1F0CE}" destId="{97827AB5-ACB2-41D8-8BB0-1BBEDBBBF2D0}" srcOrd="0" destOrd="0" presId="urn:microsoft.com/office/officeart/2005/8/layout/vList2"/>
    <dgm:cxn modelId="{F940D16D-4C28-4CFB-A6BE-CC4DEF674237}" srcId="{5F8A204F-6585-4372-8EC7-27DBE3478BC1}" destId="{291714B0-5F45-4AD1-BE82-199739F98CE3}" srcOrd="0" destOrd="0" parTransId="{D8F36809-42F7-47E7-A860-7F9DAE8A2AE2}" sibTransId="{DAF25B7A-4D2A-429C-9B79-AF270688E9C6}"/>
    <dgm:cxn modelId="{A966357F-910D-4181-A1D4-09230D394251}" srcId="{5F8A204F-6585-4372-8EC7-27DBE3478BC1}" destId="{2208F526-E06F-4D3C-A260-58A6BC2CE34B}" srcOrd="2" destOrd="0" parTransId="{7DA45CD0-C136-4F6C-9318-2C1DDFEE0739}" sibTransId="{71F13477-2364-4225-B50B-AECCBB6E726E}"/>
    <dgm:cxn modelId="{9E8607D1-A238-46B1-9C07-B676CF30A3EB}" srcId="{5F8A204F-6585-4372-8EC7-27DBE3478BC1}" destId="{577094E6-519D-43D6-9238-423EF5C1F0CE}" srcOrd="1" destOrd="0" parTransId="{1725F09A-D348-4BF0-AC01-BA321C9577A3}" sibTransId="{80FB6B66-3A76-448B-B9D5-E3194D071B2E}"/>
    <dgm:cxn modelId="{D6EBC1DB-0029-4FAB-94D3-BF6D9B53162A}" type="presOf" srcId="{291714B0-5F45-4AD1-BE82-199739F98CE3}" destId="{94A0CFE6-9733-4932-8AF4-C3F8C78B965E}" srcOrd="0" destOrd="0" presId="urn:microsoft.com/office/officeart/2005/8/layout/vList2"/>
    <dgm:cxn modelId="{7F9E4FFA-BECB-4BFC-94F4-DFA5BB30C2F8}" type="presOf" srcId="{2208F526-E06F-4D3C-A260-58A6BC2CE34B}" destId="{0540BDD8-2044-494B-888E-97BEBEEEE3D9}" srcOrd="0" destOrd="0" presId="urn:microsoft.com/office/officeart/2005/8/layout/vList2"/>
    <dgm:cxn modelId="{E455B5B9-B44B-4632-BAE3-7274981FDD72}" type="presParOf" srcId="{1A1B1BD5-14E7-4071-BCD0-18576851F5DE}" destId="{94A0CFE6-9733-4932-8AF4-C3F8C78B965E}" srcOrd="0" destOrd="0" presId="urn:microsoft.com/office/officeart/2005/8/layout/vList2"/>
    <dgm:cxn modelId="{B54B7694-971E-4EF0-9271-78BC5D0F29D3}" type="presParOf" srcId="{1A1B1BD5-14E7-4071-BCD0-18576851F5DE}" destId="{0FE45076-303C-4E69-B293-771BD65EED87}" srcOrd="1" destOrd="0" presId="urn:microsoft.com/office/officeart/2005/8/layout/vList2"/>
    <dgm:cxn modelId="{7D720288-4A36-4471-8596-275843EBB04B}" type="presParOf" srcId="{1A1B1BD5-14E7-4071-BCD0-18576851F5DE}" destId="{97827AB5-ACB2-41D8-8BB0-1BBEDBBBF2D0}" srcOrd="2" destOrd="0" presId="urn:microsoft.com/office/officeart/2005/8/layout/vList2"/>
    <dgm:cxn modelId="{7847E16A-16A7-4EF5-93F8-DB3E137AC354}" type="presParOf" srcId="{1A1B1BD5-14E7-4071-BCD0-18576851F5DE}" destId="{CFD5ADDC-9CC3-4BFC-BCCE-F4182A6AB10C}" srcOrd="3" destOrd="0" presId="urn:microsoft.com/office/officeart/2005/8/layout/vList2"/>
    <dgm:cxn modelId="{824063AF-6EFB-49FB-A352-FFC82417CBCA}" type="presParOf" srcId="{1A1B1BD5-14E7-4071-BCD0-18576851F5DE}" destId="{0540BDD8-2044-494B-888E-97BEBEEEE3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B44B-F8F1-422C-82A8-B5D7C9B05BFC}">
      <dsp:nvSpPr>
        <dsp:cNvPr id="0" name=""/>
        <dsp:cNvSpPr/>
      </dsp:nvSpPr>
      <dsp:spPr>
        <a:xfrm>
          <a:off x="44190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99421-303C-4ED1-BF7B-F4E2D5406101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EF25D-67AC-4F83-9C70-A667CC3BD9EF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Students often graduate without the top skills employers ask for.</a:t>
          </a:r>
        </a:p>
      </dsp:txBody>
      <dsp:txXfrm>
        <a:off x="3150" y="2433040"/>
        <a:ext cx="2250000" cy="720000"/>
      </dsp:txXfrm>
    </dsp:sp>
    <dsp:sp modelId="{DA770687-50D5-4394-9F48-D27C399868E0}">
      <dsp:nvSpPr>
        <dsp:cNvPr id="0" name=""/>
        <dsp:cNvSpPr/>
      </dsp:nvSpPr>
      <dsp:spPr>
        <a:xfrm>
          <a:off x="308565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D09A2-3E23-4390-9494-5182E09BE2FB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CEA4B-E333-434D-81E9-644310A5BF32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Universities lack data to evaluate how job-ready their programs are.</a:t>
          </a:r>
        </a:p>
      </dsp:txBody>
      <dsp:txXfrm>
        <a:off x="2646900" y="2433040"/>
        <a:ext cx="2250000" cy="720000"/>
      </dsp:txXfrm>
    </dsp:sp>
    <dsp:sp modelId="{BCB27F64-DE83-4B2E-A7AD-5C5EE43D7A6A}">
      <dsp:nvSpPr>
        <dsp:cNvPr id="0" name=""/>
        <dsp:cNvSpPr/>
      </dsp:nvSpPr>
      <dsp:spPr>
        <a:xfrm>
          <a:off x="572940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36396-052F-496E-A0A1-4E253E7A8F21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A4F74-1097-4989-8267-9968DB435B4E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→ We asked: Does this academic program really prepare students for the job market?</a:t>
          </a:r>
        </a:p>
      </dsp:txBody>
      <dsp:txXfrm>
        <a:off x="5290650" y="2433040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CA922-EEB3-4033-A3FF-9FFBD4565636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Job Market Skills: ~180 unique skills from 50+ job postings.</a:t>
          </a:r>
        </a:p>
      </dsp:txBody>
      <dsp:txXfrm>
        <a:off x="85900" y="122290"/>
        <a:ext cx="5003584" cy="1587880"/>
      </dsp:txXfrm>
    </dsp:sp>
    <dsp:sp modelId="{96D7E1AF-CFDD-48F2-A94B-CF207EF99D3C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University Programs: CS and SE programs from Columbia, NYIT, Pace, etc.</a:t>
          </a:r>
        </a:p>
      </dsp:txBody>
      <dsp:txXfrm>
        <a:off x="85900" y="1974130"/>
        <a:ext cx="5003584" cy="1587880"/>
      </dsp:txXfrm>
    </dsp:sp>
    <dsp:sp modelId="{CEA29127-B9E1-4ED8-BE1E-70C24CED93ED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10% of job market data was simulated for testing purposes.</a:t>
          </a:r>
        </a:p>
      </dsp:txBody>
      <dsp:txXfrm>
        <a:off x="85900" y="3825970"/>
        <a:ext cx="5003584" cy="1587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6D99E-6BD9-4398-AB3A-5732FE040BBD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77F16-F5E6-4907-BCEA-4C050F0726AC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Normalize skill frequency from job data.</a:t>
          </a:r>
        </a:p>
      </dsp:txBody>
      <dsp:txXfrm>
        <a:off x="590191" y="770569"/>
        <a:ext cx="1821339" cy="1821339"/>
      </dsp:txXfrm>
    </dsp:sp>
    <dsp:sp modelId="{8923B411-B6CA-4274-8999-2B5CA1B385AF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Weight required skills more than electives.</a:t>
          </a:r>
        </a:p>
      </dsp:txBody>
      <dsp:txXfrm>
        <a:off x="2763852" y="770569"/>
        <a:ext cx="1821339" cy="1821339"/>
      </dsp:txXfrm>
    </dsp:sp>
    <dsp:sp modelId="{63106DC8-29CD-4B0F-8BFA-0F73390C0F08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Scale by demand and cap to 100%.</a:t>
          </a:r>
        </a:p>
      </dsp:txBody>
      <dsp:txXfrm>
        <a:off x="590191" y="2944231"/>
        <a:ext cx="1821339" cy="1821339"/>
      </dsp:txXfrm>
    </dsp:sp>
    <dsp:sp modelId="{EDD6B735-3C9A-4BDB-9003-966D25587C9C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→ More realistic program scores.</a:t>
          </a:r>
        </a:p>
      </dsp:txBody>
      <dsp:txXfrm>
        <a:off x="2763852" y="2944231"/>
        <a:ext cx="1821339" cy="1821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0CFE6-9733-4932-8AF4-C3F8C78B965E}">
      <dsp:nvSpPr>
        <dsp:cNvPr id="0" name=""/>
        <dsp:cNvSpPr/>
      </dsp:nvSpPr>
      <dsp:spPr>
        <a:xfrm>
          <a:off x="0" y="121755"/>
          <a:ext cx="5175384" cy="1704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Most academic programs miss 50–70% of job-required skills.</a:t>
          </a:r>
        </a:p>
      </dsp:txBody>
      <dsp:txXfrm>
        <a:off x="83216" y="204971"/>
        <a:ext cx="5008952" cy="1538258"/>
      </dsp:txXfrm>
    </dsp:sp>
    <dsp:sp modelId="{97827AB5-ACB2-41D8-8BB0-1BBEDBBBF2D0}">
      <dsp:nvSpPr>
        <dsp:cNvPr id="0" name=""/>
        <dsp:cNvSpPr/>
      </dsp:nvSpPr>
      <dsp:spPr>
        <a:xfrm>
          <a:off x="0" y="1915725"/>
          <a:ext cx="5175384" cy="170469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 Communication, teamwork, and latest tech skills are not easily measured.</a:t>
          </a:r>
        </a:p>
      </dsp:txBody>
      <dsp:txXfrm>
        <a:off x="83216" y="1998941"/>
        <a:ext cx="5008952" cy="1538258"/>
      </dsp:txXfrm>
    </dsp:sp>
    <dsp:sp modelId="{0540BDD8-2044-494B-888E-97BEBEEEE3D9}">
      <dsp:nvSpPr>
        <dsp:cNvPr id="0" name=""/>
        <dsp:cNvSpPr/>
      </dsp:nvSpPr>
      <dsp:spPr>
        <a:xfrm>
          <a:off x="0" y="3709695"/>
          <a:ext cx="5175384" cy="170469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Tool can guide curriculum improvement and student advising.</a:t>
          </a:r>
        </a:p>
      </dsp:txBody>
      <dsp:txXfrm>
        <a:off x="83216" y="3792911"/>
        <a:ext cx="5008952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6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41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4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graceni/EduJobBridge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927" y="-77625"/>
            <a:ext cx="8742247" cy="3667132"/>
          </a:xfrm>
        </p:spPr>
        <p:txBody>
          <a:bodyPr>
            <a:normAutofit/>
          </a:bodyPr>
          <a:lstStyle/>
          <a:p>
            <a:r>
              <a:rPr sz="6000" b="1" dirty="0" err="1"/>
              <a:t>EduJobBridge</a:t>
            </a:r>
            <a:r>
              <a:rPr sz="6000" b="1" dirty="0"/>
              <a:t>: Bridging the Gap Between University Skills and Industry Demands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Name • Project Title </a:t>
            </a:r>
            <a:r>
              <a:rPr dirty="0"/>
              <a:t>• Date</a:t>
            </a:r>
            <a:endParaRPr lang="en-US" dirty="0"/>
          </a:p>
          <a:p>
            <a:r>
              <a:rPr lang="en-US" sz="1100" dirty="0">
                <a:hlinkClick r:id="rId2"/>
              </a:rPr>
              <a:t>https://github.com/emagraceni/EduJobBridge.git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0F44-F45F-A5AB-5DAC-03B5D2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47" y="-306662"/>
            <a:ext cx="7543800" cy="1450757"/>
          </a:xfrm>
        </p:spPr>
        <p:txBody>
          <a:bodyPr/>
          <a:lstStyle/>
          <a:p>
            <a:r>
              <a:rPr lang="en-US" dirty="0"/>
              <a:t>Improved Scoring Logic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F9C60-F4D1-58F0-AB13-4F5D17EF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0" y="1305496"/>
            <a:ext cx="8582479" cy="1601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CC270-665D-65BB-BA48-07CA4E970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60" y="3229380"/>
            <a:ext cx="8334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89091-F9A5-F325-C22C-CDD6EB81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36" y="1487001"/>
            <a:ext cx="4398309" cy="4028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A9458-E50E-3A0A-397F-2748D83B6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46" y="1226283"/>
            <a:ext cx="4210254" cy="402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19AFA-C649-39E2-0E1E-1B6229BE504F}"/>
              </a:ext>
            </a:extLst>
          </p:cNvPr>
          <p:cNvSpPr txBox="1"/>
          <p:nvPr/>
        </p:nvSpPr>
        <p:spPr>
          <a:xfrm>
            <a:off x="1302384" y="127402"/>
            <a:ext cx="5954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Results with Improved Scoring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23328-0ACD-8CCE-2007-33C5C3B1470C}"/>
              </a:ext>
            </a:extLst>
          </p:cNvPr>
          <p:cNvSpPr txBox="1"/>
          <p:nvPr/>
        </p:nvSpPr>
        <p:spPr>
          <a:xfrm>
            <a:off x="5914417" y="5703254"/>
            <a:ext cx="367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skills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C05B9-DC4A-21CE-E1CC-47357ECE70DB}"/>
              </a:ext>
            </a:extLst>
          </p:cNvPr>
          <p:cNvSpPr txBox="1"/>
          <p:nvPr/>
        </p:nvSpPr>
        <p:spPr>
          <a:xfrm>
            <a:off x="1022380" y="5796992"/>
            <a:ext cx="367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Non-weighted skills</a:t>
            </a:r>
          </a:p>
        </p:txBody>
      </p:sp>
    </p:spTree>
    <p:extLst>
      <p:ext uri="{BB962C8B-B14F-4D97-AF65-F5344CB8AC3E}">
        <p14:creationId xmlns:p14="http://schemas.microsoft.com/office/powerpoint/2010/main" val="41546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Insights and Impact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6C7EECD-D115-5CAA-165E-2D2974322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0972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Automate skill extraction using NLP or scraping APIs.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Include more programs and universities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Add role-specific or region-specific filters.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Build a public platform for use by students, deans, and advisors.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Match score shows how job-ready a program is.</a:t>
            </a:r>
          </a:p>
          <a:p>
            <a:r>
              <a:rPr dirty="0"/>
              <a:t>• Students, educators, and employers all benefit from this feedback.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1E12-848E-7E81-E5F2-9A95F70E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83" y="197824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→ Questions?</a:t>
            </a:r>
          </a:p>
        </p:txBody>
      </p:sp>
    </p:spTree>
    <p:extLst>
      <p:ext uri="{BB962C8B-B14F-4D97-AF65-F5344CB8AC3E}">
        <p14:creationId xmlns:p14="http://schemas.microsoft.com/office/powerpoint/2010/main" val="3969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A55ED-490C-F514-5F51-D40E54F5E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544230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 academic program skills vs. job market skills.</a:t>
            </a:r>
          </a:p>
          <a:p>
            <a:r>
              <a:t>• Calculate a match score to help:</a:t>
            </a:r>
          </a:p>
          <a:p>
            <a:r>
              <a:t>   – Students pick better programs.</a:t>
            </a:r>
          </a:p>
          <a:p>
            <a:r>
              <a:t>   – Universities improve curricula.</a:t>
            </a:r>
          </a:p>
          <a:p>
            <a:r>
              <a:t>   – Employers find better-prepared talent.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– Visual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a program.</a:t>
            </a:r>
          </a:p>
          <a:p>
            <a:r>
              <a:t>2. View academic skills vs. top job market skills.</a:t>
            </a:r>
          </a:p>
          <a:p>
            <a:r>
              <a:t>3. Press 'Calculate Match Score' to see compatibility.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92B36-4174-C611-FAC2-D611E358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1" y="3110857"/>
            <a:ext cx="6739821" cy="2959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Dataset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D897BA8-9F54-68D3-0FEF-B8E63C91C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62356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&amp;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4D386-DBEB-2087-ADBC-B8C35FCEB104}"/>
              </a:ext>
            </a:extLst>
          </p:cNvPr>
          <p:cNvSpPr txBox="1"/>
          <p:nvPr/>
        </p:nvSpPr>
        <p:spPr>
          <a:xfrm>
            <a:off x="628650" y="2623381"/>
            <a:ext cx="2916396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✔️ Cleaning: Skills are lowercased and stripped of punctuation/extra spaces to ensure consistent comparison.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✔️ Synonym Mapping: Different terms (e.g., '</a:t>
            </a:r>
            <a:r>
              <a:rPr lang="en-US" sz="1200" dirty="0" err="1"/>
              <a:t>js</a:t>
            </a:r>
            <a:r>
              <a:rPr lang="en-US" sz="1200" dirty="0"/>
              <a:t>' → '</a:t>
            </a:r>
            <a:r>
              <a:rPr lang="en-US" sz="1200" dirty="0" err="1"/>
              <a:t>javascript</a:t>
            </a:r>
            <a:r>
              <a:rPr lang="en-US" sz="1200" dirty="0"/>
              <a:t>') are unified using a dictionary.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✔️ Fuzzy Matching: Skills with slight spelling differences are matched using string similarity. (e.g., ‘Python Programming ‘ →’Python)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✔️ Some Soft Skills Were Injected: Universities do not strictly state some skills that job postings do (e.g., ‘Communication’)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05DD3-474C-A4AE-9FCE-60D0EEF3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9" y="1975748"/>
            <a:ext cx="3560660" cy="2934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47" y="218869"/>
            <a:ext cx="3771900" cy="226377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Scoring Logic – Simple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347" y="1911643"/>
            <a:ext cx="4129877" cy="3302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Based only on skill overlap.</a:t>
            </a:r>
          </a:p>
          <a:p>
            <a:pPr marL="0" indent="0">
              <a:buNone/>
            </a:pPr>
            <a:r>
              <a:rPr lang="en-US" sz="2000" dirty="0"/>
              <a:t>• No weighting or normalization.</a:t>
            </a:r>
          </a:p>
          <a:p>
            <a:pPr marL="0" indent="0">
              <a:buNone/>
            </a:pPr>
            <a:r>
              <a:rPr lang="en-US" sz="2000" dirty="0"/>
              <a:t>→ Easy to compute, but lacks realism.</a:t>
            </a:r>
          </a:p>
          <a:p>
            <a:pPr marL="0" indent="0">
              <a:buNone/>
            </a:pPr>
            <a:r>
              <a:rPr lang="en-US" sz="2000" dirty="0"/>
              <a:t>→ Resulted in low scores for most programs.</a:t>
            </a:r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568CA612-6DDD-6D0D-6471-03B2F5288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544" y="1579886"/>
            <a:ext cx="2671986" cy="2671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618D4-6E72-01B5-ED5D-50118EBE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48" y="4251872"/>
            <a:ext cx="6734503" cy="1885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01678-74CF-67CA-FDBC-8716B43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>
                <a:solidFill>
                  <a:schemeClr val="tx1">
                    <a:lumMod val="85000"/>
                    <a:lumOff val="15000"/>
                  </a:schemeClr>
                </a:solidFill>
              </a:rPr>
              <a:t>Simple Logic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67BAB-F202-3A54-3F5A-7314F4078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99" y="685241"/>
            <a:ext cx="5184163" cy="49638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Improved Scoring Logic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F7CC9-5C36-8C78-2D2C-2FDF6D459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51920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480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EduJobBridge: Bridging the Gap Between University Skills and Industry Demands</vt:lpstr>
      <vt:lpstr>Problem Statement</vt:lpstr>
      <vt:lpstr>Project Goal</vt:lpstr>
      <vt:lpstr>How It Works – Visual Demo</vt:lpstr>
      <vt:lpstr>Dataset Overview</vt:lpstr>
      <vt:lpstr>Data Cleaning &amp; Preprocessing</vt:lpstr>
      <vt:lpstr>Scoring Logic – Simple Version</vt:lpstr>
      <vt:lpstr>Simple Logic Results</vt:lpstr>
      <vt:lpstr>Improved Scoring Logic</vt:lpstr>
      <vt:lpstr>Improved Scoring Logic Code</vt:lpstr>
      <vt:lpstr>PowerPoint Presentation</vt:lpstr>
      <vt:lpstr>Insights and Impact</vt:lpstr>
      <vt:lpstr>Future Vision</vt:lpstr>
      <vt:lpstr>Conclusion &amp; Questions</vt:lpstr>
      <vt:lpstr>→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Ema Graceni</cp:lastModifiedBy>
  <cp:revision>10</cp:revision>
  <dcterms:created xsi:type="dcterms:W3CDTF">2013-01-27T09:14:16Z</dcterms:created>
  <dcterms:modified xsi:type="dcterms:W3CDTF">2025-05-01T18:03:08Z</dcterms:modified>
  <cp:category/>
</cp:coreProperties>
</file>