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Wedges" charset="1" panose="02000500000000000000"/>
      <p:regular r:id="rId15"/>
    </p:embeddedFont>
    <p:embeddedFont>
      <p:font typeface="DG Jory" charset="1" panose="02000000000000000000"/>
      <p:regular r:id="rId16"/>
    </p:embeddedFont>
    <p:embeddedFont>
      <p:font typeface="DG Jory Bold" charset="1" panose="02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42724" y="1028700"/>
            <a:ext cx="8984755" cy="7661545"/>
          </a:xfrm>
          <a:custGeom>
            <a:avLst/>
            <a:gdLst/>
            <a:ahLst/>
            <a:cxnLst/>
            <a:rect r="r" b="b" t="t" l="l"/>
            <a:pathLst>
              <a:path h="7661545" w="8984755">
                <a:moveTo>
                  <a:pt x="0" y="0"/>
                </a:moveTo>
                <a:lnTo>
                  <a:pt x="8984755" y="0"/>
                </a:lnTo>
                <a:lnTo>
                  <a:pt x="8984755" y="7661545"/>
                </a:lnTo>
                <a:lnTo>
                  <a:pt x="0" y="76615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4905549" y="3286388"/>
            <a:ext cx="7938445" cy="2776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88"/>
              </a:lnSpc>
            </a:pPr>
            <a:r>
              <a:rPr lang="en-US" sz="10688">
                <a:solidFill>
                  <a:srgbClr val="376400"/>
                </a:solidFill>
                <a:latin typeface="Wedges"/>
                <a:ea typeface="Wedges"/>
                <a:cs typeface="Wedges"/>
                <a:sym typeface="Wedges"/>
              </a:rPr>
              <a:t>COMPUTER VISION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5860346" y="6654656"/>
            <a:ext cx="6576828" cy="1022384"/>
          </a:xfrm>
          <a:custGeom>
            <a:avLst/>
            <a:gdLst/>
            <a:ahLst/>
            <a:cxnLst/>
            <a:rect r="r" b="b" t="t" l="l"/>
            <a:pathLst>
              <a:path h="1022384" w="6576828">
                <a:moveTo>
                  <a:pt x="0" y="0"/>
                </a:moveTo>
                <a:lnTo>
                  <a:pt x="6576828" y="0"/>
                </a:lnTo>
                <a:lnTo>
                  <a:pt x="6576828" y="1022384"/>
                </a:lnTo>
                <a:lnTo>
                  <a:pt x="0" y="10223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018998" y="6868282"/>
            <a:ext cx="4926034" cy="457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2"/>
              </a:lnSpc>
              <a:spcBef>
                <a:spcPct val="0"/>
              </a:spcBef>
            </a:pPr>
            <a:r>
              <a:rPr lang="en-US" sz="2630">
                <a:solidFill>
                  <a:srgbClr val="376400"/>
                </a:solidFill>
                <a:latin typeface="DG Jory"/>
                <a:ea typeface="DG Jory"/>
                <a:cs typeface="DG Jory"/>
                <a:sym typeface="DG Jory"/>
              </a:rPr>
              <a:t>Presented by Ema and Natalia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4824639" y="354149"/>
            <a:ext cx="8379022" cy="6383291"/>
          </a:xfrm>
          <a:custGeom>
            <a:avLst/>
            <a:gdLst/>
            <a:ahLst/>
            <a:cxnLst/>
            <a:rect r="r" b="b" t="t" l="l"/>
            <a:pathLst>
              <a:path h="6383291" w="8379022">
                <a:moveTo>
                  <a:pt x="0" y="0"/>
                </a:moveTo>
                <a:lnTo>
                  <a:pt x="8379022" y="0"/>
                </a:lnTo>
                <a:lnTo>
                  <a:pt x="8379022" y="6383291"/>
                </a:lnTo>
                <a:lnTo>
                  <a:pt x="0" y="63832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4640829" y="4952334"/>
            <a:ext cx="8964706" cy="8182332"/>
          </a:xfrm>
          <a:custGeom>
            <a:avLst/>
            <a:gdLst/>
            <a:ahLst/>
            <a:cxnLst/>
            <a:rect r="r" b="b" t="t" l="l"/>
            <a:pathLst>
              <a:path h="8182332" w="8964706">
                <a:moveTo>
                  <a:pt x="0" y="0"/>
                </a:moveTo>
                <a:lnTo>
                  <a:pt x="8964706" y="0"/>
                </a:lnTo>
                <a:lnTo>
                  <a:pt x="8964706" y="8182331"/>
                </a:lnTo>
                <a:lnTo>
                  <a:pt x="0" y="81823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9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4195159" y="1951854"/>
            <a:ext cx="3586091" cy="2269018"/>
          </a:xfrm>
          <a:custGeom>
            <a:avLst/>
            <a:gdLst/>
            <a:ahLst/>
            <a:cxnLst/>
            <a:rect r="r" b="b" t="t" l="l"/>
            <a:pathLst>
              <a:path h="2269018" w="3586091">
                <a:moveTo>
                  <a:pt x="0" y="0"/>
                </a:moveTo>
                <a:lnTo>
                  <a:pt x="3586092" y="0"/>
                </a:lnTo>
                <a:lnTo>
                  <a:pt x="3586092" y="2269018"/>
                </a:lnTo>
                <a:lnTo>
                  <a:pt x="0" y="22690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15410" y="6091248"/>
            <a:ext cx="3373627" cy="3841604"/>
          </a:xfrm>
          <a:custGeom>
            <a:avLst/>
            <a:gdLst/>
            <a:ahLst/>
            <a:cxnLst/>
            <a:rect r="r" b="b" t="t" l="l"/>
            <a:pathLst>
              <a:path h="3841604" w="3373627">
                <a:moveTo>
                  <a:pt x="0" y="0"/>
                </a:moveTo>
                <a:lnTo>
                  <a:pt x="3373627" y="0"/>
                </a:lnTo>
                <a:lnTo>
                  <a:pt x="3373627" y="3841603"/>
                </a:lnTo>
                <a:lnTo>
                  <a:pt x="0" y="384160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31056" y="1357314"/>
            <a:ext cx="11225887" cy="7572371"/>
          </a:xfrm>
          <a:custGeom>
            <a:avLst/>
            <a:gdLst/>
            <a:ahLst/>
            <a:cxnLst/>
            <a:rect r="r" b="b" t="t" l="l"/>
            <a:pathLst>
              <a:path h="7572371" w="11225887">
                <a:moveTo>
                  <a:pt x="0" y="0"/>
                </a:moveTo>
                <a:lnTo>
                  <a:pt x="11225888" y="0"/>
                </a:lnTo>
                <a:lnTo>
                  <a:pt x="11225888" y="7572372"/>
                </a:lnTo>
                <a:lnTo>
                  <a:pt x="0" y="75723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4446717" y="3191391"/>
            <a:ext cx="9394565" cy="5962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9"/>
              </a:lnSpc>
            </a:pPr>
            <a:r>
              <a:rPr lang="en-US" sz="3099" b="true">
                <a:solidFill>
                  <a:srgbClr val="376400"/>
                </a:solidFill>
                <a:latin typeface="DG Jory Bold"/>
                <a:ea typeface="DG Jory Bold"/>
                <a:cs typeface="DG Jory Bold"/>
                <a:sym typeface="DG Jory Bold"/>
              </a:rPr>
              <a:t>Why is this important?</a:t>
            </a:r>
          </a:p>
          <a:p>
            <a:pPr algn="ctr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376400"/>
                </a:solidFill>
                <a:latin typeface="DG Jory"/>
                <a:ea typeface="DG Jory"/>
                <a:cs typeface="DG Jory"/>
                <a:sym typeface="DG Jory"/>
              </a:rPr>
              <a:t>Many cities use carpool lanes, but enforcement is challenging.</a:t>
            </a:r>
          </a:p>
          <a:p>
            <a:pPr algn="ctr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376400"/>
                </a:solidFill>
                <a:latin typeface="DG Jory"/>
                <a:ea typeface="DG Jory"/>
                <a:cs typeface="DG Jory"/>
                <a:sym typeface="DG Jory"/>
              </a:rPr>
              <a:t>Automating occupant detection can help improve traffic regulations and safety.</a:t>
            </a:r>
          </a:p>
          <a:p>
            <a:pPr algn="ctr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376400"/>
                </a:solidFill>
                <a:latin typeface="DG Jory"/>
                <a:ea typeface="DG Jory"/>
                <a:cs typeface="DG Jory"/>
                <a:sym typeface="DG Jory"/>
              </a:rPr>
              <a:t>Real-time detection is key for smart transportation systems.</a:t>
            </a:r>
          </a:p>
          <a:p>
            <a:pPr algn="ctr">
              <a:lnSpc>
                <a:spcPts val="3900"/>
              </a:lnSpc>
            </a:pPr>
          </a:p>
          <a:p>
            <a:pPr algn="ctr">
              <a:lnSpc>
                <a:spcPts val="4029"/>
              </a:lnSpc>
            </a:pPr>
            <a:r>
              <a:rPr lang="en-US" sz="3099" b="true">
                <a:solidFill>
                  <a:srgbClr val="376400"/>
                </a:solidFill>
                <a:latin typeface="DG Jory Bold"/>
                <a:ea typeface="DG Jory Bold"/>
                <a:cs typeface="DG Jory Bold"/>
                <a:sym typeface="DG Jory Bold"/>
              </a:rPr>
              <a:t>Objective of this presentation:</a:t>
            </a:r>
          </a:p>
          <a:p>
            <a:pPr algn="ctr">
              <a:lnSpc>
                <a:spcPts val="3900"/>
              </a:lnSpc>
            </a:pPr>
            <a:r>
              <a:rPr lang="en-US" sz="3000">
                <a:solidFill>
                  <a:srgbClr val="376400"/>
                </a:solidFill>
                <a:latin typeface="DG Jory"/>
                <a:ea typeface="DG Jory"/>
                <a:cs typeface="DG Jory"/>
                <a:sym typeface="DG Jory"/>
              </a:rPr>
              <a:t>We will explain how we adapted the YOLO framework to detect people inside vehicles efficiently.</a:t>
            </a:r>
          </a:p>
          <a:p>
            <a:pPr algn="ctr">
              <a:lnSpc>
                <a:spcPts val="390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304207" y="3906171"/>
            <a:ext cx="6142630" cy="5606546"/>
          </a:xfrm>
          <a:custGeom>
            <a:avLst/>
            <a:gdLst/>
            <a:ahLst/>
            <a:cxnLst/>
            <a:rect r="r" b="b" t="t" l="l"/>
            <a:pathLst>
              <a:path h="5606546" w="6142630">
                <a:moveTo>
                  <a:pt x="0" y="0"/>
                </a:moveTo>
                <a:lnTo>
                  <a:pt x="6142630" y="0"/>
                </a:lnTo>
                <a:lnTo>
                  <a:pt x="6142630" y="5606546"/>
                </a:lnTo>
                <a:lnTo>
                  <a:pt x="0" y="5606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3158837" y="774283"/>
            <a:ext cx="6142630" cy="5606546"/>
          </a:xfrm>
          <a:custGeom>
            <a:avLst/>
            <a:gdLst/>
            <a:ahLst/>
            <a:cxnLst/>
            <a:rect r="r" b="b" t="t" l="l"/>
            <a:pathLst>
              <a:path h="5606546" w="6142630">
                <a:moveTo>
                  <a:pt x="0" y="0"/>
                </a:moveTo>
                <a:lnTo>
                  <a:pt x="6142630" y="0"/>
                </a:lnTo>
                <a:lnTo>
                  <a:pt x="6142630" y="5606546"/>
                </a:lnTo>
                <a:lnTo>
                  <a:pt x="0" y="5606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3841283" y="588094"/>
            <a:ext cx="2869151" cy="1815390"/>
          </a:xfrm>
          <a:custGeom>
            <a:avLst/>
            <a:gdLst/>
            <a:ahLst/>
            <a:cxnLst/>
            <a:rect r="r" b="b" t="t" l="l"/>
            <a:pathLst>
              <a:path h="1815390" w="2869151">
                <a:moveTo>
                  <a:pt x="0" y="0"/>
                </a:moveTo>
                <a:lnTo>
                  <a:pt x="2869151" y="0"/>
                </a:lnTo>
                <a:lnTo>
                  <a:pt x="2869151" y="1815390"/>
                </a:lnTo>
                <a:lnTo>
                  <a:pt x="0" y="18153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64362" y="8397178"/>
            <a:ext cx="3682356" cy="4193159"/>
          </a:xfrm>
          <a:custGeom>
            <a:avLst/>
            <a:gdLst/>
            <a:ahLst/>
            <a:cxnLst/>
            <a:rect r="r" b="b" t="t" l="l"/>
            <a:pathLst>
              <a:path h="4193159" w="3682356">
                <a:moveTo>
                  <a:pt x="0" y="0"/>
                </a:moveTo>
                <a:lnTo>
                  <a:pt x="3682355" y="0"/>
                </a:lnTo>
                <a:lnTo>
                  <a:pt x="3682355" y="4193159"/>
                </a:lnTo>
                <a:lnTo>
                  <a:pt x="0" y="419315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44387" y="2038916"/>
            <a:ext cx="6599225" cy="936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376400"/>
                </a:solidFill>
                <a:latin typeface="Wedges"/>
                <a:ea typeface="Wedges"/>
                <a:cs typeface="Wedges"/>
                <a:sym typeface="Wedges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31056" y="1357314"/>
            <a:ext cx="11225887" cy="7572371"/>
          </a:xfrm>
          <a:custGeom>
            <a:avLst/>
            <a:gdLst/>
            <a:ahLst/>
            <a:cxnLst/>
            <a:rect r="r" b="b" t="t" l="l"/>
            <a:pathLst>
              <a:path h="7572371" w="11225887">
                <a:moveTo>
                  <a:pt x="0" y="0"/>
                </a:moveTo>
                <a:lnTo>
                  <a:pt x="11225888" y="0"/>
                </a:lnTo>
                <a:lnTo>
                  <a:pt x="11225888" y="7572372"/>
                </a:lnTo>
                <a:lnTo>
                  <a:pt x="0" y="75723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3985244" y="3191391"/>
            <a:ext cx="10375197" cy="497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 b="true">
                <a:solidFill>
                  <a:srgbClr val="376400"/>
                </a:solidFill>
                <a:latin typeface="DG Jory Bold"/>
                <a:ea typeface="DG Jory Bold"/>
                <a:cs typeface="DG Jory Bold"/>
                <a:sym typeface="DG Jory Bold"/>
              </a:rPr>
              <a:t>Title</a:t>
            </a:r>
            <a:r>
              <a:rPr lang="en-US" sz="3000">
                <a:solidFill>
                  <a:srgbClr val="376400"/>
                </a:solidFill>
                <a:latin typeface="DG Jory"/>
                <a:ea typeface="DG Jory"/>
                <a:cs typeface="DG Jory"/>
                <a:sym typeface="DG Jory"/>
              </a:rPr>
              <a:t>: Convolutional Neural Network for Person and Car Detection using YOLO Framework</a:t>
            </a:r>
          </a:p>
          <a:p>
            <a:pPr algn="ctr">
              <a:lnSpc>
                <a:spcPts val="3900"/>
              </a:lnSpc>
            </a:pPr>
            <a:r>
              <a:rPr lang="en-US" sz="3000" b="true">
                <a:solidFill>
                  <a:srgbClr val="376400"/>
                </a:solidFill>
                <a:latin typeface="DG Jory Bold"/>
                <a:ea typeface="DG Jory Bold"/>
                <a:cs typeface="DG Jory Bold"/>
                <a:sym typeface="DG Jory Bold"/>
              </a:rPr>
              <a:t>Authors: </a:t>
            </a:r>
            <a:r>
              <a:rPr lang="en-US" sz="3000">
                <a:solidFill>
                  <a:srgbClr val="376400"/>
                </a:solidFill>
                <a:latin typeface="DG Jory"/>
                <a:ea typeface="DG Jory"/>
                <a:cs typeface="DG Jory"/>
                <a:sym typeface="DG Jory"/>
              </a:rPr>
              <a:t>M. H. Putra, Z. M. Yussof, K. C. Lim, S. I. Salim</a:t>
            </a:r>
          </a:p>
          <a:p>
            <a:pPr algn="ctr">
              <a:lnSpc>
                <a:spcPts val="3900"/>
              </a:lnSpc>
            </a:pPr>
          </a:p>
          <a:p>
            <a:pPr algn="ctr">
              <a:lnSpc>
                <a:spcPts val="4029"/>
              </a:lnSpc>
            </a:pPr>
            <a:r>
              <a:rPr lang="en-US" sz="3099" b="true">
                <a:solidFill>
                  <a:srgbClr val="376400"/>
                </a:solidFill>
                <a:latin typeface="DG Jory Bold"/>
                <a:ea typeface="DG Jory Bold"/>
                <a:cs typeface="DG Jory Bold"/>
                <a:sym typeface="DG Jory Bold"/>
              </a:rPr>
              <a:t>Paper’s Objective:</a:t>
            </a:r>
          </a:p>
          <a:p>
            <a:pPr algn="ctr" marL="669289" indent="-334645" lvl="1">
              <a:lnSpc>
                <a:spcPts val="4029"/>
              </a:lnSpc>
              <a:buFont typeface="Arial"/>
              <a:buChar char="•"/>
            </a:pPr>
            <a:r>
              <a:rPr lang="en-US" b="true" sz="3099">
                <a:solidFill>
                  <a:srgbClr val="376400"/>
                </a:solidFill>
                <a:latin typeface="DG Jory Bold"/>
                <a:ea typeface="DG Jory Bold"/>
                <a:cs typeface="DG Jory Bold"/>
                <a:sym typeface="DG Jory Bold"/>
              </a:rPr>
              <a:t>D</a:t>
            </a:r>
            <a:r>
              <a:rPr lang="en-US" sz="3099">
                <a:solidFill>
                  <a:srgbClr val="376400"/>
                </a:solidFill>
                <a:latin typeface="DG Jory"/>
                <a:ea typeface="DG Jory"/>
                <a:cs typeface="DG Jory"/>
                <a:sym typeface="DG Jory"/>
              </a:rPr>
              <a:t>etect people and vehicles in real time.</a:t>
            </a:r>
          </a:p>
          <a:p>
            <a:pPr algn="ctr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376400"/>
                </a:solidFill>
                <a:latin typeface="DG Jory"/>
                <a:ea typeface="DG Jory"/>
                <a:cs typeface="DG Jory"/>
                <a:sym typeface="DG Jory"/>
              </a:rPr>
              <a:t>Balance high detection accuracy with computational efficiency for real-world applications like Advanced Driver Assistance Systems (ADAS).</a:t>
            </a:r>
          </a:p>
          <a:p>
            <a:pPr algn="ctr">
              <a:lnSpc>
                <a:spcPts val="39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4593299" y="2355859"/>
            <a:ext cx="9101403" cy="466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8"/>
              </a:lnSpc>
              <a:spcBef>
                <a:spcPct val="0"/>
              </a:spcBef>
            </a:pPr>
            <a:r>
              <a:rPr lang="en-US" sz="2770">
                <a:solidFill>
                  <a:srgbClr val="376400"/>
                </a:solidFill>
                <a:latin typeface="Wedges"/>
                <a:ea typeface="Wedges"/>
                <a:cs typeface="Wedges"/>
                <a:sym typeface="Wedges"/>
              </a:rPr>
              <a:t>THE RESEARCH PAPER WE BASED OUR WORK 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304207" y="3906171"/>
            <a:ext cx="6142630" cy="5606546"/>
          </a:xfrm>
          <a:custGeom>
            <a:avLst/>
            <a:gdLst/>
            <a:ahLst/>
            <a:cxnLst/>
            <a:rect r="r" b="b" t="t" l="l"/>
            <a:pathLst>
              <a:path h="5606546" w="6142630">
                <a:moveTo>
                  <a:pt x="0" y="0"/>
                </a:moveTo>
                <a:lnTo>
                  <a:pt x="6142630" y="0"/>
                </a:lnTo>
                <a:lnTo>
                  <a:pt x="6142630" y="5606546"/>
                </a:lnTo>
                <a:lnTo>
                  <a:pt x="0" y="5606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3158837" y="774283"/>
            <a:ext cx="6142630" cy="5606546"/>
          </a:xfrm>
          <a:custGeom>
            <a:avLst/>
            <a:gdLst/>
            <a:ahLst/>
            <a:cxnLst/>
            <a:rect r="r" b="b" t="t" l="l"/>
            <a:pathLst>
              <a:path h="5606546" w="6142630">
                <a:moveTo>
                  <a:pt x="0" y="0"/>
                </a:moveTo>
                <a:lnTo>
                  <a:pt x="6142630" y="0"/>
                </a:lnTo>
                <a:lnTo>
                  <a:pt x="6142630" y="5606546"/>
                </a:lnTo>
                <a:lnTo>
                  <a:pt x="0" y="5606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3841283" y="588094"/>
            <a:ext cx="2869151" cy="1815390"/>
          </a:xfrm>
          <a:custGeom>
            <a:avLst/>
            <a:gdLst/>
            <a:ahLst/>
            <a:cxnLst/>
            <a:rect r="r" b="b" t="t" l="l"/>
            <a:pathLst>
              <a:path h="1815390" w="2869151">
                <a:moveTo>
                  <a:pt x="0" y="0"/>
                </a:moveTo>
                <a:lnTo>
                  <a:pt x="2869151" y="0"/>
                </a:lnTo>
                <a:lnTo>
                  <a:pt x="2869151" y="1815390"/>
                </a:lnTo>
                <a:lnTo>
                  <a:pt x="0" y="18153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64362" y="8397178"/>
            <a:ext cx="3682356" cy="4193159"/>
          </a:xfrm>
          <a:custGeom>
            <a:avLst/>
            <a:gdLst/>
            <a:ahLst/>
            <a:cxnLst/>
            <a:rect r="r" b="b" t="t" l="l"/>
            <a:pathLst>
              <a:path h="4193159" w="3682356">
                <a:moveTo>
                  <a:pt x="0" y="0"/>
                </a:moveTo>
                <a:lnTo>
                  <a:pt x="3682355" y="0"/>
                </a:lnTo>
                <a:lnTo>
                  <a:pt x="3682355" y="4193159"/>
                </a:lnTo>
                <a:lnTo>
                  <a:pt x="0" y="419315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31056" y="1357314"/>
            <a:ext cx="11225887" cy="7572371"/>
          </a:xfrm>
          <a:custGeom>
            <a:avLst/>
            <a:gdLst/>
            <a:ahLst/>
            <a:cxnLst/>
            <a:rect r="r" b="b" t="t" l="l"/>
            <a:pathLst>
              <a:path h="7572371" w="11225887">
                <a:moveTo>
                  <a:pt x="0" y="0"/>
                </a:moveTo>
                <a:lnTo>
                  <a:pt x="11225888" y="0"/>
                </a:lnTo>
                <a:lnTo>
                  <a:pt x="11225888" y="7572372"/>
                </a:lnTo>
                <a:lnTo>
                  <a:pt x="0" y="75723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4446717" y="2986086"/>
            <a:ext cx="9394565" cy="594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 b="true">
                <a:solidFill>
                  <a:srgbClr val="376400"/>
                </a:solidFill>
                <a:latin typeface="DG Jory Bold"/>
                <a:ea typeface="DG Jory Bold"/>
                <a:cs typeface="DG Jory Bold"/>
                <a:sym typeface="DG Jory Bold"/>
              </a:rPr>
              <a:t>YOLO</a:t>
            </a:r>
            <a:r>
              <a:rPr lang="en-US" sz="3000">
                <a:solidFill>
                  <a:srgbClr val="376400"/>
                </a:solidFill>
                <a:latin typeface="DG Jory"/>
                <a:ea typeface="DG Jory"/>
                <a:cs typeface="DG Jory"/>
                <a:sym typeface="DG Jory"/>
              </a:rPr>
              <a:t> (You Only Look Once) is a convolutional neural network (CNN) that processes an image in a single pass, making it much faster than older methods like HOG (Histogram of Oriented Gradients) or DPM (Deformable Part Models).</a:t>
            </a:r>
          </a:p>
          <a:p>
            <a:pPr algn="ctr">
              <a:lnSpc>
                <a:spcPts val="3900"/>
              </a:lnSpc>
            </a:pPr>
          </a:p>
          <a:p>
            <a:pPr algn="ctr">
              <a:lnSpc>
                <a:spcPts val="3900"/>
              </a:lnSpc>
            </a:pPr>
            <a:r>
              <a:rPr lang="en-US" sz="3000">
                <a:solidFill>
                  <a:srgbClr val="376400"/>
                </a:solidFill>
                <a:latin typeface="DG Jory"/>
                <a:ea typeface="DG Jory"/>
                <a:cs typeface="DG Jory"/>
                <a:sym typeface="DG Jory"/>
              </a:rPr>
              <a:t>How YOLO detects objects:</a:t>
            </a:r>
          </a:p>
          <a:p>
            <a:pPr algn="ctr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376400"/>
                </a:solidFill>
                <a:latin typeface="DG Jory"/>
                <a:ea typeface="DG Jory"/>
                <a:cs typeface="DG Jory"/>
                <a:sym typeface="DG Jory"/>
              </a:rPr>
              <a:t>Divides an image into a grid.</a:t>
            </a:r>
          </a:p>
          <a:p>
            <a:pPr algn="ctr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376400"/>
                </a:solidFill>
                <a:latin typeface="DG Jory"/>
                <a:ea typeface="DG Jory"/>
                <a:cs typeface="DG Jory"/>
                <a:sym typeface="DG Jory"/>
              </a:rPr>
              <a:t>Each cell predicts bounding boxes, confidence scores, and class probabilities.</a:t>
            </a:r>
          </a:p>
          <a:p>
            <a:pPr algn="ctr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376400"/>
                </a:solidFill>
                <a:latin typeface="DG Jory"/>
                <a:ea typeface="DG Jory"/>
                <a:cs typeface="DG Jory"/>
                <a:sym typeface="DG Jory"/>
              </a:rPr>
              <a:t>It processes the image in one step, making it ideal for real-time applications.</a:t>
            </a:r>
          </a:p>
          <a:p>
            <a:pPr algn="ctr">
              <a:lnSpc>
                <a:spcPts val="39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4593299" y="2059576"/>
            <a:ext cx="9101403" cy="621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38"/>
              </a:lnSpc>
              <a:spcBef>
                <a:spcPct val="0"/>
              </a:spcBef>
            </a:pPr>
            <a:r>
              <a:rPr lang="en-US" sz="3670">
                <a:solidFill>
                  <a:srgbClr val="376400"/>
                </a:solidFill>
                <a:latin typeface="Wedges"/>
                <a:ea typeface="Wedges"/>
                <a:cs typeface="Wedges"/>
                <a:sym typeface="Wedges"/>
              </a:rPr>
              <a:t>WHAT IS YOLO?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304207" y="3906171"/>
            <a:ext cx="6142630" cy="5606546"/>
          </a:xfrm>
          <a:custGeom>
            <a:avLst/>
            <a:gdLst/>
            <a:ahLst/>
            <a:cxnLst/>
            <a:rect r="r" b="b" t="t" l="l"/>
            <a:pathLst>
              <a:path h="5606546" w="6142630">
                <a:moveTo>
                  <a:pt x="0" y="0"/>
                </a:moveTo>
                <a:lnTo>
                  <a:pt x="6142630" y="0"/>
                </a:lnTo>
                <a:lnTo>
                  <a:pt x="6142630" y="5606546"/>
                </a:lnTo>
                <a:lnTo>
                  <a:pt x="0" y="5606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3158837" y="774283"/>
            <a:ext cx="6142630" cy="5606546"/>
          </a:xfrm>
          <a:custGeom>
            <a:avLst/>
            <a:gdLst/>
            <a:ahLst/>
            <a:cxnLst/>
            <a:rect r="r" b="b" t="t" l="l"/>
            <a:pathLst>
              <a:path h="5606546" w="6142630">
                <a:moveTo>
                  <a:pt x="0" y="0"/>
                </a:moveTo>
                <a:lnTo>
                  <a:pt x="6142630" y="0"/>
                </a:lnTo>
                <a:lnTo>
                  <a:pt x="6142630" y="5606546"/>
                </a:lnTo>
                <a:lnTo>
                  <a:pt x="0" y="5606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3841283" y="588094"/>
            <a:ext cx="2869151" cy="1815390"/>
          </a:xfrm>
          <a:custGeom>
            <a:avLst/>
            <a:gdLst/>
            <a:ahLst/>
            <a:cxnLst/>
            <a:rect r="r" b="b" t="t" l="l"/>
            <a:pathLst>
              <a:path h="1815390" w="2869151">
                <a:moveTo>
                  <a:pt x="0" y="0"/>
                </a:moveTo>
                <a:lnTo>
                  <a:pt x="2869151" y="0"/>
                </a:lnTo>
                <a:lnTo>
                  <a:pt x="2869151" y="1815390"/>
                </a:lnTo>
                <a:lnTo>
                  <a:pt x="0" y="18153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64362" y="8397178"/>
            <a:ext cx="3682356" cy="4193159"/>
          </a:xfrm>
          <a:custGeom>
            <a:avLst/>
            <a:gdLst/>
            <a:ahLst/>
            <a:cxnLst/>
            <a:rect r="r" b="b" t="t" l="l"/>
            <a:pathLst>
              <a:path h="4193159" w="3682356">
                <a:moveTo>
                  <a:pt x="0" y="0"/>
                </a:moveTo>
                <a:lnTo>
                  <a:pt x="3682355" y="0"/>
                </a:lnTo>
                <a:lnTo>
                  <a:pt x="3682355" y="4193159"/>
                </a:lnTo>
                <a:lnTo>
                  <a:pt x="0" y="419315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31056" y="1357314"/>
            <a:ext cx="11225887" cy="7572371"/>
          </a:xfrm>
          <a:custGeom>
            <a:avLst/>
            <a:gdLst/>
            <a:ahLst/>
            <a:cxnLst/>
            <a:rect r="r" b="b" t="t" l="l"/>
            <a:pathLst>
              <a:path h="7572371" w="11225887">
                <a:moveTo>
                  <a:pt x="0" y="0"/>
                </a:moveTo>
                <a:lnTo>
                  <a:pt x="11225888" y="0"/>
                </a:lnTo>
                <a:lnTo>
                  <a:pt x="11225888" y="7572372"/>
                </a:lnTo>
                <a:lnTo>
                  <a:pt x="0" y="75723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3998024" y="2930463"/>
            <a:ext cx="10291952" cy="5466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9"/>
              </a:lnSpc>
            </a:pPr>
            <a:r>
              <a:rPr lang="en-US" sz="3099" b="true">
                <a:solidFill>
                  <a:srgbClr val="376400"/>
                </a:solidFill>
                <a:latin typeface="DG Jory Bold"/>
                <a:ea typeface="DG Jory Bold"/>
                <a:cs typeface="DG Jory Bold"/>
                <a:sym typeface="DG Jory Bold"/>
              </a:rPr>
              <a:t>How We Applied YOLO for Car Occupant Detection</a:t>
            </a:r>
          </a:p>
          <a:p>
            <a:pPr algn="l">
              <a:lnSpc>
                <a:spcPts val="4029"/>
              </a:lnSpc>
            </a:pP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376400"/>
                </a:solidFill>
                <a:latin typeface="DG Jory"/>
                <a:ea typeface="DG Jory"/>
                <a:cs typeface="DG Jory"/>
                <a:sym typeface="DG Jory"/>
              </a:rPr>
              <a:t>1️⃣ Further reduced the architecture to make it even more efficient.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376400"/>
                </a:solidFill>
                <a:latin typeface="DG Jory"/>
                <a:ea typeface="DG Jory"/>
                <a:cs typeface="DG Jory"/>
                <a:sym typeface="DG Jory"/>
              </a:rPr>
              <a:t>2️⃣ Focused specifically on detecting people inside cars instead of general objects.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376400"/>
                </a:solidFill>
                <a:latin typeface="DG Jory"/>
                <a:ea typeface="DG Jory"/>
                <a:cs typeface="DG Jory"/>
                <a:sym typeface="DG Jory"/>
              </a:rPr>
              <a:t>3️⃣ Trained the model on a custom dataset with labeled images of vehicle interiors.</a:t>
            </a:r>
          </a:p>
          <a:p>
            <a:pPr algn="l">
              <a:lnSpc>
                <a:spcPts val="3900"/>
              </a:lnSpc>
            </a:pP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376400"/>
                </a:solidFill>
                <a:latin typeface="DG Jory"/>
                <a:ea typeface="DG Jory"/>
                <a:cs typeface="DG Jory"/>
                <a:sym typeface="DG Jory"/>
              </a:rPr>
              <a:t>These changes allowed us to increase accuracy while maintaining real-time performance.</a:t>
            </a:r>
          </a:p>
          <a:p>
            <a:pPr algn="l">
              <a:lnSpc>
                <a:spcPts val="39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412919" y="1882784"/>
            <a:ext cx="7996895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376400"/>
                </a:solidFill>
                <a:latin typeface="Wedges"/>
                <a:ea typeface="Wedges"/>
                <a:cs typeface="Wedges"/>
                <a:sym typeface="Wedges"/>
              </a:rPr>
              <a:t>OUR IMPLEMENTATION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304207" y="3906171"/>
            <a:ext cx="6142630" cy="5606546"/>
          </a:xfrm>
          <a:custGeom>
            <a:avLst/>
            <a:gdLst/>
            <a:ahLst/>
            <a:cxnLst/>
            <a:rect r="r" b="b" t="t" l="l"/>
            <a:pathLst>
              <a:path h="5606546" w="6142630">
                <a:moveTo>
                  <a:pt x="0" y="0"/>
                </a:moveTo>
                <a:lnTo>
                  <a:pt x="6142630" y="0"/>
                </a:lnTo>
                <a:lnTo>
                  <a:pt x="6142630" y="5606546"/>
                </a:lnTo>
                <a:lnTo>
                  <a:pt x="0" y="5606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3158837" y="774283"/>
            <a:ext cx="6142630" cy="5606546"/>
          </a:xfrm>
          <a:custGeom>
            <a:avLst/>
            <a:gdLst/>
            <a:ahLst/>
            <a:cxnLst/>
            <a:rect r="r" b="b" t="t" l="l"/>
            <a:pathLst>
              <a:path h="5606546" w="6142630">
                <a:moveTo>
                  <a:pt x="0" y="0"/>
                </a:moveTo>
                <a:lnTo>
                  <a:pt x="6142630" y="0"/>
                </a:lnTo>
                <a:lnTo>
                  <a:pt x="6142630" y="5606546"/>
                </a:lnTo>
                <a:lnTo>
                  <a:pt x="0" y="5606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3841283" y="588094"/>
            <a:ext cx="2869151" cy="1815390"/>
          </a:xfrm>
          <a:custGeom>
            <a:avLst/>
            <a:gdLst/>
            <a:ahLst/>
            <a:cxnLst/>
            <a:rect r="r" b="b" t="t" l="l"/>
            <a:pathLst>
              <a:path h="1815390" w="2869151">
                <a:moveTo>
                  <a:pt x="0" y="0"/>
                </a:moveTo>
                <a:lnTo>
                  <a:pt x="2869151" y="0"/>
                </a:lnTo>
                <a:lnTo>
                  <a:pt x="2869151" y="1815390"/>
                </a:lnTo>
                <a:lnTo>
                  <a:pt x="0" y="18153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64362" y="8397178"/>
            <a:ext cx="3682356" cy="4193159"/>
          </a:xfrm>
          <a:custGeom>
            <a:avLst/>
            <a:gdLst/>
            <a:ahLst/>
            <a:cxnLst/>
            <a:rect r="r" b="b" t="t" l="l"/>
            <a:pathLst>
              <a:path h="4193159" w="3682356">
                <a:moveTo>
                  <a:pt x="0" y="0"/>
                </a:moveTo>
                <a:lnTo>
                  <a:pt x="3682355" y="0"/>
                </a:lnTo>
                <a:lnTo>
                  <a:pt x="3682355" y="4193159"/>
                </a:lnTo>
                <a:lnTo>
                  <a:pt x="0" y="419315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31056" y="1357314"/>
            <a:ext cx="11225887" cy="7572371"/>
          </a:xfrm>
          <a:custGeom>
            <a:avLst/>
            <a:gdLst/>
            <a:ahLst/>
            <a:cxnLst/>
            <a:rect r="r" b="b" t="t" l="l"/>
            <a:pathLst>
              <a:path h="7572371" w="11225887">
                <a:moveTo>
                  <a:pt x="0" y="0"/>
                </a:moveTo>
                <a:lnTo>
                  <a:pt x="11225888" y="0"/>
                </a:lnTo>
                <a:lnTo>
                  <a:pt x="11225888" y="7572372"/>
                </a:lnTo>
                <a:lnTo>
                  <a:pt x="0" y="75723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4446717" y="2948878"/>
            <a:ext cx="9815066" cy="544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376400"/>
                </a:solidFill>
                <a:latin typeface="DG Jory"/>
                <a:ea typeface="DG Jory"/>
                <a:cs typeface="DG Jory"/>
                <a:sym typeface="DG Jory"/>
              </a:rPr>
              <a:t>Step 1: Custom Dataset Creation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376400"/>
                </a:solidFill>
                <a:latin typeface="DG Jory"/>
                <a:ea typeface="DG Jory"/>
                <a:cs typeface="DG Jory"/>
                <a:sym typeface="DG Jory"/>
              </a:rPr>
              <a:t>We captured images of vehicles from various angles and under different lighting conditions.</a:t>
            </a:r>
          </a:p>
          <a:p>
            <a:pPr algn="l">
              <a:lnSpc>
                <a:spcPts val="3900"/>
              </a:lnSpc>
            </a:pP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376400"/>
                </a:solidFill>
                <a:latin typeface="DG Jory"/>
                <a:ea typeface="DG Jory"/>
                <a:cs typeface="DG Jory"/>
                <a:sym typeface="DG Jory"/>
              </a:rPr>
              <a:t>Step 2: Detection Pipeline Implementation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376400"/>
                </a:solidFill>
                <a:latin typeface="DG Jory"/>
                <a:ea typeface="DG Jory"/>
                <a:cs typeface="DG Jory"/>
                <a:sym typeface="DG Jory"/>
              </a:rPr>
              <a:t>We used YOLOv8 as the base detection model for its speed and accuracy, detecting vehicles and occupants in the input image.</a:t>
            </a:r>
          </a:p>
          <a:p>
            <a:pPr algn="l">
              <a:lnSpc>
                <a:spcPts val="3900"/>
              </a:lnSpc>
            </a:pP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376400"/>
                </a:solidFill>
                <a:latin typeface="DG Jory"/>
                <a:ea typeface="DG Jory"/>
                <a:cs typeface="DG Jory"/>
                <a:sym typeface="DG Jory"/>
              </a:rPr>
              <a:t>Step 3: Addressing Challenges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376400"/>
                </a:solidFill>
                <a:latin typeface="DG Jory"/>
                <a:ea typeface="DG Jory"/>
                <a:cs typeface="DG Jory"/>
                <a:sym typeface="DG Jory"/>
              </a:rPr>
              <a:t>Reflections and shadows on windows, partially visible occupants, etc.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844387" y="1882784"/>
            <a:ext cx="6599225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376400"/>
                </a:solidFill>
                <a:latin typeface="Wedges"/>
                <a:ea typeface="Wedges"/>
                <a:cs typeface="Wedges"/>
                <a:sym typeface="Wedges"/>
              </a:rPr>
              <a:t>METHODOLOGY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304207" y="3906171"/>
            <a:ext cx="6142630" cy="5606546"/>
          </a:xfrm>
          <a:custGeom>
            <a:avLst/>
            <a:gdLst/>
            <a:ahLst/>
            <a:cxnLst/>
            <a:rect r="r" b="b" t="t" l="l"/>
            <a:pathLst>
              <a:path h="5606546" w="6142630">
                <a:moveTo>
                  <a:pt x="0" y="0"/>
                </a:moveTo>
                <a:lnTo>
                  <a:pt x="6142630" y="0"/>
                </a:lnTo>
                <a:lnTo>
                  <a:pt x="6142630" y="5606546"/>
                </a:lnTo>
                <a:lnTo>
                  <a:pt x="0" y="5606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3158837" y="774283"/>
            <a:ext cx="6142630" cy="5606546"/>
          </a:xfrm>
          <a:custGeom>
            <a:avLst/>
            <a:gdLst/>
            <a:ahLst/>
            <a:cxnLst/>
            <a:rect r="r" b="b" t="t" l="l"/>
            <a:pathLst>
              <a:path h="5606546" w="6142630">
                <a:moveTo>
                  <a:pt x="0" y="0"/>
                </a:moveTo>
                <a:lnTo>
                  <a:pt x="6142630" y="0"/>
                </a:lnTo>
                <a:lnTo>
                  <a:pt x="6142630" y="5606546"/>
                </a:lnTo>
                <a:lnTo>
                  <a:pt x="0" y="5606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3841283" y="588094"/>
            <a:ext cx="2869151" cy="1815390"/>
          </a:xfrm>
          <a:custGeom>
            <a:avLst/>
            <a:gdLst/>
            <a:ahLst/>
            <a:cxnLst/>
            <a:rect r="r" b="b" t="t" l="l"/>
            <a:pathLst>
              <a:path h="1815390" w="2869151">
                <a:moveTo>
                  <a:pt x="0" y="0"/>
                </a:moveTo>
                <a:lnTo>
                  <a:pt x="2869151" y="0"/>
                </a:lnTo>
                <a:lnTo>
                  <a:pt x="2869151" y="1815390"/>
                </a:lnTo>
                <a:lnTo>
                  <a:pt x="0" y="18153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64362" y="8397178"/>
            <a:ext cx="3682356" cy="4193159"/>
          </a:xfrm>
          <a:custGeom>
            <a:avLst/>
            <a:gdLst/>
            <a:ahLst/>
            <a:cxnLst/>
            <a:rect r="r" b="b" t="t" l="l"/>
            <a:pathLst>
              <a:path h="4193159" w="3682356">
                <a:moveTo>
                  <a:pt x="0" y="0"/>
                </a:moveTo>
                <a:lnTo>
                  <a:pt x="3682355" y="0"/>
                </a:lnTo>
                <a:lnTo>
                  <a:pt x="3682355" y="4193159"/>
                </a:lnTo>
                <a:lnTo>
                  <a:pt x="0" y="419315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07364" y="2043271"/>
            <a:ext cx="4747132" cy="6962460"/>
          </a:xfrm>
          <a:custGeom>
            <a:avLst/>
            <a:gdLst/>
            <a:ahLst/>
            <a:cxnLst/>
            <a:rect r="r" b="b" t="t" l="l"/>
            <a:pathLst>
              <a:path h="6962460" w="4747132">
                <a:moveTo>
                  <a:pt x="0" y="0"/>
                </a:moveTo>
                <a:lnTo>
                  <a:pt x="4747132" y="0"/>
                </a:lnTo>
                <a:lnTo>
                  <a:pt x="4747132" y="6962460"/>
                </a:lnTo>
                <a:lnTo>
                  <a:pt x="0" y="6962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9333504" y="2043271"/>
            <a:ext cx="4747132" cy="6962460"/>
          </a:xfrm>
          <a:custGeom>
            <a:avLst/>
            <a:gdLst/>
            <a:ahLst/>
            <a:cxnLst/>
            <a:rect r="r" b="b" t="t" l="l"/>
            <a:pathLst>
              <a:path h="6962460" w="4747132">
                <a:moveTo>
                  <a:pt x="0" y="0"/>
                </a:moveTo>
                <a:lnTo>
                  <a:pt x="4747132" y="0"/>
                </a:lnTo>
                <a:lnTo>
                  <a:pt x="4747132" y="6962460"/>
                </a:lnTo>
                <a:lnTo>
                  <a:pt x="0" y="6962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4416405" y="2978545"/>
            <a:ext cx="4052044" cy="445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</a:p>
          <a:p>
            <a:pPr algn="ctr">
              <a:lnSpc>
                <a:spcPts val="3900"/>
              </a:lnSpc>
            </a:pPr>
            <a:r>
              <a:rPr lang="en-US" sz="3000">
                <a:solidFill>
                  <a:srgbClr val="376400"/>
                </a:solidFill>
                <a:latin typeface="DG Jory"/>
                <a:ea typeface="DG Jory"/>
                <a:cs typeface="DG Jory"/>
                <a:sym typeface="DG Jory"/>
              </a:rPr>
              <a:t>✅ Our model successfully detects car occupants in real time.</a:t>
            </a:r>
          </a:p>
          <a:p>
            <a:pPr algn="ctr">
              <a:lnSpc>
                <a:spcPts val="3900"/>
              </a:lnSpc>
            </a:pPr>
          </a:p>
          <a:p>
            <a:pPr algn="ctr">
              <a:lnSpc>
                <a:spcPts val="3900"/>
              </a:lnSpc>
            </a:pPr>
            <a:r>
              <a:rPr lang="en-US" sz="3000">
                <a:solidFill>
                  <a:srgbClr val="376400"/>
                </a:solidFill>
                <a:latin typeface="DG Jory"/>
                <a:ea typeface="DG Jory"/>
                <a:cs typeface="DG Jory"/>
                <a:sym typeface="DG Jory"/>
              </a:rPr>
              <a:t>✅ The lightweight architecture runs efficiently on embedded hardware.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457430" y="2904304"/>
            <a:ext cx="4253349" cy="6101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0"/>
              </a:lnSpc>
            </a:pPr>
            <a:r>
              <a:rPr lang="en-US" sz="2700">
                <a:solidFill>
                  <a:srgbClr val="376400"/>
                </a:solidFill>
                <a:latin typeface="DG Jory"/>
                <a:ea typeface="DG Jory"/>
                <a:cs typeface="DG Jory"/>
                <a:sym typeface="DG Jory"/>
              </a:rPr>
              <a:t>⚠️ Poor lighting conditions can reduce detection accuracy.</a:t>
            </a:r>
          </a:p>
          <a:p>
            <a:pPr algn="ctr">
              <a:lnSpc>
                <a:spcPts val="3510"/>
              </a:lnSpc>
            </a:pPr>
          </a:p>
          <a:p>
            <a:pPr algn="ctr">
              <a:lnSpc>
                <a:spcPts val="3510"/>
              </a:lnSpc>
            </a:pPr>
            <a:r>
              <a:rPr lang="en-US" sz="2700">
                <a:solidFill>
                  <a:srgbClr val="376400"/>
                </a:solidFill>
                <a:latin typeface="DG Jory"/>
                <a:ea typeface="DG Jory"/>
                <a:cs typeface="DG Jory"/>
                <a:sym typeface="DG Jory"/>
              </a:rPr>
              <a:t>⚠️ Tinted windows or occlusions (e.g., people wearing hats or masks) make occupant recognition harder.</a:t>
            </a:r>
          </a:p>
          <a:p>
            <a:pPr algn="ctr">
              <a:lnSpc>
                <a:spcPts val="3510"/>
              </a:lnSpc>
            </a:pPr>
          </a:p>
          <a:p>
            <a:pPr algn="ctr">
              <a:lnSpc>
                <a:spcPts val="3510"/>
              </a:lnSpc>
            </a:pPr>
            <a:r>
              <a:rPr lang="en-US" sz="2700">
                <a:solidFill>
                  <a:srgbClr val="376400"/>
                </a:solidFill>
                <a:latin typeface="DG Jory"/>
                <a:ea typeface="DG Jory"/>
                <a:cs typeface="DG Jory"/>
                <a:sym typeface="DG Jory"/>
              </a:rPr>
              <a:t>To address these challenges, we plan to improve dataset diversity and use preprocessing techniques.</a:t>
            </a:r>
          </a:p>
          <a:p>
            <a:pPr algn="ctr">
              <a:lnSpc>
                <a:spcPts val="3178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588239" y="923925"/>
            <a:ext cx="10825956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376400"/>
                </a:solidFill>
                <a:latin typeface="Wedges"/>
                <a:ea typeface="Wedges"/>
                <a:cs typeface="Wedges"/>
                <a:sym typeface="Wedges"/>
              </a:rPr>
              <a:t>RESULTS AND CHALLANGES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35618" y="2135753"/>
            <a:ext cx="3013619" cy="521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4"/>
              </a:lnSpc>
              <a:spcBef>
                <a:spcPct val="0"/>
              </a:spcBef>
            </a:pPr>
            <a:r>
              <a:rPr lang="en-US" sz="3067">
                <a:solidFill>
                  <a:srgbClr val="376400"/>
                </a:solidFill>
                <a:latin typeface="Wedges"/>
                <a:ea typeface="Wedges"/>
                <a:cs typeface="Wedges"/>
                <a:sym typeface="Wedges"/>
              </a:rPr>
              <a:t>RESULTS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089492" y="2135753"/>
            <a:ext cx="3013619" cy="521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4"/>
              </a:lnSpc>
              <a:spcBef>
                <a:spcPct val="0"/>
              </a:spcBef>
            </a:pPr>
            <a:r>
              <a:rPr lang="en-US" sz="3067">
                <a:solidFill>
                  <a:srgbClr val="376400"/>
                </a:solidFill>
                <a:latin typeface="Wedges"/>
                <a:ea typeface="Wedges"/>
                <a:cs typeface="Wedges"/>
                <a:sym typeface="Wedges"/>
              </a:rPr>
              <a:t>CHALLANGES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304207" y="3906171"/>
            <a:ext cx="6142630" cy="5606546"/>
          </a:xfrm>
          <a:custGeom>
            <a:avLst/>
            <a:gdLst/>
            <a:ahLst/>
            <a:cxnLst/>
            <a:rect r="r" b="b" t="t" l="l"/>
            <a:pathLst>
              <a:path h="5606546" w="6142630">
                <a:moveTo>
                  <a:pt x="0" y="0"/>
                </a:moveTo>
                <a:lnTo>
                  <a:pt x="6142630" y="0"/>
                </a:lnTo>
                <a:lnTo>
                  <a:pt x="6142630" y="5606546"/>
                </a:lnTo>
                <a:lnTo>
                  <a:pt x="0" y="5606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-3158837" y="774283"/>
            <a:ext cx="6142630" cy="5606546"/>
          </a:xfrm>
          <a:custGeom>
            <a:avLst/>
            <a:gdLst/>
            <a:ahLst/>
            <a:cxnLst/>
            <a:rect r="r" b="b" t="t" l="l"/>
            <a:pathLst>
              <a:path h="5606546" w="6142630">
                <a:moveTo>
                  <a:pt x="0" y="0"/>
                </a:moveTo>
                <a:lnTo>
                  <a:pt x="6142630" y="0"/>
                </a:lnTo>
                <a:lnTo>
                  <a:pt x="6142630" y="5606546"/>
                </a:lnTo>
                <a:lnTo>
                  <a:pt x="0" y="5606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4699761" y="1461139"/>
            <a:ext cx="3046199" cy="1927413"/>
          </a:xfrm>
          <a:custGeom>
            <a:avLst/>
            <a:gdLst/>
            <a:ahLst/>
            <a:cxnLst/>
            <a:rect r="r" b="b" t="t" l="l"/>
            <a:pathLst>
              <a:path h="1927413" w="3046199">
                <a:moveTo>
                  <a:pt x="0" y="0"/>
                </a:moveTo>
                <a:lnTo>
                  <a:pt x="3046199" y="0"/>
                </a:lnTo>
                <a:lnTo>
                  <a:pt x="3046199" y="1927414"/>
                </a:lnTo>
                <a:lnTo>
                  <a:pt x="0" y="19274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89789" y="7494172"/>
            <a:ext cx="3098450" cy="3528256"/>
          </a:xfrm>
          <a:custGeom>
            <a:avLst/>
            <a:gdLst/>
            <a:ahLst/>
            <a:cxnLst/>
            <a:rect r="r" b="b" t="t" l="l"/>
            <a:pathLst>
              <a:path h="3528256" w="3098450">
                <a:moveTo>
                  <a:pt x="0" y="0"/>
                </a:moveTo>
                <a:lnTo>
                  <a:pt x="3098450" y="0"/>
                </a:lnTo>
                <a:lnTo>
                  <a:pt x="3098450" y="3528256"/>
                </a:lnTo>
                <a:lnTo>
                  <a:pt x="0" y="352825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31056" y="1357314"/>
            <a:ext cx="11225887" cy="7572371"/>
          </a:xfrm>
          <a:custGeom>
            <a:avLst/>
            <a:gdLst/>
            <a:ahLst/>
            <a:cxnLst/>
            <a:rect r="r" b="b" t="t" l="l"/>
            <a:pathLst>
              <a:path h="7572371" w="11225887">
                <a:moveTo>
                  <a:pt x="0" y="0"/>
                </a:moveTo>
                <a:lnTo>
                  <a:pt x="11225888" y="0"/>
                </a:lnTo>
                <a:lnTo>
                  <a:pt x="11225888" y="7572372"/>
                </a:lnTo>
                <a:lnTo>
                  <a:pt x="0" y="75723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4446717" y="3191391"/>
            <a:ext cx="9394565" cy="672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599" b="true">
                <a:solidFill>
                  <a:srgbClr val="376400"/>
                </a:solidFill>
                <a:latin typeface="DG Jory Bold"/>
                <a:ea typeface="DG Jory Bold"/>
                <a:cs typeface="DG Jory Bold"/>
                <a:sym typeface="DG Jory Bold"/>
              </a:rPr>
              <a:t>SUMMARY:</a:t>
            </a:r>
          </a:p>
          <a:p>
            <a:pPr algn="ctr">
              <a:lnSpc>
                <a:spcPts val="4679"/>
              </a:lnSpc>
            </a:pPr>
          </a:p>
          <a:p>
            <a:pPr algn="ctr">
              <a:lnSpc>
                <a:spcPts val="3900"/>
              </a:lnSpc>
            </a:pPr>
            <a:r>
              <a:rPr lang="en-US" sz="3000">
                <a:solidFill>
                  <a:srgbClr val="376400"/>
                </a:solidFill>
                <a:latin typeface="DG Jory"/>
                <a:ea typeface="DG Jory"/>
                <a:cs typeface="DG Jory"/>
                <a:sym typeface="DG Jory"/>
              </a:rPr>
              <a:t>✅ We implemented YOLO to detect car occupants in real time.</a:t>
            </a:r>
          </a:p>
          <a:p>
            <a:pPr algn="ctr">
              <a:lnSpc>
                <a:spcPts val="3900"/>
              </a:lnSpc>
            </a:pPr>
            <a:r>
              <a:rPr lang="en-US" sz="3000">
                <a:solidFill>
                  <a:srgbClr val="376400"/>
                </a:solidFill>
                <a:latin typeface="DG Jory"/>
                <a:ea typeface="DG Jory"/>
                <a:cs typeface="DG Jory"/>
                <a:sym typeface="DG Jory"/>
              </a:rPr>
              <a:t>✅ We balanced accuracy and efficiency to work on lightweight systems.</a:t>
            </a:r>
          </a:p>
          <a:p>
            <a:pPr algn="ctr">
              <a:lnSpc>
                <a:spcPts val="3900"/>
              </a:lnSpc>
            </a:pPr>
            <a:r>
              <a:rPr lang="en-US" sz="3000">
                <a:solidFill>
                  <a:srgbClr val="376400"/>
                </a:solidFill>
                <a:latin typeface="DG Jory"/>
                <a:ea typeface="DG Jory"/>
                <a:cs typeface="DG Jory"/>
                <a:sym typeface="DG Jory"/>
              </a:rPr>
              <a:t>✅ While challenges remain, future improvements can increase reliability.</a:t>
            </a:r>
          </a:p>
          <a:p>
            <a:pPr algn="ctr">
              <a:lnSpc>
                <a:spcPts val="3900"/>
              </a:lnSpc>
            </a:pPr>
          </a:p>
          <a:p>
            <a:pPr algn="ctr">
              <a:lnSpc>
                <a:spcPts val="4679"/>
              </a:lnSpc>
            </a:pPr>
            <a:r>
              <a:rPr lang="en-US" sz="3599" b="true">
                <a:solidFill>
                  <a:srgbClr val="376400"/>
                </a:solidFill>
                <a:latin typeface="DG Jory Bold"/>
                <a:ea typeface="DG Jory Bold"/>
                <a:cs typeface="DG Jory Bold"/>
                <a:sym typeface="DG Jory Bold"/>
              </a:rPr>
              <a:t>QUESTIONS?</a:t>
            </a:r>
          </a:p>
          <a:p>
            <a:pPr algn="ctr">
              <a:lnSpc>
                <a:spcPts val="3900"/>
              </a:lnSpc>
            </a:pPr>
          </a:p>
          <a:p>
            <a:pPr algn="ctr">
              <a:lnSpc>
                <a:spcPts val="3900"/>
              </a:lnSpc>
            </a:pPr>
          </a:p>
          <a:p>
            <a:pPr algn="ctr">
              <a:lnSpc>
                <a:spcPts val="39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196109" y="2038916"/>
            <a:ext cx="7873073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376400"/>
                </a:solidFill>
                <a:latin typeface="Wedges"/>
                <a:ea typeface="Wedges"/>
                <a:cs typeface="Wedges"/>
                <a:sym typeface="Wedges"/>
              </a:rPr>
              <a:t>CONCLUSION AND Q&amp;A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304207" y="3906171"/>
            <a:ext cx="6142630" cy="5606546"/>
          </a:xfrm>
          <a:custGeom>
            <a:avLst/>
            <a:gdLst/>
            <a:ahLst/>
            <a:cxnLst/>
            <a:rect r="r" b="b" t="t" l="l"/>
            <a:pathLst>
              <a:path h="5606546" w="6142630">
                <a:moveTo>
                  <a:pt x="0" y="0"/>
                </a:moveTo>
                <a:lnTo>
                  <a:pt x="6142630" y="0"/>
                </a:lnTo>
                <a:lnTo>
                  <a:pt x="6142630" y="5606546"/>
                </a:lnTo>
                <a:lnTo>
                  <a:pt x="0" y="5606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3158837" y="774283"/>
            <a:ext cx="6142630" cy="5606546"/>
          </a:xfrm>
          <a:custGeom>
            <a:avLst/>
            <a:gdLst/>
            <a:ahLst/>
            <a:cxnLst/>
            <a:rect r="r" b="b" t="t" l="l"/>
            <a:pathLst>
              <a:path h="5606546" w="6142630">
                <a:moveTo>
                  <a:pt x="0" y="0"/>
                </a:moveTo>
                <a:lnTo>
                  <a:pt x="6142630" y="0"/>
                </a:lnTo>
                <a:lnTo>
                  <a:pt x="6142630" y="5606546"/>
                </a:lnTo>
                <a:lnTo>
                  <a:pt x="0" y="5606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3841283" y="588094"/>
            <a:ext cx="2869151" cy="1815390"/>
          </a:xfrm>
          <a:custGeom>
            <a:avLst/>
            <a:gdLst/>
            <a:ahLst/>
            <a:cxnLst/>
            <a:rect r="r" b="b" t="t" l="l"/>
            <a:pathLst>
              <a:path h="1815390" w="2869151">
                <a:moveTo>
                  <a:pt x="0" y="0"/>
                </a:moveTo>
                <a:lnTo>
                  <a:pt x="2869151" y="0"/>
                </a:lnTo>
                <a:lnTo>
                  <a:pt x="2869151" y="1815390"/>
                </a:lnTo>
                <a:lnTo>
                  <a:pt x="0" y="18153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64362" y="8397178"/>
            <a:ext cx="3682356" cy="4193159"/>
          </a:xfrm>
          <a:custGeom>
            <a:avLst/>
            <a:gdLst/>
            <a:ahLst/>
            <a:cxnLst/>
            <a:rect r="r" b="b" t="t" l="l"/>
            <a:pathLst>
              <a:path h="4193159" w="3682356">
                <a:moveTo>
                  <a:pt x="0" y="0"/>
                </a:moveTo>
                <a:lnTo>
                  <a:pt x="3682355" y="0"/>
                </a:lnTo>
                <a:lnTo>
                  <a:pt x="3682355" y="4193159"/>
                </a:lnTo>
                <a:lnTo>
                  <a:pt x="0" y="419315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24639" y="354149"/>
            <a:ext cx="8379022" cy="6383291"/>
          </a:xfrm>
          <a:custGeom>
            <a:avLst/>
            <a:gdLst/>
            <a:ahLst/>
            <a:cxnLst/>
            <a:rect r="r" b="b" t="t" l="l"/>
            <a:pathLst>
              <a:path h="6383291" w="8379022">
                <a:moveTo>
                  <a:pt x="0" y="0"/>
                </a:moveTo>
                <a:lnTo>
                  <a:pt x="8379022" y="0"/>
                </a:lnTo>
                <a:lnTo>
                  <a:pt x="8379022" y="6383291"/>
                </a:lnTo>
                <a:lnTo>
                  <a:pt x="0" y="63832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4640829" y="4952334"/>
            <a:ext cx="8964706" cy="8182332"/>
          </a:xfrm>
          <a:custGeom>
            <a:avLst/>
            <a:gdLst/>
            <a:ahLst/>
            <a:cxnLst/>
            <a:rect r="r" b="b" t="t" l="l"/>
            <a:pathLst>
              <a:path h="8182332" w="8964706">
                <a:moveTo>
                  <a:pt x="0" y="0"/>
                </a:moveTo>
                <a:lnTo>
                  <a:pt x="8964706" y="0"/>
                </a:lnTo>
                <a:lnTo>
                  <a:pt x="8964706" y="8182331"/>
                </a:lnTo>
                <a:lnTo>
                  <a:pt x="0" y="81823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5020832" y="1436396"/>
            <a:ext cx="8246336" cy="7031876"/>
          </a:xfrm>
          <a:custGeom>
            <a:avLst/>
            <a:gdLst/>
            <a:ahLst/>
            <a:cxnLst/>
            <a:rect r="r" b="b" t="t" l="l"/>
            <a:pathLst>
              <a:path h="7031876" w="8246336">
                <a:moveTo>
                  <a:pt x="0" y="0"/>
                </a:moveTo>
                <a:lnTo>
                  <a:pt x="8246336" y="0"/>
                </a:lnTo>
                <a:lnTo>
                  <a:pt x="8246336" y="7031875"/>
                </a:lnTo>
                <a:lnTo>
                  <a:pt x="0" y="70318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6078114" y="3855441"/>
            <a:ext cx="6131771" cy="2776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88"/>
              </a:lnSpc>
            </a:pPr>
            <a:r>
              <a:rPr lang="en-US" sz="10688">
                <a:solidFill>
                  <a:srgbClr val="376400"/>
                </a:solidFill>
                <a:latin typeface="Wedges"/>
                <a:ea typeface="Wedges"/>
                <a:cs typeface="Wedges"/>
                <a:sym typeface="Wedges"/>
              </a:rPr>
              <a:t>THANK YOU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195159" y="1951854"/>
            <a:ext cx="3586091" cy="2269018"/>
          </a:xfrm>
          <a:custGeom>
            <a:avLst/>
            <a:gdLst/>
            <a:ahLst/>
            <a:cxnLst/>
            <a:rect r="r" b="b" t="t" l="l"/>
            <a:pathLst>
              <a:path h="2269018" w="3586091">
                <a:moveTo>
                  <a:pt x="0" y="0"/>
                </a:moveTo>
                <a:lnTo>
                  <a:pt x="3586092" y="0"/>
                </a:lnTo>
                <a:lnTo>
                  <a:pt x="3586092" y="2269018"/>
                </a:lnTo>
                <a:lnTo>
                  <a:pt x="0" y="22690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15410" y="6091248"/>
            <a:ext cx="3373627" cy="3841604"/>
          </a:xfrm>
          <a:custGeom>
            <a:avLst/>
            <a:gdLst/>
            <a:ahLst/>
            <a:cxnLst/>
            <a:rect r="r" b="b" t="t" l="l"/>
            <a:pathLst>
              <a:path h="3841604" w="3373627">
                <a:moveTo>
                  <a:pt x="0" y="0"/>
                </a:moveTo>
                <a:lnTo>
                  <a:pt x="3373627" y="0"/>
                </a:lnTo>
                <a:lnTo>
                  <a:pt x="3373627" y="3841603"/>
                </a:lnTo>
                <a:lnTo>
                  <a:pt x="0" y="38416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DAGcZbt9uSk</dc:identifier>
  <dcterms:modified xsi:type="dcterms:W3CDTF">2011-08-01T06:04:30Z</dcterms:modified>
  <cp:revision>1</cp:revision>
  <dc:title>Green and White Simple UI Computer Group Project Presentation</dc:title>
</cp:coreProperties>
</file>