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8" autoAdjust="0"/>
  </p:normalViewPr>
  <p:slideViewPr>
    <p:cSldViewPr>
      <p:cViewPr varScale="1">
        <p:scale>
          <a:sx n="42" d="100"/>
          <a:sy n="42" d="100"/>
        </p:scale>
        <p:origin x="9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st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http://techbus.safaribooksonline.com/9781449359034/idp1989024_html?percentage=0.0&amp;reader=html#X2ludGVybmFsX0h0bWxWaWV3P3htbGlkPTk3ODE0NDkzNTkwMzQlMkZpZHAxOTg5MDI0X2h0bWwmcXVlcnk9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5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0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1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0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4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http://localhost:4040/stages/</a:t>
            </a:r>
            <a:r>
              <a:rPr lang="en-US" dirty="0" smtClean="0"/>
              <a:t> you can check the Spark UI.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To summarize, every Spark program and shell session will work as follows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some input RDDs from external data.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Transform them to define new RDDs using transformations like filter().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Ask Spark to persist() any intermediate RDDs that will need to be reused.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Launch actions such as count() and first() to kick off a parallel computation, which is then optimized and executed by Spark.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9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RDDs in TWO ways:</a:t>
            </a:r>
          </a:p>
          <a:p>
            <a:pPr lvl="1"/>
            <a:r>
              <a:rPr lang="en-US" dirty="0" smtClean="0"/>
              <a:t>Loading an external dataset and</a:t>
            </a:r>
          </a:p>
          <a:p>
            <a:pPr lvl="1"/>
            <a:r>
              <a:rPr lang="en-US" dirty="0" smtClean="0"/>
              <a:t>Parallelizing a collection in Driver program.</a:t>
            </a:r>
          </a:p>
          <a:p>
            <a:r>
              <a:rPr lang="en-US" dirty="0" smtClean="0"/>
              <a:t>Simplest way to create RDD is </a:t>
            </a:r>
          </a:p>
          <a:p>
            <a:pPr lvl="1"/>
            <a:r>
              <a:rPr lang="en-US" dirty="0" smtClean="0"/>
              <a:t>take an existing collection in the program and </a:t>
            </a:r>
          </a:p>
          <a:p>
            <a:pPr lvl="1"/>
            <a:r>
              <a:rPr lang="en-US" dirty="0" smtClean="0"/>
              <a:t>Pass it to Spark Context’s </a:t>
            </a:r>
            <a:r>
              <a:rPr lang="en-US" b="1" dirty="0" smtClean="0"/>
              <a:t>parallelize()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This method is limited to prototyping and testing and is not widely used, since it requires that the entire collection dataset in memory on one machine.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sc.parallelize</a:t>
            </a:r>
            <a:r>
              <a:rPr lang="en-US" dirty="0"/>
              <a:t>(["pandas", </a:t>
            </a:r>
            <a:r>
              <a:rPr lang="en-US" dirty="0" err="1"/>
              <a:t>"i</a:t>
            </a:r>
            <a:r>
              <a:rPr lang="en-US" dirty="0"/>
              <a:t> like pandas"])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sc.parallelize</a:t>
            </a:r>
            <a:r>
              <a:rPr lang="en-US" dirty="0"/>
              <a:t>(List("pandas", </a:t>
            </a:r>
            <a:r>
              <a:rPr lang="en-US" dirty="0" err="1"/>
              <a:t>"i</a:t>
            </a:r>
            <a:r>
              <a:rPr lang="en-US" dirty="0"/>
              <a:t> like pandas"))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("pandas", </a:t>
            </a:r>
            <a:r>
              <a:rPr lang="en-US" dirty="0" err="1"/>
              <a:t>"i</a:t>
            </a:r>
            <a:r>
              <a:rPr lang="en-US" dirty="0"/>
              <a:t> like pandas"));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/>
              <a:t>A more common way to create RDDs is to load data from external storage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example is using </a:t>
            </a:r>
            <a:r>
              <a:rPr lang="en-US" dirty="0" err="1" smtClean="0"/>
              <a:t>SparkContext.textFile</a:t>
            </a:r>
            <a:r>
              <a:rPr lang="en-US" dirty="0" smtClean="0"/>
              <a:t>(), loads a text file as an RDD of strings.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("/path/to/README.md") 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("/path/to/README.md")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sc.textFile</a:t>
            </a:r>
            <a:r>
              <a:rPr lang="en-US" dirty="0"/>
              <a:t>("/path/to/README.md");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05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RDDs supports 2 types of operations </a:t>
            </a:r>
          </a:p>
          <a:p>
            <a:pPr lvl="1"/>
            <a:r>
              <a:rPr lang="en-US" dirty="0" smtClean="0"/>
              <a:t>transformations and actions.</a:t>
            </a:r>
          </a:p>
          <a:p>
            <a:pPr lvl="1"/>
            <a:r>
              <a:rPr lang="en-US" dirty="0" smtClean="0"/>
              <a:t>Transformations on RDDs return a new RDD, such as map() and filter().</a:t>
            </a:r>
          </a:p>
          <a:p>
            <a:pPr lvl="1"/>
            <a:r>
              <a:rPr lang="en-US" dirty="0" smtClean="0"/>
              <a:t>Actions return a result to the driver program or write the result to storage and kicks off a computation, such as count(), first().</a:t>
            </a:r>
          </a:p>
          <a:p>
            <a:pPr lvl="1"/>
            <a:r>
              <a:rPr lang="en-US" dirty="0" smtClean="0"/>
              <a:t>To distinguish Transformation from action check the return type. Transformations return RDDs, and action return some other data type.</a:t>
            </a:r>
          </a:p>
          <a:p>
            <a:r>
              <a:rPr lang="en-US" b="1" dirty="0" smtClean="0"/>
              <a:t>Transformed RDDs are computed lazily.</a:t>
            </a:r>
          </a:p>
          <a:p>
            <a:r>
              <a:rPr lang="en-US" dirty="0" smtClean="0"/>
              <a:t>Many transformations are element-wise, </a:t>
            </a:r>
            <a:r>
              <a:rPr lang="en-US" dirty="0" err="1" smtClean="0"/>
              <a:t>i.e</a:t>
            </a:r>
            <a:r>
              <a:rPr lang="en-US" dirty="0" smtClean="0"/>
              <a:t> they work on one element at a time.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filter() transformation </a:t>
            </a:r>
            <a:r>
              <a:rPr lang="en-US" b="1" dirty="0" smtClean="0"/>
              <a:t>does not mutate</a:t>
            </a:r>
            <a:r>
              <a:rPr lang="en-US" dirty="0" smtClean="0"/>
              <a:t> the existing RDD. It returns a pointer to an entirely new RDD.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27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Filter() in 3 languages:</a:t>
            </a:r>
          </a:p>
          <a:p>
            <a:pPr marL="914400" lvl="2" indent="0">
              <a:buNone/>
            </a:pP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(line =&gt; </a:t>
            </a:r>
            <a:r>
              <a:rPr lang="en-US" dirty="0" err="1"/>
              <a:t>line.contains</a:t>
            </a:r>
            <a:r>
              <a:rPr lang="en-US" dirty="0"/>
              <a:t>("error"))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("log.txt");</a:t>
            </a:r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new Function&lt;String, Boolean&gt;() {</a:t>
            </a:r>
          </a:p>
          <a:p>
            <a:pPr marL="914400" lvl="2" indent="0">
              <a:buNone/>
            </a:pPr>
            <a:r>
              <a:rPr lang="en-US" dirty="0"/>
              <a:t>    public Boolean call(String x) { return </a:t>
            </a:r>
            <a:r>
              <a:rPr lang="en-US" dirty="0" err="1"/>
              <a:t>x.contains</a:t>
            </a:r>
            <a:r>
              <a:rPr lang="en-US" dirty="0"/>
              <a:t>("error"); </a:t>
            </a:r>
            <a:r>
              <a:rPr lang="en-US" dirty="0" smtClean="0"/>
              <a:t>}   } });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/>
              <a:t>inputRDD</a:t>
            </a:r>
            <a:r>
              <a:rPr lang="en-US" dirty="0"/>
              <a:t> </a:t>
            </a:r>
            <a:r>
              <a:rPr lang="en-US" dirty="0" smtClean="0"/>
              <a:t>is not got mutated due to transformation and can still be reused in the </a:t>
            </a:r>
            <a:r>
              <a:rPr lang="en-US" dirty="0" err="1" smtClean="0"/>
              <a:t>protram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reusing </a:t>
            </a:r>
            <a:r>
              <a:rPr lang="en-US" dirty="0" err="1" smtClean="0"/>
              <a:t>inputRDD</a:t>
            </a:r>
            <a:r>
              <a:rPr lang="en-US" dirty="0" smtClean="0"/>
              <a:t> – and using another transformation </a:t>
            </a:r>
            <a:r>
              <a:rPr lang="en-US" b="1" dirty="0" smtClean="0"/>
              <a:t>UNION</a:t>
            </a:r>
          </a:p>
          <a:p>
            <a:pPr lvl="1"/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1"/>
            <a:r>
              <a:rPr lang="en-US" dirty="0" err="1"/>
              <a:t>warningsRDD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"warning" in x)</a:t>
            </a:r>
          </a:p>
          <a:p>
            <a:pPr lvl="1"/>
            <a:r>
              <a:rPr lang="en-US" dirty="0" err="1"/>
              <a:t>badLinesRDD</a:t>
            </a:r>
            <a:r>
              <a:rPr lang="en-US" dirty="0"/>
              <a:t> = </a:t>
            </a:r>
            <a:r>
              <a:rPr lang="en-US" dirty="0" err="1"/>
              <a:t>errorsRDD.union</a:t>
            </a:r>
            <a:r>
              <a:rPr lang="en-US" dirty="0"/>
              <a:t>(</a:t>
            </a:r>
            <a:r>
              <a:rPr lang="en-US" dirty="0" err="1"/>
              <a:t>warningsRDD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4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7014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Spark keeps track of the set of dependencies between different RDDs, as you keep deriving new RDDs from each other using transformation.</a:t>
            </a:r>
          </a:p>
          <a:p>
            <a:r>
              <a:rPr lang="en-US" dirty="0" smtClean="0"/>
              <a:t>This is called </a:t>
            </a:r>
            <a:r>
              <a:rPr lang="en-US" b="1" dirty="0" smtClean="0"/>
              <a:t>lineage graph.</a:t>
            </a:r>
            <a:r>
              <a:rPr lang="en-US" dirty="0" smtClean="0"/>
              <a:t> Below shows the RDD lineage graph created during log analysis.</a:t>
            </a:r>
          </a:p>
          <a:p>
            <a:r>
              <a:rPr lang="en-US" dirty="0" smtClean="0"/>
              <a:t>Spark uses this info to compute each RDD on demand and to recover lost data if part of a persistent RDD is lost.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44" y="3539689"/>
            <a:ext cx="4549511" cy="33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Actions: </a:t>
            </a:r>
          </a:p>
          <a:p>
            <a:pPr lvl="1"/>
            <a:r>
              <a:rPr lang="en-US" dirty="0" smtClean="0"/>
              <a:t>Actions are the second type of operation. These return a final value to driver program or write data to an external storage system.</a:t>
            </a:r>
          </a:p>
          <a:p>
            <a:pPr lvl="1"/>
            <a:r>
              <a:rPr lang="en-US" dirty="0" smtClean="0"/>
              <a:t>Actions force the evaluation of the transformations required for the RDD they were called on, and produces output.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– to print info about </a:t>
            </a:r>
            <a:r>
              <a:rPr lang="en-US" dirty="0" err="1" smtClean="0"/>
              <a:t>badLinesRDD</a:t>
            </a:r>
            <a:r>
              <a:rPr lang="en-US" dirty="0" smtClean="0"/>
              <a:t>, we will use two actions, count() – ret the count as a number and take() collects a no of elements from the RDD.</a:t>
            </a:r>
          </a:p>
          <a:p>
            <a:pPr lvl="1"/>
            <a:r>
              <a:rPr lang="en-US" dirty="0" smtClean="0"/>
              <a:t>Take() will retrieve a small no of elements in the RDD at the driver program.</a:t>
            </a:r>
          </a:p>
          <a:p>
            <a:pPr lvl="1"/>
            <a:r>
              <a:rPr lang="en-US" b="1" dirty="0" smtClean="0"/>
              <a:t>Collect() </a:t>
            </a:r>
            <a:r>
              <a:rPr lang="en-US" dirty="0" smtClean="0"/>
              <a:t>function will retrieve the entire RDD. This is useful if your program filters RDDs down to a very small size and so that you deal with it locally.</a:t>
            </a:r>
          </a:p>
          <a:p>
            <a:pPr lvl="1"/>
            <a:r>
              <a:rPr lang="en-US" dirty="0" smtClean="0"/>
              <a:t>Keep in mind that your entire data set must fit in memory on a single machine to use collect(), so collect() should not be used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088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/>
              <a:t>Python error count using actions:</a:t>
            </a:r>
          </a:p>
          <a:p>
            <a:pPr marL="914400" lvl="2" indent="0">
              <a:buNone/>
            </a:pPr>
            <a:r>
              <a:rPr lang="en-US" dirty="0"/>
              <a:t>print 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</a:t>
            </a:r>
          </a:p>
          <a:p>
            <a:pPr marL="914400" lvl="2" indent="0">
              <a:buNone/>
            </a:pPr>
            <a:r>
              <a:rPr lang="en-US" dirty="0"/>
              <a:t>print "Here are 10 examples:"</a:t>
            </a:r>
          </a:p>
          <a:p>
            <a:pPr marL="914400" lvl="2" indent="0">
              <a:buNone/>
            </a:pPr>
            <a:r>
              <a:rPr lang="en-US" dirty="0"/>
              <a:t>for line in </a:t>
            </a:r>
            <a:r>
              <a:rPr lang="en-US" dirty="0" err="1"/>
              <a:t>badLinesRDD.take</a:t>
            </a:r>
            <a:r>
              <a:rPr lang="en-US" dirty="0"/>
              <a:t>(10):</a:t>
            </a:r>
          </a:p>
          <a:p>
            <a:pPr marL="914400" lvl="2" indent="0">
              <a:buNone/>
            </a:pPr>
            <a:r>
              <a:rPr lang="en-US" dirty="0"/>
              <a:t>    print line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Scala error count using actions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 err="1"/>
              <a:t>badLinesRDD.take</a:t>
            </a:r>
            <a:r>
              <a:rPr lang="en-US" dirty="0"/>
              <a:t>(10).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Java error count using actions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/>
              <a:t>for (String line: </a:t>
            </a:r>
            <a:r>
              <a:rPr lang="en-US" dirty="0" err="1"/>
              <a:t>badLinesRDD.take</a:t>
            </a:r>
            <a:r>
              <a:rPr lang="en-US" dirty="0"/>
              <a:t>(10)) {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(line);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In most cases RDDs, can’t just be collect() </a:t>
            </a:r>
            <a:r>
              <a:rPr lang="en-US" dirty="0" err="1" smtClean="0"/>
              <a:t>ed</a:t>
            </a:r>
            <a:r>
              <a:rPr lang="en-US" dirty="0" smtClean="0"/>
              <a:t> to the driver because they are too large.</a:t>
            </a:r>
          </a:p>
          <a:p>
            <a:pPr lvl="1"/>
            <a:r>
              <a:rPr lang="en-US" dirty="0" smtClean="0"/>
              <a:t>In these cases, it is common to write data out to a distributed storage such as HDFS or Amazon s3.</a:t>
            </a:r>
          </a:p>
          <a:p>
            <a:pPr lvl="1"/>
            <a:r>
              <a:rPr lang="en-US" dirty="0" smtClean="0"/>
              <a:t>You can save contents of RDD using </a:t>
            </a:r>
            <a:r>
              <a:rPr lang="en-US" b="1" dirty="0" err="1" smtClean="0"/>
              <a:t>saveAsTextFile</a:t>
            </a:r>
            <a:r>
              <a:rPr lang="en-US" b="1" dirty="0" smtClean="0"/>
              <a:t>() </a:t>
            </a:r>
            <a:r>
              <a:rPr lang="en-US" dirty="0" smtClean="0"/>
              <a:t>action, </a:t>
            </a:r>
            <a:r>
              <a:rPr lang="en-US" b="1" dirty="0" err="1" smtClean="0"/>
              <a:t>saveAsSequenceFile</a:t>
            </a:r>
            <a:r>
              <a:rPr lang="en-US" b="1" dirty="0" smtClean="0"/>
              <a:t>(),</a:t>
            </a:r>
            <a:r>
              <a:rPr lang="en-US" dirty="0" smtClean="0"/>
              <a:t> or any of actions available for built-in formats.</a:t>
            </a:r>
          </a:p>
          <a:p>
            <a:pPr lvl="1"/>
            <a:r>
              <a:rPr lang="en-US" b="1" dirty="0" smtClean="0"/>
              <a:t>Note that each time you call a new action, entire RDD must be computed “from scratch”. </a:t>
            </a:r>
            <a:r>
              <a:rPr lang="en-US" dirty="0" smtClean="0"/>
              <a:t>To Avoid this inefficiency, users can </a:t>
            </a:r>
            <a:r>
              <a:rPr lang="en-US" b="1" dirty="0" smtClean="0"/>
              <a:t>persist</a:t>
            </a:r>
            <a:r>
              <a:rPr lang="en-US" dirty="0" smtClean="0"/>
              <a:t> intermediate results.</a:t>
            </a:r>
          </a:p>
          <a:p>
            <a:r>
              <a:rPr lang="en-US" b="1" dirty="0" smtClean="0"/>
              <a:t>Lazy Evaluation:</a:t>
            </a:r>
            <a:endParaRPr lang="en-US" dirty="0" smtClean="0"/>
          </a:p>
          <a:p>
            <a:pPr lvl="1"/>
            <a:r>
              <a:rPr lang="en-US" dirty="0" smtClean="0"/>
              <a:t>Transformations on RDDs are lazily evaluated, means spark will not begin execution until it sees an action.</a:t>
            </a:r>
          </a:p>
          <a:p>
            <a:pPr lvl="1"/>
            <a:r>
              <a:rPr lang="en-US" dirty="0" smtClean="0"/>
              <a:t>Lazy evaluation means, Spark internally records metadata to indicate that this operation has been requested.</a:t>
            </a:r>
          </a:p>
          <a:p>
            <a:pPr lvl="1"/>
            <a:r>
              <a:rPr lang="en-US" dirty="0" smtClean="0"/>
              <a:t>Spark thinks RDDs consisting of instructions on how to compute the data rather than data.</a:t>
            </a:r>
          </a:p>
          <a:p>
            <a:pPr lvl="1"/>
            <a:r>
              <a:rPr lang="en-US" dirty="0" smtClean="0"/>
              <a:t>Loading data into an RDD is lazily evaluated in the same way transformations are.</a:t>
            </a:r>
          </a:p>
          <a:p>
            <a:pPr lvl="1"/>
            <a:r>
              <a:rPr lang="en-US" dirty="0" smtClean="0"/>
              <a:t>Hence when we call </a:t>
            </a:r>
            <a:r>
              <a:rPr lang="en-US" dirty="0" err="1" smtClean="0"/>
              <a:t>sc.textFile</a:t>
            </a:r>
            <a:r>
              <a:rPr lang="en-US" dirty="0" smtClean="0"/>
              <a:t>() , the data is not loaded until necessary.</a:t>
            </a:r>
          </a:p>
        </p:txBody>
      </p:sp>
    </p:spTree>
    <p:extLst>
      <p:ext uri="{BB962C8B-B14F-4D97-AF65-F5344CB8AC3E}">
        <p14:creationId xmlns:p14="http://schemas.microsoft.com/office/powerpoint/2010/main" val="8149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Similar to transformations, the data operations (here reading the data) can occur multiple times.</a:t>
            </a:r>
          </a:p>
          <a:p>
            <a:pPr lvl="1"/>
            <a:r>
              <a:rPr lang="en-US" dirty="0" smtClean="0"/>
              <a:t>Easy way to test our program is running an action at any point of time, like count().</a:t>
            </a:r>
          </a:p>
          <a:p>
            <a:pPr lvl="1"/>
            <a:r>
              <a:rPr lang="en-US" dirty="0"/>
              <a:t>Spark uses lazy evaluation to reduce the number of passes it has to take over our data by grouping operations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systems like Hadoop </a:t>
            </a:r>
            <a:r>
              <a:rPr lang="en-US" dirty="0" err="1"/>
              <a:t>MapReduce</a:t>
            </a:r>
            <a:r>
              <a:rPr lang="en-US" dirty="0"/>
              <a:t>, developers often have to spend a lot of time considering how to group together operations to minimize the number of </a:t>
            </a:r>
            <a:r>
              <a:rPr lang="en-US" dirty="0" err="1"/>
              <a:t>MapReduce</a:t>
            </a:r>
            <a:r>
              <a:rPr lang="en-US" dirty="0"/>
              <a:t> passes. </a:t>
            </a:r>
            <a:endParaRPr lang="en-US" dirty="0" smtClean="0"/>
          </a:p>
          <a:p>
            <a:pPr lvl="1"/>
            <a:r>
              <a:rPr lang="en-US" dirty="0"/>
              <a:t>In Spark, there is no substantial benefit to writing a single complex map instead of chaining together many simple operations. Thus, users are free to organize their program into smaller, more manageable operations.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8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most </a:t>
            </a:r>
            <a:r>
              <a:rPr lang="en-US" dirty="0"/>
              <a:t>of Spark’s transformations, and some of its actions, </a:t>
            </a:r>
            <a:r>
              <a:rPr lang="en-US" dirty="0" smtClean="0"/>
              <a:t>we pass functions.</a:t>
            </a:r>
          </a:p>
          <a:p>
            <a:r>
              <a:rPr lang="en-US" dirty="0" smtClean="0"/>
              <a:t>These functions are </a:t>
            </a:r>
            <a:r>
              <a:rPr lang="en-US" dirty="0"/>
              <a:t>used by Spark to compute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of the core languages has a slightly different way/mechanism for passing functions to spark.</a:t>
            </a:r>
          </a:p>
          <a:p>
            <a:r>
              <a:rPr lang="en-US" b="1" dirty="0" smtClean="0"/>
              <a:t>Python – passing functions:</a:t>
            </a:r>
          </a:p>
          <a:p>
            <a:pPr lvl="1"/>
            <a:r>
              <a:rPr lang="en-US" dirty="0" smtClean="0"/>
              <a:t>We have 3 options for passing functions into spark.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shorter functions – we can use lambda</a:t>
            </a:r>
          </a:p>
          <a:p>
            <a:pPr marL="1828800" lvl="3" indent="-514350"/>
            <a:r>
              <a:rPr lang="en-US" dirty="0" smtClean="0"/>
              <a:t>word </a:t>
            </a:r>
            <a:r>
              <a:rPr lang="en-US" dirty="0"/>
              <a:t>= </a:t>
            </a:r>
            <a:r>
              <a:rPr lang="en-US" dirty="0" err="1"/>
              <a:t>rdd.filter</a:t>
            </a:r>
            <a:r>
              <a:rPr lang="en-US" dirty="0"/>
              <a:t>(lambda s: "error" in s</a:t>
            </a:r>
            <a:r>
              <a:rPr lang="en-US" dirty="0" smtClean="0"/>
              <a:t>)</a:t>
            </a:r>
          </a:p>
          <a:p>
            <a:pPr marL="1828800" lvl="3" indent="-514350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containsError</a:t>
            </a:r>
            <a:r>
              <a:rPr lang="en-US" dirty="0"/>
              <a:t>(s):</a:t>
            </a:r>
          </a:p>
          <a:p>
            <a:pPr marL="1771650" lvl="4" indent="0">
              <a:buNone/>
            </a:pPr>
            <a:r>
              <a:rPr lang="en-US" dirty="0"/>
              <a:t>    return "error" in s</a:t>
            </a:r>
          </a:p>
          <a:p>
            <a:pPr marL="1771650" lvl="4" indent="0">
              <a:buNone/>
            </a:pPr>
            <a:r>
              <a:rPr lang="en-US" dirty="0"/>
              <a:t>word = </a:t>
            </a:r>
            <a:r>
              <a:rPr lang="en-US" dirty="0" err="1"/>
              <a:t>rdd.filter</a:t>
            </a:r>
            <a:r>
              <a:rPr lang="en-US" dirty="0"/>
              <a:t>(</a:t>
            </a:r>
            <a:r>
              <a:rPr lang="en-US" b="1" dirty="0" err="1"/>
              <a:t>containsError</a:t>
            </a:r>
            <a:r>
              <a:rPr lang="en-US" dirty="0"/>
              <a:t>)</a:t>
            </a:r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We can pass top–level functions</a:t>
            </a:r>
            <a:r>
              <a:rPr lang="en-US" dirty="0"/>
              <a:t> </a:t>
            </a:r>
            <a:r>
              <a:rPr lang="en-US" dirty="0" smtClean="0"/>
              <a:t>or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Locally defined functions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should take care below points while passing functions</a:t>
            </a:r>
          </a:p>
          <a:p>
            <a:pPr lvl="1"/>
            <a:r>
              <a:rPr lang="en-US" dirty="0" smtClean="0"/>
              <a:t>When we pass functions, we are accidentally/without intention , serializing the object containing the function.</a:t>
            </a:r>
          </a:p>
          <a:p>
            <a:pPr lvl="1"/>
            <a:r>
              <a:rPr lang="en-US" dirty="0" smtClean="0"/>
              <a:t>This is because, when you pass a function that is member of an object or function containing reference to fields in an object (e.g. </a:t>
            </a:r>
            <a:r>
              <a:rPr lang="en-US" dirty="0" err="1" smtClean="0"/>
              <a:t>self.field</a:t>
            </a:r>
            <a:r>
              <a:rPr lang="en-US" dirty="0" smtClean="0"/>
              <a:t>), then spark sends the entire object to worker nodes, which can be muc</a:t>
            </a:r>
            <a:r>
              <a:rPr lang="en-US" dirty="0" smtClean="0"/>
              <a:t>h larger than the information you need. </a:t>
            </a:r>
          </a:p>
          <a:p>
            <a:pPr lvl="1"/>
            <a:r>
              <a:rPr lang="en-US" dirty="0" smtClean="0"/>
              <a:t>E.g. passing a function with field reference, (don’t do this)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SearchFunctions</a:t>
            </a:r>
            <a:r>
              <a:rPr lang="en-US" dirty="0"/>
              <a:t>(object):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b="1" dirty="0"/>
              <a:t>self</a:t>
            </a:r>
            <a:r>
              <a:rPr lang="en-US" dirty="0"/>
              <a:t>, query):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dirty="0" err="1"/>
              <a:t>self.query</a:t>
            </a:r>
            <a:r>
              <a:rPr lang="en-US" dirty="0"/>
              <a:t> = query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(self, s):</a:t>
            </a:r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self.query</a:t>
            </a:r>
            <a:r>
              <a:rPr lang="en-US" dirty="0"/>
              <a:t> in s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getMatchesFunctionReference</a:t>
            </a:r>
            <a:r>
              <a:rPr lang="en-US" dirty="0"/>
              <a:t>(self, </a:t>
            </a:r>
            <a:r>
              <a:rPr lang="en-US" dirty="0" err="1"/>
              <a:t>rdd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      # Problem: references all of "self" in "</a:t>
            </a:r>
            <a:r>
              <a:rPr lang="en-US" dirty="0" err="1"/>
              <a:t>self.isMatch</a:t>
            </a:r>
            <a:r>
              <a:rPr lang="en-US" dirty="0"/>
              <a:t>"</a:t>
            </a:r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rdd.filter</a:t>
            </a:r>
            <a:r>
              <a:rPr lang="en-US" dirty="0"/>
              <a:t>(</a:t>
            </a:r>
            <a:r>
              <a:rPr lang="en-US" dirty="0" err="1"/>
              <a:t>self.isMatch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getMatchesMemberReference</a:t>
            </a:r>
            <a:r>
              <a:rPr lang="en-US" dirty="0"/>
              <a:t>(self, </a:t>
            </a:r>
            <a:r>
              <a:rPr lang="en-US" dirty="0" err="1"/>
              <a:t>rdd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      # Problem: references all of "self" in "</a:t>
            </a:r>
            <a:r>
              <a:rPr lang="en-US" dirty="0" err="1"/>
              <a:t>self.query</a:t>
            </a:r>
            <a:r>
              <a:rPr lang="en-US" dirty="0"/>
              <a:t>"</a:t>
            </a:r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rdd.filter</a:t>
            </a:r>
            <a:r>
              <a:rPr lang="en-US" dirty="0"/>
              <a:t>(lambda x: </a:t>
            </a:r>
            <a:r>
              <a:rPr lang="en-US" b="1" dirty="0" err="1"/>
              <a:t>self.query</a:t>
            </a:r>
            <a:r>
              <a:rPr lang="en-US" dirty="0"/>
              <a:t> in x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7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742950" lvl="2" indent="-342900"/>
            <a:r>
              <a:rPr lang="en-US" dirty="0"/>
              <a:t>Instead, just extract the fields you need from your object into a local variable and pass that in, as shown in next example.</a:t>
            </a:r>
          </a:p>
          <a:p>
            <a:pPr lvl="1"/>
            <a:r>
              <a:rPr lang="en-US" dirty="0"/>
              <a:t>Python function passing without field </a:t>
            </a:r>
            <a:r>
              <a:rPr lang="en-US" dirty="0" smtClean="0"/>
              <a:t>references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WordFunctions</a:t>
            </a:r>
            <a:r>
              <a:rPr lang="en-US" dirty="0"/>
              <a:t>(object):</a:t>
            </a:r>
          </a:p>
          <a:p>
            <a:pPr marL="914400" lvl="2" indent="0">
              <a:buNone/>
            </a:pPr>
            <a:r>
              <a:rPr lang="en-US" dirty="0"/>
              <a:t>  ...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getMatchesNoReference</a:t>
            </a:r>
            <a:r>
              <a:rPr lang="en-US" dirty="0"/>
              <a:t>(self, </a:t>
            </a:r>
            <a:r>
              <a:rPr lang="en-US" dirty="0" err="1"/>
              <a:t>rdd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      # Safe: extract only the field we need into a local variable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b="1" dirty="0"/>
              <a:t>query = </a:t>
            </a:r>
            <a:r>
              <a:rPr lang="en-US" b="1" dirty="0" err="1"/>
              <a:t>self.query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rdd.filter</a:t>
            </a:r>
            <a:r>
              <a:rPr lang="en-US" dirty="0"/>
              <a:t>(lambda x: </a:t>
            </a:r>
            <a:r>
              <a:rPr lang="en-US" b="1" dirty="0"/>
              <a:t>query</a:t>
            </a:r>
            <a:r>
              <a:rPr lang="en-US" dirty="0"/>
              <a:t> in x)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pPr marL="0" indent="-400050"/>
            <a:r>
              <a:rPr lang="en-US" dirty="0" smtClean="0"/>
              <a:t>Scala – passing functions:</a:t>
            </a:r>
            <a:endParaRPr lang="en-US" dirty="0"/>
          </a:p>
          <a:p>
            <a:pPr marL="744538" lvl="1" indent="-400050"/>
            <a:r>
              <a:rPr lang="en-US" dirty="0" smtClean="0"/>
              <a:t>We can pass in functions </a:t>
            </a:r>
          </a:p>
          <a:p>
            <a:pPr marL="1093788" lvl="1" indent="-514350">
              <a:buFont typeface="+mj-lt"/>
              <a:buAutoNum type="arabicPeriod"/>
            </a:pPr>
            <a:r>
              <a:rPr lang="en-US" dirty="0" smtClean="0"/>
              <a:t>defined INLINE, </a:t>
            </a:r>
          </a:p>
          <a:p>
            <a:pPr marL="1093788" lvl="1" indent="-514350">
              <a:buFont typeface="+mj-lt"/>
              <a:buAutoNum type="arabicPeriod"/>
            </a:pPr>
            <a:r>
              <a:rPr lang="en-US" dirty="0" smtClean="0"/>
              <a:t>references to methods or</a:t>
            </a:r>
          </a:p>
          <a:p>
            <a:pPr marL="1093788" lvl="1" indent="-514350">
              <a:buFont typeface="+mj-lt"/>
              <a:buAutoNum type="arabicPeriod"/>
            </a:pPr>
            <a:r>
              <a:rPr lang="en-US" dirty="0" smtClean="0"/>
              <a:t>Static functions </a:t>
            </a:r>
          </a:p>
          <a:p>
            <a:pPr marL="744538" lvl="1" indent="-400050"/>
            <a:r>
              <a:rPr lang="en-US" dirty="0" smtClean="0"/>
              <a:t>The other considerations are – the functions we pass and the data referenced in functions need to be serializable (implementing Java’s serializable interface).</a:t>
            </a:r>
          </a:p>
          <a:p>
            <a:pPr marL="744538" lvl="1" indent="-400050"/>
            <a:r>
              <a:rPr lang="en-US" dirty="0" smtClean="0"/>
              <a:t>The problem with python(forced to write self) is less problematic in </a:t>
            </a:r>
            <a:r>
              <a:rPr lang="en-US" dirty="0" err="1" smtClean="0"/>
              <a:t>scala</a:t>
            </a:r>
            <a:r>
              <a:rPr lang="en-US" dirty="0" smtClean="0"/>
              <a:t> as we are forced to use ‘self’.</a:t>
            </a:r>
          </a:p>
          <a:p>
            <a:pPr marL="744538" lvl="1" indent="-400050"/>
            <a:r>
              <a:rPr lang="en-US" dirty="0" smtClean="0"/>
              <a:t>As we did in the python example, extract the fields we need as local variables and avoid needing to pass the whole object containing them.(seen in next example)</a:t>
            </a:r>
          </a:p>
          <a:p>
            <a:pPr marL="744538" lvl="1" indent="-400050"/>
            <a:r>
              <a:rPr lang="en-US" dirty="0"/>
              <a:t>If </a:t>
            </a:r>
            <a:r>
              <a:rPr lang="en-US" dirty="0" err="1"/>
              <a:t>NotSerializableException</a:t>
            </a:r>
            <a:r>
              <a:rPr lang="en-US" dirty="0"/>
              <a:t> occurs in Scala, a reference to a method or field in a </a:t>
            </a:r>
            <a:r>
              <a:rPr lang="en-US" dirty="0" err="1"/>
              <a:t>nonserializable</a:t>
            </a:r>
            <a:r>
              <a:rPr lang="en-US" dirty="0"/>
              <a:t> class is usually the problem</a:t>
            </a:r>
            <a:r>
              <a:rPr lang="en-US" dirty="0" smtClean="0"/>
              <a:t>.</a:t>
            </a:r>
          </a:p>
          <a:p>
            <a:pPr marL="744538" lvl="1" indent="-400050"/>
            <a:r>
              <a:rPr lang="en-US" dirty="0" smtClean="0"/>
              <a:t>Note </a:t>
            </a:r>
            <a:r>
              <a:rPr lang="en-US" dirty="0"/>
              <a:t>that passing in local serializable variables or functions that are members of a top-level object is always safe.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pPr marL="0" indent="-400050"/>
            <a:r>
              <a:rPr lang="en-US" dirty="0"/>
              <a:t>Scala passing functions example:</a:t>
            </a:r>
          </a:p>
          <a:p>
            <a:pPr marL="744538" lvl="1" indent="-400050"/>
            <a:r>
              <a:rPr lang="en-US" dirty="0"/>
              <a:t>class </a:t>
            </a:r>
            <a:r>
              <a:rPr lang="en-US" dirty="0" err="1"/>
              <a:t>SearchFunctions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 query: String) {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(s: String): Boolean = {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s.contains</a:t>
            </a:r>
            <a:r>
              <a:rPr lang="en-US" dirty="0"/>
              <a:t>(query)</a:t>
            </a:r>
          </a:p>
          <a:p>
            <a:pPr marL="744538" lvl="2" indent="0">
              <a:buNone/>
            </a:pPr>
            <a:r>
              <a:rPr lang="en-US" dirty="0"/>
              <a:t>  }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getMatchesFunctionReference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: RDD[String]): RDD[Boolean] = {</a:t>
            </a:r>
          </a:p>
          <a:p>
            <a:pPr marL="744538" lvl="2" indent="0">
              <a:buNone/>
            </a:pPr>
            <a:r>
              <a:rPr lang="en-US" dirty="0"/>
              <a:t>    // Problem: "</a:t>
            </a:r>
            <a:r>
              <a:rPr lang="en-US" dirty="0" err="1"/>
              <a:t>isMatch</a:t>
            </a:r>
            <a:r>
              <a:rPr lang="en-US" dirty="0"/>
              <a:t>" means "</a:t>
            </a:r>
            <a:r>
              <a:rPr lang="en-US" dirty="0" err="1"/>
              <a:t>this.isMatch</a:t>
            </a:r>
            <a:r>
              <a:rPr lang="en-US" dirty="0"/>
              <a:t>", so we pass all of "this"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rdd.map</a:t>
            </a:r>
            <a:r>
              <a:rPr lang="en-US" dirty="0"/>
              <a:t>(</a:t>
            </a:r>
            <a:r>
              <a:rPr lang="en-US" dirty="0" err="1"/>
              <a:t>isMatch</a:t>
            </a:r>
            <a:r>
              <a:rPr lang="en-US" dirty="0"/>
              <a:t>)</a:t>
            </a:r>
          </a:p>
          <a:p>
            <a:pPr marL="744538" lvl="2" indent="0">
              <a:buNone/>
            </a:pPr>
            <a:r>
              <a:rPr lang="en-US" dirty="0"/>
              <a:t>  }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getMatchesFieldReference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: RDD[String]): RDD[Array[String]] = {</a:t>
            </a:r>
          </a:p>
          <a:p>
            <a:pPr marL="744538" lvl="2" indent="0">
              <a:buNone/>
            </a:pPr>
            <a:r>
              <a:rPr lang="en-US" dirty="0"/>
              <a:t>    // Problem: "query" means "</a:t>
            </a:r>
            <a:r>
              <a:rPr lang="en-US" dirty="0" err="1"/>
              <a:t>this.query</a:t>
            </a:r>
            <a:r>
              <a:rPr lang="en-US" dirty="0"/>
              <a:t>", so we pass all of "this"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rdd.map</a:t>
            </a:r>
            <a:r>
              <a:rPr lang="en-US" dirty="0"/>
              <a:t>(x =&gt; </a:t>
            </a:r>
            <a:r>
              <a:rPr lang="en-US" dirty="0" err="1"/>
              <a:t>x.split</a:t>
            </a:r>
            <a:r>
              <a:rPr lang="en-US" dirty="0"/>
              <a:t>(query))</a:t>
            </a:r>
          </a:p>
          <a:p>
            <a:pPr marL="744538" lvl="2" indent="0">
              <a:buNone/>
            </a:pPr>
            <a:r>
              <a:rPr lang="en-US" dirty="0"/>
              <a:t>  }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getMatchesNoReference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: RDD[String]): RDD[Array[String]] = {</a:t>
            </a:r>
          </a:p>
          <a:p>
            <a:pPr marL="744538" lvl="2" indent="0">
              <a:buNone/>
            </a:pPr>
            <a:r>
              <a:rPr lang="en-US" dirty="0"/>
              <a:t>    // Safe: extract just the field we need into a local variable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query_ = </a:t>
            </a:r>
            <a:r>
              <a:rPr lang="en-US" dirty="0" err="1"/>
              <a:t>this.query</a:t>
            </a:r>
            <a:endParaRPr lang="en-US" dirty="0"/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rdd.map</a:t>
            </a:r>
            <a:r>
              <a:rPr lang="en-US" dirty="0"/>
              <a:t>(x =&gt; </a:t>
            </a:r>
            <a:r>
              <a:rPr lang="en-US" dirty="0" err="1"/>
              <a:t>x.split</a:t>
            </a:r>
            <a:r>
              <a:rPr lang="en-US" dirty="0"/>
              <a:t>(query_))</a:t>
            </a:r>
          </a:p>
          <a:p>
            <a:pPr marL="744538" lvl="2" indent="0">
              <a:buNone/>
            </a:pPr>
            <a:r>
              <a:rPr lang="en-US" dirty="0"/>
              <a:t>  }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– Passing functions: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Java, functions are specified as objects that implement one of Spark’s function interfaces from the </a:t>
            </a:r>
            <a:r>
              <a:rPr lang="en-US" dirty="0" err="1"/>
              <a:t>org.apache.spark.api.java.function</a:t>
            </a:r>
            <a:r>
              <a:rPr lang="en-US" dirty="0"/>
              <a:t> </a:t>
            </a:r>
            <a:r>
              <a:rPr lang="en-US" dirty="0" smtClean="0"/>
              <a:t>package.</a:t>
            </a:r>
          </a:p>
          <a:p>
            <a:pPr lvl="1"/>
            <a:r>
              <a:rPr lang="en-US" dirty="0"/>
              <a:t>There are a number of different interfaces based on the return type of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most basic function </a:t>
            </a:r>
            <a:r>
              <a:rPr lang="en-US" dirty="0" smtClean="0"/>
              <a:t>interfaces are shown below:</a:t>
            </a:r>
          </a:p>
          <a:p>
            <a:pPr lvl="1"/>
            <a:r>
              <a:rPr lang="en-US" i="1" u="sng" dirty="0"/>
              <a:t>Standard Java function </a:t>
            </a:r>
            <a:r>
              <a:rPr lang="en-US" i="1" u="sng" dirty="0" smtClean="0"/>
              <a:t>interfaces:</a:t>
            </a:r>
          </a:p>
          <a:p>
            <a:pPr lvl="1"/>
            <a:r>
              <a:rPr lang="en-US" u="sng" dirty="0"/>
              <a:t>Function name --- Method to implement --- Usage</a:t>
            </a:r>
          </a:p>
          <a:p>
            <a:pPr lvl="2"/>
            <a:r>
              <a:rPr lang="en-US" b="1" dirty="0"/>
              <a:t>Function&lt;T, R&gt;  </a:t>
            </a:r>
            <a:r>
              <a:rPr lang="en-US" dirty="0"/>
              <a:t>--- R call(T) --- Take in one input and return one output, for use with operations like map() and filter().</a:t>
            </a:r>
          </a:p>
          <a:p>
            <a:pPr lvl="2"/>
            <a:r>
              <a:rPr lang="en-US" b="1" dirty="0"/>
              <a:t>Function2&lt;T1, T2, R&gt; </a:t>
            </a:r>
            <a:r>
              <a:rPr lang="en-US" dirty="0"/>
              <a:t>--- R call(T1, T2) --- Take in two inputs and return one output, for use with operations like aggregate() or fold().</a:t>
            </a:r>
          </a:p>
          <a:p>
            <a:pPr lvl="2"/>
            <a:r>
              <a:rPr lang="en-US" b="1" dirty="0" err="1"/>
              <a:t>FlatMapFunction</a:t>
            </a:r>
            <a:r>
              <a:rPr lang="en-US" b="1" dirty="0"/>
              <a:t>&lt;T, R&gt; </a:t>
            </a:r>
            <a:r>
              <a:rPr lang="en-US" dirty="0"/>
              <a:t>--- </a:t>
            </a:r>
            <a:r>
              <a:rPr lang="en-US" dirty="0" err="1"/>
              <a:t>Iterable</a:t>
            </a:r>
            <a:r>
              <a:rPr lang="en-US" dirty="0"/>
              <a:t>&lt;R&gt; call(T) --- Take in one input and return zero or more outputs, for use with operations like </a:t>
            </a:r>
            <a:r>
              <a:rPr lang="en-US" dirty="0" err="1"/>
              <a:t>flatMap</a:t>
            </a:r>
            <a:r>
              <a:rPr lang="en-US" dirty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4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We can either define our function classes inline as anonymous </a:t>
            </a:r>
            <a:r>
              <a:rPr lang="en-US" dirty="0" err="1" smtClean="0"/>
              <a:t>innter</a:t>
            </a:r>
            <a:r>
              <a:rPr lang="en-US" dirty="0" smtClean="0"/>
              <a:t> class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or create a named class (ii)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i="1" dirty="0"/>
              <a:t>Java function passing with anonymous inner class</a:t>
            </a:r>
          </a:p>
          <a:p>
            <a:pPr lvl="2"/>
            <a:r>
              <a:rPr lang="en-US" dirty="0"/>
              <a:t>RDD&lt;String&gt; errors = </a:t>
            </a:r>
            <a:r>
              <a:rPr lang="en-US" dirty="0" err="1"/>
              <a:t>lines.filter</a:t>
            </a:r>
            <a:r>
              <a:rPr lang="en-US" dirty="0"/>
              <a:t>(new </a:t>
            </a:r>
            <a:r>
              <a:rPr lang="en-US" dirty="0" smtClean="0"/>
              <a:t>Function&lt;</a:t>
            </a:r>
            <a:r>
              <a:rPr lang="en-US" dirty="0" err="1" smtClean="0"/>
              <a:t>String,Boolean</a:t>
            </a:r>
            <a:r>
              <a:rPr lang="en-US" dirty="0"/>
              <a:t>&gt;() {</a:t>
            </a:r>
          </a:p>
          <a:p>
            <a:pPr marL="914400" lvl="2" indent="0">
              <a:buNone/>
            </a:pPr>
            <a:r>
              <a:rPr lang="en-US" dirty="0"/>
              <a:t>  public </a:t>
            </a:r>
            <a:r>
              <a:rPr lang="en-US" dirty="0" smtClean="0"/>
              <a:t>Boolean </a:t>
            </a:r>
            <a:r>
              <a:rPr lang="en-US" dirty="0"/>
              <a:t>call(String x) { return </a:t>
            </a:r>
            <a:r>
              <a:rPr lang="en-US" dirty="0" err="1"/>
              <a:t>x.contains</a:t>
            </a:r>
            <a:r>
              <a:rPr lang="en-US" dirty="0"/>
              <a:t>("error"); } </a:t>
            </a:r>
            <a:r>
              <a:rPr lang="en-US" dirty="0" smtClean="0"/>
              <a:t>});</a:t>
            </a:r>
          </a:p>
          <a:p>
            <a:pPr lvl="1"/>
            <a:r>
              <a:rPr lang="en-US" dirty="0" smtClean="0"/>
              <a:t>(ii) </a:t>
            </a:r>
            <a:r>
              <a:rPr lang="en-US" i="1" dirty="0"/>
              <a:t>Java function passing with named class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ContainsError</a:t>
            </a:r>
            <a:r>
              <a:rPr lang="en-US" dirty="0"/>
              <a:t> implements Function&lt;String, Boolean&gt;() {</a:t>
            </a:r>
          </a:p>
          <a:p>
            <a:pPr marL="914400" lvl="2" indent="0">
              <a:buNone/>
            </a:pPr>
            <a:r>
              <a:rPr lang="en-US" dirty="0"/>
              <a:t>  public Boolean call(String x) { return </a:t>
            </a:r>
            <a:r>
              <a:rPr lang="en-US" dirty="0" err="1"/>
              <a:t>x.contains</a:t>
            </a:r>
            <a:r>
              <a:rPr lang="en-US" dirty="0"/>
              <a:t>("error"); }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We pass the </a:t>
            </a:r>
            <a:r>
              <a:rPr lang="en-US" smtClean="0"/>
              <a:t>above functions as below</a:t>
            </a:r>
          </a:p>
          <a:p>
            <a:pPr lvl="1"/>
            <a:r>
              <a:rPr lang="en-US" dirty="0" smtClean="0"/>
              <a:t>RDD&lt;String</a:t>
            </a:r>
            <a:r>
              <a:rPr lang="en-US" dirty="0"/>
              <a:t>&gt; errors = </a:t>
            </a:r>
            <a:r>
              <a:rPr lang="en-US" dirty="0" err="1"/>
              <a:t>lines.filter</a:t>
            </a:r>
            <a:r>
              <a:rPr lang="en-US" dirty="0"/>
              <a:t>(new </a:t>
            </a:r>
            <a:r>
              <a:rPr lang="en-US" dirty="0" err="1"/>
              <a:t>ContainsError</a:t>
            </a:r>
            <a:r>
              <a:rPr lang="en-US" dirty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1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("README.md") in Python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(“../README.md</a:t>
            </a:r>
            <a:r>
              <a:rPr lang="en-US" dirty="0" smtClean="0"/>
              <a:t>")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Once RDD is created it offers 2 types of operations</a:t>
            </a:r>
          </a:p>
          <a:p>
            <a:r>
              <a:rPr lang="en-US" b="1" dirty="0" smtClean="0"/>
              <a:t>Transformations </a:t>
            </a:r>
            <a:r>
              <a:rPr lang="en-US" dirty="0" smtClean="0"/>
              <a:t>and </a:t>
            </a:r>
            <a:r>
              <a:rPr lang="en-US" b="1" dirty="0" smtClean="0"/>
              <a:t>Actions</a:t>
            </a:r>
          </a:p>
          <a:p>
            <a:r>
              <a:rPr lang="en-US" b="1" u="sng" dirty="0" smtClean="0"/>
              <a:t>Transformations: </a:t>
            </a:r>
          </a:p>
          <a:p>
            <a:pPr lvl="1"/>
            <a:r>
              <a:rPr lang="en-US" dirty="0" smtClean="0"/>
              <a:t>This construct a new RDD from previous RDD</a:t>
            </a:r>
          </a:p>
          <a:p>
            <a:pPr lvl="1"/>
            <a:r>
              <a:rPr lang="en-US" dirty="0" smtClean="0"/>
              <a:t>E.g. filter(), create a new RDD, with the lines containing word Python.</a:t>
            </a:r>
          </a:p>
          <a:p>
            <a:pPr lvl="1"/>
            <a:r>
              <a:rPr lang="en-US" dirty="0" err="1"/>
              <a:t>pythonLines</a:t>
            </a:r>
            <a:r>
              <a:rPr lang="en-US" dirty="0"/>
              <a:t> = </a:t>
            </a:r>
            <a:r>
              <a:rPr lang="en-US" dirty="0" err="1"/>
              <a:t>lines.filter</a:t>
            </a:r>
            <a:r>
              <a:rPr lang="en-US" dirty="0"/>
              <a:t>(lambda line: "Python" in line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pythoLines</a:t>
            </a:r>
            <a:r>
              <a:rPr lang="en-US" dirty="0" smtClean="0"/>
              <a:t>=</a:t>
            </a:r>
            <a:r>
              <a:rPr lang="en-US" dirty="0" err="1" smtClean="0"/>
              <a:t>lines.filter</a:t>
            </a:r>
            <a:r>
              <a:rPr lang="en-US" dirty="0" smtClean="0"/>
              <a:t>(line</a:t>
            </a:r>
            <a:r>
              <a:rPr lang="en-US" dirty="0"/>
              <a:t>=&gt;</a:t>
            </a:r>
            <a:r>
              <a:rPr lang="en-US" dirty="0" err="1"/>
              <a:t>line.contains</a:t>
            </a:r>
            <a:r>
              <a:rPr lang="en-US" dirty="0"/>
              <a:t>("Python"))</a:t>
            </a:r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 - </a:t>
            </a:r>
            <a:r>
              <a:rPr lang="en-US" dirty="0" smtClean="0"/>
              <a:t>	map(</a:t>
            </a:r>
            <a:r>
              <a:rPr lang="en-US" dirty="0" err="1" smtClean="0"/>
              <a:t>func</a:t>
            </a:r>
            <a:r>
              <a:rPr lang="en-US" dirty="0"/>
              <a:t>) Pass each element through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 err="1"/>
              <a:t>flatMap</a:t>
            </a:r>
            <a:r>
              <a:rPr lang="en-US" dirty="0"/>
              <a:t> - </a:t>
            </a:r>
            <a:r>
              <a:rPr lang="en-US" dirty="0" smtClean="0"/>
              <a:t>	Similar </a:t>
            </a:r>
            <a:r>
              <a:rPr lang="en-US" dirty="0"/>
              <a:t>to map, (with some differences)</a:t>
            </a:r>
          </a:p>
          <a:p>
            <a:r>
              <a:rPr lang="en-US" dirty="0"/>
              <a:t>filter - </a:t>
            </a:r>
            <a:r>
              <a:rPr lang="en-US" dirty="0" smtClean="0"/>
              <a:t>	filter </a:t>
            </a:r>
            <a:r>
              <a:rPr lang="en-US" dirty="0"/>
              <a:t>the results based on function</a:t>
            </a:r>
          </a:p>
          <a:p>
            <a:r>
              <a:rPr lang="en-US" dirty="0" err="1"/>
              <a:t>mapPartitions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mapPartitionsWithIndex</a:t>
            </a:r>
            <a:endParaRPr lang="en-US" dirty="0"/>
          </a:p>
          <a:p>
            <a:r>
              <a:rPr lang="en-US" dirty="0"/>
              <a:t>sample - </a:t>
            </a:r>
            <a:r>
              <a:rPr lang="en-US" dirty="0" smtClean="0"/>
              <a:t>	Return </a:t>
            </a:r>
            <a:r>
              <a:rPr lang="en-US" dirty="0"/>
              <a:t>a random sample subset RDD of the input RDD</a:t>
            </a:r>
          </a:p>
          <a:p>
            <a:r>
              <a:rPr lang="en-US" dirty="0" smtClean="0"/>
              <a:t>union </a:t>
            </a:r>
            <a:r>
              <a:rPr lang="en-US" dirty="0"/>
              <a:t>- </a:t>
            </a:r>
            <a:r>
              <a:rPr lang="en-US" dirty="0" smtClean="0"/>
              <a:t>	Return </a:t>
            </a:r>
            <a:r>
              <a:rPr lang="en-US" dirty="0"/>
              <a:t>the union of two RDDs</a:t>
            </a:r>
          </a:p>
          <a:p>
            <a:r>
              <a:rPr lang="en-US" dirty="0"/>
              <a:t>intersection - Similar to union but return the intersection of two RDDs</a:t>
            </a:r>
          </a:p>
          <a:p>
            <a:r>
              <a:rPr lang="en-US" dirty="0"/>
              <a:t>distinct - </a:t>
            </a:r>
            <a:r>
              <a:rPr lang="en-US" dirty="0" smtClean="0"/>
              <a:t>	Return </a:t>
            </a:r>
            <a:r>
              <a:rPr lang="en-US" dirty="0"/>
              <a:t>a new RDD with distinct elements within a source RDD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 </a:t>
            </a:r>
            <a:r>
              <a:rPr lang="en-US" dirty="0"/>
              <a:t>- When called on a dataset of (K, V) pairs, returns </a:t>
            </a:r>
            <a:r>
              <a:rPr lang="en-US" dirty="0" smtClean="0"/>
              <a:t>dataset </a:t>
            </a:r>
            <a:r>
              <a:rPr lang="en-US" dirty="0"/>
              <a:t>of (K, </a:t>
            </a:r>
            <a:r>
              <a:rPr lang="en-US" dirty="0" err="1"/>
              <a:t>Iterable</a:t>
            </a:r>
            <a:r>
              <a:rPr lang="en-US" dirty="0"/>
              <a:t>&lt;V&gt;) pairs</a:t>
            </a:r>
          </a:p>
          <a:p>
            <a:r>
              <a:rPr lang="en-US" dirty="0" err="1"/>
              <a:t>reduceByKey</a:t>
            </a:r>
            <a:r>
              <a:rPr lang="en-US" dirty="0"/>
              <a:t> - Operates on (K,V) pairs </a:t>
            </a:r>
            <a:endParaRPr lang="en-US" dirty="0" smtClean="0"/>
          </a:p>
          <a:p>
            <a:r>
              <a:rPr lang="en-US" dirty="0" err="1" smtClean="0"/>
              <a:t>aggregateByKey</a:t>
            </a:r>
            <a:endParaRPr lang="en-US" dirty="0"/>
          </a:p>
          <a:p>
            <a:r>
              <a:rPr lang="en-US" dirty="0" err="1"/>
              <a:t>sortByKey</a:t>
            </a:r>
            <a:r>
              <a:rPr lang="en-US" dirty="0"/>
              <a:t> - This simply sorts the (K,V) pair by K. </a:t>
            </a:r>
          </a:p>
          <a:p>
            <a:r>
              <a:rPr lang="en-US" dirty="0"/>
              <a:t>join - It’s joining of two datasets</a:t>
            </a:r>
          </a:p>
        </p:txBody>
      </p:sp>
    </p:spTree>
    <p:extLst>
      <p:ext uri="{BB962C8B-B14F-4D97-AF65-F5344CB8AC3E}">
        <p14:creationId xmlns:p14="http://schemas.microsoft.com/office/powerpoint/2010/main" val="42317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Actions compute a result based on an RDD.</a:t>
            </a:r>
          </a:p>
          <a:p>
            <a:r>
              <a:rPr lang="en-US" dirty="0" smtClean="0"/>
              <a:t>The results are either returned to Driver program or save it to external storage like HDFS.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pythonlines.first</a:t>
            </a:r>
            <a:r>
              <a:rPr lang="en-US" dirty="0" smtClean="0"/>
              <a:t>() – same in both </a:t>
            </a:r>
            <a:r>
              <a:rPr lang="en-US" dirty="0" err="1" smtClean="0"/>
              <a:t>scala</a:t>
            </a:r>
            <a:r>
              <a:rPr lang="en-US" dirty="0" smtClean="0"/>
              <a:t> and python.</a:t>
            </a:r>
          </a:p>
          <a:p>
            <a:pPr lvl="1"/>
            <a:r>
              <a:rPr lang="en-US" dirty="0"/>
              <a:t>reduce - </a:t>
            </a:r>
            <a:r>
              <a:rPr lang="en-US" dirty="0" smtClean="0"/>
              <a:t> Aggregate </a:t>
            </a:r>
            <a:r>
              <a:rPr lang="en-US" dirty="0"/>
              <a:t>the elements of a dataset</a:t>
            </a:r>
          </a:p>
          <a:p>
            <a:pPr lvl="1"/>
            <a:r>
              <a:rPr lang="en-US" dirty="0"/>
              <a:t>collect </a:t>
            </a:r>
            <a:r>
              <a:rPr lang="en-US" dirty="0" smtClean="0"/>
              <a:t>-	 returns </a:t>
            </a:r>
            <a:r>
              <a:rPr lang="en-US" dirty="0"/>
              <a:t>the elements of the dataset as an array back to the driver program.</a:t>
            </a:r>
          </a:p>
          <a:p>
            <a:pPr lvl="1"/>
            <a:r>
              <a:rPr lang="en-US" dirty="0"/>
              <a:t>count - </a:t>
            </a:r>
            <a:r>
              <a:rPr lang="en-US" dirty="0" smtClean="0"/>
              <a:t>	 Number </a:t>
            </a:r>
            <a:r>
              <a:rPr lang="en-US" dirty="0"/>
              <a:t>of elements in the RDD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-	 </a:t>
            </a:r>
            <a:r>
              <a:rPr lang="en-US" dirty="0"/>
              <a:t>Return the first element in the RDD</a:t>
            </a:r>
          </a:p>
          <a:p>
            <a:pPr lvl="1"/>
            <a:r>
              <a:rPr lang="en-US" dirty="0"/>
              <a:t>take - </a:t>
            </a:r>
            <a:r>
              <a:rPr lang="en-US" dirty="0" smtClean="0"/>
              <a:t>      Return </a:t>
            </a:r>
            <a:r>
              <a:rPr lang="en-US" dirty="0"/>
              <a:t>an array with the first n elements of the dataset</a:t>
            </a:r>
          </a:p>
          <a:p>
            <a:pPr lvl="1"/>
            <a:r>
              <a:rPr lang="en-US" dirty="0" err="1"/>
              <a:t>takeSample</a:t>
            </a:r>
            <a:r>
              <a:rPr lang="en-US" dirty="0"/>
              <a:t> - Similar to take, in return type of array with size of n.</a:t>
            </a:r>
          </a:p>
          <a:p>
            <a:pPr lvl="1"/>
            <a:r>
              <a:rPr lang="en-US" dirty="0" err="1"/>
              <a:t>countByKey</a:t>
            </a:r>
            <a:r>
              <a:rPr lang="en-US" dirty="0"/>
              <a:t> - This is only available on RDDs of (K,V) and returns a </a:t>
            </a:r>
            <a:r>
              <a:rPr lang="en-US" dirty="0" err="1"/>
              <a:t>hashmap</a:t>
            </a:r>
            <a:r>
              <a:rPr lang="en-US" dirty="0"/>
              <a:t> of (K, count of K)</a:t>
            </a:r>
          </a:p>
          <a:p>
            <a:pPr lvl="1"/>
            <a:r>
              <a:rPr lang="en-US" dirty="0" err="1"/>
              <a:t>saveAsTextFile</a:t>
            </a:r>
            <a:r>
              <a:rPr lang="en-US" dirty="0"/>
              <a:t> - Write out the elements of the data set as a text file in a </a:t>
            </a:r>
            <a:r>
              <a:rPr lang="en-US" dirty="0" err="1"/>
              <a:t>filepath</a:t>
            </a:r>
            <a:r>
              <a:rPr lang="en-US" dirty="0"/>
              <a:t> directory on the </a:t>
            </a:r>
            <a:r>
              <a:rPr lang="en-US" dirty="0" err="1"/>
              <a:t>filesystem</a:t>
            </a:r>
            <a:r>
              <a:rPr lang="en-US" dirty="0"/>
              <a:t>, HDFS or any other Hadoop-supported file system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Spark computes RDDs in a lazy fashion - </a:t>
            </a:r>
            <a:r>
              <a:rPr lang="en-US" dirty="0"/>
              <a:t>that is, the first time they are used in an action</a:t>
            </a:r>
            <a:r>
              <a:rPr lang="en-US" dirty="0" smtClean="0"/>
              <a:t>.</a:t>
            </a:r>
          </a:p>
          <a:p>
            <a:r>
              <a:rPr lang="en-US" dirty="0"/>
              <a:t>This approach makes a lot of sense when you are working with Big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first() require only scanning the data until it finds the first matching line. If spark executes lines=</a:t>
            </a:r>
            <a:r>
              <a:rPr lang="en-US" dirty="0" err="1" smtClean="0"/>
              <a:t>sc.textfile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 smtClean="0"/>
              <a:t>lines.filter</a:t>
            </a:r>
            <a:r>
              <a:rPr lang="en-US" dirty="0" smtClean="0"/>
              <a:t>() then there will be a waste of lot of storage space.</a:t>
            </a:r>
          </a:p>
          <a:p>
            <a:r>
              <a:rPr lang="en-US" b="1" dirty="0" smtClean="0"/>
              <a:t>PERSIST:</a:t>
            </a:r>
          </a:p>
          <a:p>
            <a:r>
              <a:rPr lang="en-US" dirty="0"/>
              <a:t>Spark’s RDDs are by default recomputed each time you run an action on them</a:t>
            </a:r>
            <a:r>
              <a:rPr lang="en-US" dirty="0" smtClean="0"/>
              <a:t>.</a:t>
            </a:r>
          </a:p>
          <a:p>
            <a:r>
              <a:rPr lang="en-US" dirty="0"/>
              <a:t>If you would like to reuse an RDD in multiple actions, you can ask Spark to persist it using </a:t>
            </a:r>
            <a:r>
              <a:rPr lang="en-US" dirty="0" err="1"/>
              <a:t>RDD.persist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10109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/>
          </a:bodyPr>
          <a:lstStyle/>
          <a:p>
            <a:r>
              <a:rPr lang="en-US" dirty="0"/>
              <a:t>The behavior of not persisting by </a:t>
            </a:r>
            <a:r>
              <a:rPr lang="en-US" dirty="0" smtClean="0"/>
              <a:t>default is, if you will not reuse the RDD in big data sets, </a:t>
            </a:r>
            <a:r>
              <a:rPr lang="en-US" dirty="0"/>
              <a:t>there’s no reason to waste storage space </a:t>
            </a:r>
            <a:r>
              <a:rPr lang="en-US" dirty="0" smtClean="0"/>
              <a:t>and, Spark </a:t>
            </a:r>
            <a:r>
              <a:rPr lang="en-US" dirty="0"/>
              <a:t>could instead stream through the data once and just compute the </a:t>
            </a:r>
            <a:r>
              <a:rPr lang="en-US" dirty="0" smtClean="0"/>
              <a:t>result.</a:t>
            </a:r>
          </a:p>
          <a:p>
            <a:r>
              <a:rPr lang="en-US" dirty="0"/>
              <a:t>In practice, you will often use persist() to load a subset of your data into memory and query it repeatedly. </a:t>
            </a:r>
            <a:endParaRPr lang="en-US" dirty="0" smtClean="0"/>
          </a:p>
          <a:p>
            <a:r>
              <a:rPr lang="en-US" i="1" dirty="0"/>
              <a:t> Persisting an RDD in </a:t>
            </a:r>
            <a:r>
              <a:rPr lang="en-US" i="1" dirty="0" smtClean="0"/>
              <a:t>memory: (in python)</a:t>
            </a:r>
          </a:p>
          <a:p>
            <a:pPr lvl="1"/>
            <a:r>
              <a:rPr lang="en-US" dirty="0"/>
              <a:t>&gt;&gt;&gt;</a:t>
            </a:r>
            <a:r>
              <a:rPr lang="en-US" dirty="0" err="1"/>
              <a:t>pythonLines.persist</a:t>
            </a:r>
            <a:endParaRPr lang="en-US" dirty="0"/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pythonLines.count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pythonLines.first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NOTE </a:t>
            </a:r>
            <a:r>
              <a:rPr lang="en-US" dirty="0"/>
              <a:t>: cache() is the same as calling persist() with the default storage level.</a:t>
            </a:r>
          </a:p>
        </p:txBody>
      </p:sp>
    </p:spTree>
    <p:extLst>
      <p:ext uri="{BB962C8B-B14F-4D97-AF65-F5344CB8AC3E}">
        <p14:creationId xmlns:p14="http://schemas.microsoft.com/office/powerpoint/2010/main" val="18585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2796</Words>
  <Application>Microsoft Office PowerPoint</Application>
  <PresentationFormat>On-screen Show (4:3)</PresentationFormat>
  <Paragraphs>313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  <vt:lpstr>RDD Basics - Transformations</vt:lpstr>
      <vt:lpstr>RDD Basics - Actions</vt:lpstr>
      <vt:lpstr>RDD Basics</vt:lpstr>
      <vt:lpstr>RDD Basics</vt:lpstr>
      <vt:lpstr>RDD Basics</vt:lpstr>
      <vt:lpstr>CREATING RDDs</vt:lpstr>
      <vt:lpstr>CREATING RDDs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401</cp:revision>
  <dcterms:created xsi:type="dcterms:W3CDTF">2006-08-16T00:00:00Z</dcterms:created>
  <dcterms:modified xsi:type="dcterms:W3CDTF">2016-03-22T06:26:53Z</dcterms:modified>
</cp:coreProperties>
</file>