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71" autoAdjust="0"/>
  </p:normalViewPr>
  <p:slideViewPr>
    <p:cSldViewPr>
      <p:cViewPr varScale="1">
        <p:scale>
          <a:sx n="54" d="100"/>
          <a:sy n="54" d="100"/>
        </p:scale>
        <p:origin x="-15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AB2DA-13AE-4D0C-8765-0F6FEAC09B78}" type="datetimeFigureOut">
              <a:rPr lang="en-US" smtClean="0"/>
              <a:t>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C768D-E736-44D5-9251-E5A1967F1C19}" type="slidenum">
              <a:rPr lang="en-US" smtClean="0"/>
              <a:t>‹#›</a:t>
            </a:fld>
            <a:endParaRPr lang="en-US"/>
          </a:p>
        </p:txBody>
      </p:sp>
    </p:spTree>
    <p:extLst>
      <p:ext uri="{BB962C8B-B14F-4D97-AF65-F5344CB8AC3E}">
        <p14:creationId xmlns:p14="http://schemas.microsoft.com/office/powerpoint/2010/main" val="124807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channel/UCoqdPiyEGeZwlwfn-x-Ntz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2</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r>
              <a:rPr lang="en-US" sz="1200" b="0" i="0" u="none" strike="noStrike" kern="1200" dirty="0" smtClean="0">
                <a:solidFill>
                  <a:schemeClr val="tx1"/>
                </a:solidFill>
                <a:effectLst/>
                <a:latin typeface="+mn-lt"/>
                <a:ea typeface="+mn-ea"/>
                <a:cs typeface="+mn-cs"/>
              </a:rPr>
              <a:t>  - Video 2</a:t>
            </a:r>
            <a:endParaRPr lang="en-US" dirty="0" smtClean="0"/>
          </a:p>
          <a:p>
            <a:r>
              <a:rPr lang="en-US" dirty="0" smtClean="0"/>
              <a:t>https://www.youtube.com/watch?v=5ZkEt3gzicg&amp;list=PL5u3Zdsn3teiq_RDz2xKTrDD0ybhCRPMO&amp;index=2</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11</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r>
              <a:rPr lang="en-US" sz="1200" b="0" i="0" u="none" strike="noStrike" kern="1200" dirty="0" smtClean="0">
                <a:solidFill>
                  <a:schemeClr val="tx1"/>
                </a:solidFill>
                <a:effectLst/>
                <a:latin typeface="+mn-lt"/>
                <a:ea typeface="+mn-ea"/>
                <a:cs typeface="+mn-cs"/>
              </a:rPr>
              <a:t>  - Video </a:t>
            </a:r>
            <a:r>
              <a:rPr lang="en-US" sz="1200" b="0" i="0" u="none" strike="noStrike" kern="1200" dirty="0" smtClean="0">
                <a:solidFill>
                  <a:schemeClr val="tx1"/>
                </a:solidFill>
                <a:effectLst/>
                <a:latin typeface="+mn-lt"/>
                <a:ea typeface="+mn-ea"/>
                <a:cs typeface="+mn-cs"/>
              </a:rPr>
              <a:t>3</a:t>
            </a:r>
            <a:endParaRPr lang="en-US" dirty="0" smtClean="0"/>
          </a:p>
          <a:p>
            <a:r>
              <a:rPr lang="en-US" dirty="0" smtClean="0"/>
              <a:t>https://www.youtube.com/watch?v=Ip5eoQSB7EU&amp;index=3&amp;list=PL5u3Zdsn3teiq_RDz2xKTrDD0ybhCRPMO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12</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r>
              <a:rPr lang="en-US" sz="1200" b="0" i="0" u="none" strike="noStrike" kern="1200" dirty="0" smtClean="0">
                <a:solidFill>
                  <a:schemeClr val="tx1"/>
                </a:solidFill>
                <a:effectLst/>
                <a:latin typeface="+mn-lt"/>
                <a:ea typeface="+mn-ea"/>
                <a:cs typeface="+mn-cs"/>
              </a:rPr>
              <a:t>  - Video </a:t>
            </a:r>
            <a:r>
              <a:rPr lang="en-US" sz="1200" b="0" i="0" u="none" strike="noStrike" kern="1200" dirty="0" smtClean="0">
                <a:solidFill>
                  <a:schemeClr val="tx1"/>
                </a:solidFill>
                <a:effectLst/>
                <a:latin typeface="+mn-lt"/>
                <a:ea typeface="+mn-ea"/>
                <a:cs typeface="+mn-cs"/>
              </a:rPr>
              <a:t>3</a:t>
            </a:r>
            <a:endParaRPr lang="en-US" dirty="0" smtClean="0"/>
          </a:p>
          <a:p>
            <a:r>
              <a:rPr lang="en-US" smtClean="0"/>
              <a:t>https://www.youtube.com/watch?v=Ip5eoQSB7EU&amp;index=3&amp;list=PL5u3Zdsn3teiq_RDz2xKTrDD0ybhCRPMO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13</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3</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4</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endParaRPr lang="en-US" dirty="0" smtClean="0"/>
          </a:p>
          <a:p>
            <a:r>
              <a:rPr lang="en-US" dirty="0" smtClean="0"/>
              <a:t>https://www.youtube.com/watch?v=bya8n5wf7aA&amp;list=PL5u3Zdsn3teiq_RDz2xKTrDD0ybhCRPMO</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5</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dirty="0" smtClean="0">
                <a:solidFill>
                  <a:schemeClr val="tx1"/>
                </a:solidFill>
                <a:effectLst/>
                <a:latin typeface="+mn-lt"/>
                <a:ea typeface="+mn-ea"/>
                <a:cs typeface="+mn-cs"/>
                <a:hlinkClick r:id="rId3"/>
              </a:rPr>
              <a:t> Prasad</a:t>
            </a:r>
            <a:r>
              <a:rPr lang="en-US" sz="1200" b="0" i="0" u="none" strike="noStrike" kern="1200" dirty="0" smtClean="0">
                <a:solidFill>
                  <a:schemeClr val="tx1"/>
                </a:solidFill>
                <a:effectLst/>
                <a:latin typeface="+mn-lt"/>
                <a:ea typeface="+mn-ea"/>
                <a:cs typeface="+mn-cs"/>
              </a:rPr>
              <a:t>  - Video 2</a:t>
            </a:r>
            <a:endParaRPr lang="en-US" dirty="0" smtClean="0"/>
          </a:p>
          <a:p>
            <a:r>
              <a:rPr lang="en-US" dirty="0" smtClean="0"/>
              <a:t>https://www.youtube.com/watch?v=5ZkEt3gzicg&amp;list=PL5u3Zdsn3teiq_RDz2xKTrDD0ybhCRPMO&amp;index=2</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6</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smtClean="0">
                <a:solidFill>
                  <a:schemeClr val="tx1"/>
                </a:solidFill>
                <a:effectLst/>
                <a:latin typeface="+mn-lt"/>
                <a:ea typeface="+mn-ea"/>
                <a:cs typeface="+mn-cs"/>
                <a:hlinkClick r:id="rId3"/>
              </a:rPr>
              <a:t> Prasad</a:t>
            </a:r>
            <a:r>
              <a:rPr lang="en-US" sz="1200" b="0" i="0" u="none" strike="noStrike" kern="1200" smtClean="0">
                <a:solidFill>
                  <a:schemeClr val="tx1"/>
                </a:solidFill>
                <a:effectLst/>
                <a:latin typeface="+mn-lt"/>
                <a:ea typeface="+mn-ea"/>
                <a:cs typeface="+mn-cs"/>
              </a:rPr>
              <a:t>  - Video 2</a:t>
            </a:r>
            <a:endParaRPr lang="en-US" dirty="0" smtClean="0"/>
          </a:p>
          <a:p>
            <a:r>
              <a:rPr lang="en-US" dirty="0" smtClean="0"/>
              <a:t>https://www.youtube.com/watch?v=5ZkEt3gzicg&amp;list=PL5u3Zdsn3teiq_RDz2xKTrDD0ybhCRPMO&amp;index=2</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7</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smtClean="0">
                <a:solidFill>
                  <a:schemeClr val="tx1"/>
                </a:solidFill>
                <a:effectLst/>
                <a:latin typeface="+mn-lt"/>
                <a:ea typeface="+mn-ea"/>
                <a:cs typeface="+mn-cs"/>
                <a:hlinkClick r:id="rId3"/>
              </a:rPr>
              <a:t> Prasad</a:t>
            </a:r>
            <a:r>
              <a:rPr lang="en-US" sz="1200" b="0" i="0" u="none" strike="noStrike" kern="1200" smtClean="0">
                <a:solidFill>
                  <a:schemeClr val="tx1"/>
                </a:solidFill>
                <a:effectLst/>
                <a:latin typeface="+mn-lt"/>
                <a:ea typeface="+mn-ea"/>
                <a:cs typeface="+mn-cs"/>
              </a:rPr>
              <a:t>  - Video 2</a:t>
            </a:r>
            <a:endParaRPr lang="en-US" dirty="0" smtClean="0"/>
          </a:p>
          <a:p>
            <a:r>
              <a:rPr lang="en-US" dirty="0" smtClean="0"/>
              <a:t>https://www.youtube.com/watch?v=5ZkEt3gzicg&amp;list=PL5u3Zdsn3teiq_RDz2xKTrDD0ybhCRPMO&amp;index=2</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8</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smtClean="0">
                <a:solidFill>
                  <a:schemeClr val="tx1"/>
                </a:solidFill>
                <a:effectLst/>
                <a:latin typeface="+mn-lt"/>
                <a:ea typeface="+mn-ea"/>
                <a:cs typeface="+mn-cs"/>
                <a:hlinkClick r:id="rId3"/>
              </a:rPr>
              <a:t> Prasad</a:t>
            </a:r>
            <a:r>
              <a:rPr lang="en-US" sz="1200" b="0" i="0" u="none" strike="noStrike" kern="1200" smtClean="0">
                <a:solidFill>
                  <a:schemeClr val="tx1"/>
                </a:solidFill>
                <a:effectLst/>
                <a:latin typeface="+mn-lt"/>
                <a:ea typeface="+mn-ea"/>
                <a:cs typeface="+mn-cs"/>
              </a:rPr>
              <a:t>  - Video 2</a:t>
            </a:r>
            <a:endParaRPr lang="en-US" dirty="0" smtClean="0"/>
          </a:p>
          <a:p>
            <a:r>
              <a:rPr lang="en-US" dirty="0" smtClean="0"/>
              <a:t>https://www.youtube.com/watch?v=5ZkEt3gzicg&amp;list=PL5u3Zdsn3teiq_RDz2xKTrDD0ybhCRPMO&amp;index=2</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9</a:t>
            </a:fld>
            <a:endParaRPr lang="en-US"/>
          </a:p>
        </p:txBody>
      </p:sp>
    </p:spTree>
    <p:extLst>
      <p:ext uri="{BB962C8B-B14F-4D97-AF65-F5344CB8AC3E}">
        <p14:creationId xmlns:p14="http://schemas.microsoft.com/office/powerpoint/2010/main" val="3989360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YouTube play list - </a:t>
            </a:r>
            <a:r>
              <a:rPr lang="en-US" sz="1200" b="0" i="0" u="none" strike="noStrike" kern="1200" dirty="0" err="1" smtClean="0">
                <a:solidFill>
                  <a:schemeClr val="tx1"/>
                </a:solidFill>
                <a:effectLst/>
                <a:latin typeface="+mn-lt"/>
                <a:ea typeface="+mn-ea"/>
                <a:cs typeface="+mn-cs"/>
                <a:hlinkClick r:id="rId3"/>
              </a:rPr>
              <a:t>Ratnesh</a:t>
            </a:r>
            <a:r>
              <a:rPr lang="en-US" sz="1200" b="0" i="0" u="none" strike="noStrike" kern="1200" smtClean="0">
                <a:solidFill>
                  <a:schemeClr val="tx1"/>
                </a:solidFill>
                <a:effectLst/>
                <a:latin typeface="+mn-lt"/>
                <a:ea typeface="+mn-ea"/>
                <a:cs typeface="+mn-cs"/>
                <a:hlinkClick r:id="rId3"/>
              </a:rPr>
              <a:t> Prasad</a:t>
            </a:r>
            <a:r>
              <a:rPr lang="en-US" sz="1200" b="0" i="0" u="none" strike="noStrike" kern="1200" smtClean="0">
                <a:solidFill>
                  <a:schemeClr val="tx1"/>
                </a:solidFill>
                <a:effectLst/>
                <a:latin typeface="+mn-lt"/>
                <a:ea typeface="+mn-ea"/>
                <a:cs typeface="+mn-cs"/>
              </a:rPr>
              <a:t>  - Video 2</a:t>
            </a:r>
            <a:endParaRPr lang="en-US" dirty="0" smtClean="0"/>
          </a:p>
          <a:p>
            <a:r>
              <a:rPr lang="en-US" dirty="0" smtClean="0"/>
              <a:t>https://www.youtube.com/watch?v=5ZkEt3gzicg&amp;list=PL5u3Zdsn3teiq_RDz2xKTrDD0ybhCRPMO&amp;index=2</a:t>
            </a:r>
            <a:endParaRPr lang="en-US" dirty="0"/>
          </a:p>
        </p:txBody>
      </p:sp>
      <p:sp>
        <p:nvSpPr>
          <p:cNvPr id="4" name="Slide Number Placeholder 3"/>
          <p:cNvSpPr>
            <a:spLocks noGrp="1"/>
          </p:cNvSpPr>
          <p:nvPr>
            <p:ph type="sldNum" sz="quarter" idx="10"/>
          </p:nvPr>
        </p:nvSpPr>
        <p:spPr/>
        <p:txBody>
          <a:bodyPr/>
          <a:lstStyle/>
          <a:p>
            <a:fld id="{91BC768D-E736-44D5-9251-E5A1967F1C19}" type="slidenum">
              <a:rPr lang="en-US" smtClean="0"/>
              <a:t>10</a:t>
            </a:fld>
            <a:endParaRPr lang="en-US"/>
          </a:p>
        </p:txBody>
      </p:sp>
    </p:spTree>
    <p:extLst>
      <p:ext uri="{BB962C8B-B14F-4D97-AF65-F5344CB8AC3E}">
        <p14:creationId xmlns:p14="http://schemas.microsoft.com/office/powerpoint/2010/main" val="398936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ersey.java.net/download.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600" dirty="0" smtClean="0"/>
              <a:t>How to Create RESTful web services? Cont..</a:t>
            </a:r>
            <a:endParaRPr lang="en-US" sz="3600" dirty="0"/>
          </a:p>
        </p:txBody>
      </p:sp>
      <p:sp>
        <p:nvSpPr>
          <p:cNvPr id="3" name="Content Placeholder 2"/>
          <p:cNvSpPr>
            <a:spLocks noGrp="1"/>
          </p:cNvSpPr>
          <p:nvPr>
            <p:ph idx="1"/>
          </p:nvPr>
        </p:nvSpPr>
        <p:spPr>
          <a:xfrm>
            <a:off x="457200" y="990600"/>
            <a:ext cx="8382000" cy="5638800"/>
          </a:xfrm>
        </p:spPr>
        <p:txBody>
          <a:bodyPr>
            <a:normAutofit fontScale="92500"/>
          </a:bodyPr>
          <a:lstStyle/>
          <a:p>
            <a:r>
              <a:rPr lang="en-US" dirty="0" smtClean="0"/>
              <a:t>There are one method types called </a:t>
            </a:r>
            <a:r>
              <a:rPr lang="en-US" dirty="0" err="1" smtClean="0"/>
              <a:t>subresource</a:t>
            </a:r>
            <a:r>
              <a:rPr lang="en-US" dirty="0" smtClean="0"/>
              <a:t> locator method, these do not have any http annotations, but have @Path annotation.</a:t>
            </a:r>
          </a:p>
          <a:p>
            <a:r>
              <a:rPr lang="en-US" dirty="0" err="1" smtClean="0"/>
              <a:t>E.g</a:t>
            </a:r>
            <a:r>
              <a:rPr lang="en-US" dirty="0" smtClean="0"/>
              <a:t> </a:t>
            </a:r>
            <a:r>
              <a:rPr lang="en-US" dirty="0" err="1" smtClean="0"/>
              <a:t>SpecialUser</a:t>
            </a:r>
            <a:r>
              <a:rPr lang="en-US" dirty="0" smtClean="0"/>
              <a:t> </a:t>
            </a:r>
            <a:r>
              <a:rPr lang="en-US" dirty="0" err="1" smtClean="0"/>
              <a:t>getSpecialUser</a:t>
            </a:r>
            <a:r>
              <a:rPr lang="en-US" dirty="0" smtClean="0"/>
              <a:t>(){} it have Path(“/special”)  - the main purpose of these </a:t>
            </a:r>
            <a:r>
              <a:rPr lang="en-US" dirty="0" err="1" smtClean="0"/>
              <a:t>mehtods</a:t>
            </a:r>
            <a:r>
              <a:rPr lang="en-US" dirty="0" smtClean="0"/>
              <a:t> is to just return another resource class.</a:t>
            </a:r>
          </a:p>
          <a:p>
            <a:r>
              <a:rPr lang="en-US" dirty="0" smtClean="0"/>
              <a:t>The class returned by </a:t>
            </a:r>
            <a:r>
              <a:rPr lang="en-US" dirty="0" err="1" smtClean="0"/>
              <a:t>subresource</a:t>
            </a:r>
            <a:r>
              <a:rPr lang="en-US" dirty="0" smtClean="0"/>
              <a:t> locator methods is called service </a:t>
            </a:r>
            <a:r>
              <a:rPr lang="en-US" dirty="0" err="1" smtClean="0"/>
              <a:t>subresource</a:t>
            </a:r>
            <a:r>
              <a:rPr lang="en-US" dirty="0" smtClean="0"/>
              <a:t> class, </a:t>
            </a:r>
            <a:r>
              <a:rPr lang="en-US" dirty="0" err="1" smtClean="0"/>
              <a:t>SpecialUser</a:t>
            </a:r>
            <a:r>
              <a:rPr lang="en-US" dirty="0" smtClean="0"/>
              <a:t> class is </a:t>
            </a:r>
            <a:r>
              <a:rPr lang="en-US" dirty="0" err="1" smtClean="0"/>
              <a:t>subresource</a:t>
            </a:r>
            <a:r>
              <a:rPr lang="en-US" dirty="0" smtClean="0"/>
              <a:t> class.</a:t>
            </a:r>
          </a:p>
          <a:p>
            <a:r>
              <a:rPr lang="en-US" dirty="0" smtClean="0"/>
              <a:t>The </a:t>
            </a:r>
            <a:r>
              <a:rPr lang="en-US" dirty="0" err="1" smtClean="0"/>
              <a:t>methos</a:t>
            </a:r>
            <a:r>
              <a:rPr lang="en-US" dirty="0" smtClean="0"/>
              <a:t> in </a:t>
            </a:r>
            <a:r>
              <a:rPr lang="en-US" dirty="0" err="1" smtClean="0"/>
              <a:t>SpecialUser</a:t>
            </a:r>
            <a:r>
              <a:rPr lang="en-US" dirty="0" smtClean="0"/>
              <a:t> class will have HTTP annotations methods.</a:t>
            </a:r>
          </a:p>
        </p:txBody>
      </p:sp>
    </p:spTree>
    <p:extLst>
      <p:ext uri="{BB962C8B-B14F-4D97-AF65-F5344CB8AC3E}">
        <p14:creationId xmlns:p14="http://schemas.microsoft.com/office/powerpoint/2010/main" val="947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600" dirty="0" smtClean="0"/>
              <a:t>How to Create RESTful web services? Cont..</a:t>
            </a:r>
            <a:endParaRPr lang="en-US" sz="3600" dirty="0"/>
          </a:p>
        </p:txBody>
      </p:sp>
      <p:sp>
        <p:nvSpPr>
          <p:cNvPr id="3" name="Content Placeholder 2"/>
          <p:cNvSpPr>
            <a:spLocks noGrp="1"/>
          </p:cNvSpPr>
          <p:nvPr>
            <p:ph idx="1"/>
          </p:nvPr>
        </p:nvSpPr>
        <p:spPr>
          <a:xfrm>
            <a:off x="457200" y="990600"/>
            <a:ext cx="8382000" cy="5638800"/>
          </a:xfrm>
        </p:spPr>
        <p:txBody>
          <a:bodyPr>
            <a:normAutofit fontScale="92500"/>
          </a:bodyPr>
          <a:lstStyle/>
          <a:p>
            <a:r>
              <a:rPr lang="en-US" dirty="0" err="1" smtClean="0"/>
              <a:t>UserSerivces</a:t>
            </a:r>
            <a:r>
              <a:rPr lang="en-US" dirty="0" smtClean="0"/>
              <a:t> class is the main class – root resource class. </a:t>
            </a:r>
            <a:r>
              <a:rPr lang="en-US" dirty="0" err="1" smtClean="0"/>
              <a:t>SpecialUsers</a:t>
            </a:r>
            <a:r>
              <a:rPr lang="en-US" dirty="0" smtClean="0"/>
              <a:t> class is </a:t>
            </a:r>
            <a:r>
              <a:rPr lang="en-US" dirty="0" err="1" smtClean="0"/>
              <a:t>subresource</a:t>
            </a:r>
            <a:r>
              <a:rPr lang="en-US" dirty="0" smtClean="0"/>
              <a:t> class.</a:t>
            </a:r>
          </a:p>
          <a:p>
            <a:r>
              <a:rPr lang="en-US" dirty="0" smtClean="0"/>
              <a:t>When ever client invokes /user/service/special, the </a:t>
            </a:r>
            <a:r>
              <a:rPr lang="en-US" dirty="0" err="1" smtClean="0"/>
              <a:t>getSpecialUser</a:t>
            </a:r>
            <a:r>
              <a:rPr lang="en-US" dirty="0" smtClean="0"/>
              <a:t>() is invoked and based on the http method, the </a:t>
            </a:r>
            <a:r>
              <a:rPr lang="en-US" dirty="0" err="1" smtClean="0"/>
              <a:t>resouce</a:t>
            </a:r>
            <a:r>
              <a:rPr lang="en-US" dirty="0" smtClean="0"/>
              <a:t> </a:t>
            </a:r>
            <a:r>
              <a:rPr lang="en-US" dirty="0" err="1" smtClean="0"/>
              <a:t>meod</a:t>
            </a:r>
            <a:r>
              <a:rPr lang="en-US" dirty="0" smtClean="0"/>
              <a:t> of special user class is invoked.</a:t>
            </a:r>
          </a:p>
          <a:p>
            <a:r>
              <a:rPr lang="en-US" dirty="0" smtClean="0"/>
              <a:t>Here the redirection is happening from </a:t>
            </a:r>
            <a:r>
              <a:rPr lang="en-US" dirty="0" err="1" smtClean="0"/>
              <a:t>Userservice</a:t>
            </a:r>
            <a:r>
              <a:rPr lang="en-US" dirty="0" smtClean="0"/>
              <a:t> class to </a:t>
            </a:r>
            <a:r>
              <a:rPr lang="en-US" dirty="0" err="1" smtClean="0"/>
              <a:t>specialusers</a:t>
            </a:r>
            <a:r>
              <a:rPr lang="en-US" dirty="0" smtClean="0"/>
              <a:t> class using the </a:t>
            </a:r>
            <a:r>
              <a:rPr lang="en-US" dirty="0" err="1" smtClean="0"/>
              <a:t>subresource</a:t>
            </a:r>
            <a:r>
              <a:rPr lang="en-US" dirty="0" smtClean="0"/>
              <a:t> locator method at </a:t>
            </a:r>
            <a:r>
              <a:rPr lang="en-US" dirty="0" err="1" smtClean="0"/>
              <a:t>getSpecialUser</a:t>
            </a:r>
            <a:r>
              <a:rPr lang="en-US" dirty="0" smtClean="0"/>
              <a:t>.</a:t>
            </a:r>
          </a:p>
          <a:p>
            <a:r>
              <a:rPr lang="en-US" dirty="0" smtClean="0"/>
              <a:t>The entire code not fully functional, we make the code fully functional now.</a:t>
            </a:r>
          </a:p>
        </p:txBody>
      </p:sp>
    </p:spTree>
    <p:extLst>
      <p:ext uri="{BB962C8B-B14F-4D97-AF65-F5344CB8AC3E}">
        <p14:creationId xmlns:p14="http://schemas.microsoft.com/office/powerpoint/2010/main" val="71126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600" dirty="0" smtClean="0"/>
              <a:t>Code – make it fully functional</a:t>
            </a:r>
            <a:endParaRPr lang="en-US" sz="3600"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Remove errors relating to annotations by importing the packages. Javax.ws.rs.*</a:t>
            </a:r>
          </a:p>
          <a:p>
            <a:r>
              <a:rPr lang="en-US" dirty="0" smtClean="0"/>
              <a:t>Add </a:t>
            </a:r>
            <a:r>
              <a:rPr lang="en-US" dirty="0" err="1" smtClean="0"/>
              <a:t>syso</a:t>
            </a:r>
            <a:r>
              <a:rPr lang="en-US" dirty="0" smtClean="0"/>
              <a:t> statements in some methods of resource class. E.g. get, update user methods.</a:t>
            </a:r>
          </a:p>
          <a:p>
            <a:r>
              <a:rPr lang="en-US" dirty="0" smtClean="0"/>
              <a:t>We will access the methods using GET and POST methods.</a:t>
            </a:r>
          </a:p>
          <a:p>
            <a:r>
              <a:rPr lang="en-US" dirty="0" smtClean="0"/>
              <a:t>Note that </a:t>
            </a:r>
            <a:r>
              <a:rPr lang="en-US" dirty="0" err="1" smtClean="0"/>
              <a:t>Jersy</a:t>
            </a:r>
            <a:r>
              <a:rPr lang="en-US" dirty="0" smtClean="0"/>
              <a:t> framework works on the servlet framework. So if we want to give control to jersey, to create a </a:t>
            </a:r>
            <a:r>
              <a:rPr lang="en-US" dirty="0" err="1" smtClean="0"/>
              <a:t>webservice</a:t>
            </a:r>
            <a:r>
              <a:rPr lang="en-US" dirty="0" smtClean="0"/>
              <a:t> from our code, then we need to declare their servlet in Web.xml file.</a:t>
            </a:r>
          </a:p>
          <a:p>
            <a:pPr lvl="1"/>
            <a:r>
              <a:rPr lang="en-US" dirty="0"/>
              <a:t>&lt;servlet</a:t>
            </a:r>
            <a:r>
              <a:rPr lang="en-US" dirty="0" smtClean="0"/>
              <a:t>&gt;   </a:t>
            </a:r>
            <a:r>
              <a:rPr lang="en-US" dirty="0"/>
              <a:t>&lt;servlet-name&gt;Jersey&lt;/servlet-name</a:t>
            </a:r>
            <a:r>
              <a:rPr lang="en-US" dirty="0" smtClean="0"/>
              <a:t>&gt;   </a:t>
            </a:r>
            <a:r>
              <a:rPr lang="en-US" dirty="0"/>
              <a:t>&lt;servlet-class&gt;</a:t>
            </a:r>
            <a:r>
              <a:rPr lang="en-US" dirty="0" err="1"/>
              <a:t>com.sun.jersey.spi.container.servlet.ServletContainer</a:t>
            </a:r>
            <a:r>
              <a:rPr lang="en-US" dirty="0"/>
              <a:t>&lt;/servlet-class</a:t>
            </a:r>
            <a:r>
              <a:rPr lang="en-US" dirty="0" smtClean="0"/>
              <a:t>&gt;</a:t>
            </a:r>
          </a:p>
          <a:p>
            <a:pPr lvl="1"/>
            <a:r>
              <a:rPr lang="en-US" dirty="0" smtClean="0"/>
              <a:t>&lt;/</a:t>
            </a:r>
            <a:r>
              <a:rPr lang="en-US" dirty="0"/>
              <a:t>servlet</a:t>
            </a:r>
            <a:r>
              <a:rPr lang="en-US" dirty="0" smtClean="0"/>
              <a:t>&gt;   </a:t>
            </a:r>
            <a:r>
              <a:rPr lang="en-US" dirty="0"/>
              <a:t>&lt;servlet-mapping</a:t>
            </a:r>
            <a:r>
              <a:rPr lang="en-US" dirty="0" smtClean="0"/>
              <a:t>&gt;   </a:t>
            </a:r>
            <a:r>
              <a:rPr lang="en-US" dirty="0"/>
              <a:t>&lt;servlet-name&gt;Jersey&lt;/servlet-name</a:t>
            </a:r>
            <a:r>
              <a:rPr lang="en-US" dirty="0" smtClean="0"/>
              <a:t>&gt;   </a:t>
            </a:r>
            <a:r>
              <a:rPr lang="en-US" dirty="0"/>
              <a:t>&lt;</a:t>
            </a:r>
            <a:r>
              <a:rPr lang="en-US" dirty="0" err="1"/>
              <a:t>url</a:t>
            </a:r>
            <a:r>
              <a:rPr lang="en-US" dirty="0"/>
              <a:t>-pattern&gt;/</a:t>
            </a:r>
            <a:r>
              <a:rPr lang="en-US" dirty="0" smtClean="0"/>
              <a:t>backend/*&lt;/</a:t>
            </a:r>
            <a:r>
              <a:rPr lang="en-US" dirty="0" err="1"/>
              <a:t>url</a:t>
            </a:r>
            <a:r>
              <a:rPr lang="en-US" dirty="0"/>
              <a:t>-pattern</a:t>
            </a:r>
            <a:r>
              <a:rPr lang="en-US" dirty="0" smtClean="0"/>
              <a:t>&gt;   </a:t>
            </a:r>
            <a:r>
              <a:rPr lang="en-US" dirty="0"/>
              <a:t>&lt;/servlet-mapping&gt;</a:t>
            </a:r>
            <a:endParaRPr lang="en-US" dirty="0" smtClean="0"/>
          </a:p>
        </p:txBody>
      </p:sp>
    </p:spTree>
    <p:extLst>
      <p:ext uri="{BB962C8B-B14F-4D97-AF65-F5344CB8AC3E}">
        <p14:creationId xmlns:p14="http://schemas.microsoft.com/office/powerpoint/2010/main" val="324052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600" dirty="0" smtClean="0"/>
              <a:t>Code – make it fully functional cont..</a:t>
            </a:r>
            <a:endParaRPr lang="en-US" sz="3600" dirty="0"/>
          </a:p>
        </p:txBody>
      </p:sp>
      <p:sp>
        <p:nvSpPr>
          <p:cNvPr id="3" name="Content Placeholder 2"/>
          <p:cNvSpPr>
            <a:spLocks noGrp="1"/>
          </p:cNvSpPr>
          <p:nvPr>
            <p:ph idx="1"/>
          </p:nvPr>
        </p:nvSpPr>
        <p:spPr>
          <a:xfrm>
            <a:off x="457200" y="990600"/>
            <a:ext cx="8382000" cy="5638800"/>
          </a:xfrm>
        </p:spPr>
        <p:txBody>
          <a:bodyPr>
            <a:normAutofit fontScale="77500" lnSpcReduction="20000"/>
          </a:bodyPr>
          <a:lstStyle/>
          <a:p>
            <a:r>
              <a:rPr lang="en-US" dirty="0" smtClean="0"/>
              <a:t>We have give URL,  /backend/*. Any URL with /backend/* will call the jersey servlet.</a:t>
            </a:r>
          </a:p>
          <a:p>
            <a:r>
              <a:rPr lang="en-US" dirty="0" smtClean="0"/>
              <a:t>The code is ready with configuration file.</a:t>
            </a:r>
          </a:p>
          <a:p>
            <a:r>
              <a:rPr lang="en-US" dirty="0" smtClean="0"/>
              <a:t>Lets build the project and run it on the server.</a:t>
            </a:r>
          </a:p>
          <a:p>
            <a:r>
              <a:rPr lang="en-US" dirty="0" smtClean="0"/>
              <a:t>We may get an error, 404. this is because we have not set any project context root.</a:t>
            </a:r>
          </a:p>
          <a:p>
            <a:r>
              <a:rPr lang="en-US" dirty="0" smtClean="0"/>
              <a:t>We need to give, localhost:8080/</a:t>
            </a:r>
            <a:r>
              <a:rPr lang="en-US" dirty="0" err="1" smtClean="0"/>
              <a:t>RESTfulWebService</a:t>
            </a:r>
            <a:r>
              <a:rPr lang="en-US" dirty="0" smtClean="0"/>
              <a:t>/backend/user/service. </a:t>
            </a:r>
          </a:p>
          <a:p>
            <a:r>
              <a:rPr lang="en-US" dirty="0" smtClean="0"/>
              <a:t>When we hit the </a:t>
            </a:r>
            <a:r>
              <a:rPr lang="en-US" dirty="0" err="1" smtClean="0"/>
              <a:t>url</a:t>
            </a:r>
            <a:r>
              <a:rPr lang="en-US" dirty="0" smtClean="0"/>
              <a:t>, jersey scan for root resource class and provider class in the entire class path of the project, this is done by jersey servlet container.</a:t>
            </a:r>
          </a:p>
          <a:p>
            <a:r>
              <a:rPr lang="en-US" dirty="0" smtClean="0"/>
              <a:t>By the above </a:t>
            </a:r>
            <a:r>
              <a:rPr lang="en-US" dirty="0" err="1" smtClean="0"/>
              <a:t>url</a:t>
            </a:r>
            <a:r>
              <a:rPr lang="en-US" dirty="0" smtClean="0"/>
              <a:t>, we hit the </a:t>
            </a:r>
            <a:r>
              <a:rPr lang="en-US" dirty="0" err="1" smtClean="0"/>
              <a:t>getuser</a:t>
            </a:r>
            <a:r>
              <a:rPr lang="en-US" dirty="0" smtClean="0"/>
              <a:t> method.</a:t>
            </a:r>
          </a:p>
          <a:p>
            <a:r>
              <a:rPr lang="en-US" dirty="0" smtClean="0"/>
              <a:t>To access </a:t>
            </a:r>
            <a:r>
              <a:rPr lang="en-US" dirty="0" err="1" smtClean="0"/>
              <a:t>updateUser</a:t>
            </a:r>
            <a:r>
              <a:rPr lang="en-US" dirty="0" smtClean="0"/>
              <a:t>() method, we need HTTP Post method. For that we need to create a dynamic </a:t>
            </a:r>
            <a:r>
              <a:rPr lang="en-US" dirty="0" err="1" smtClean="0"/>
              <a:t>webproject</a:t>
            </a:r>
            <a:r>
              <a:rPr lang="en-US" smtClean="0"/>
              <a:t>.</a:t>
            </a:r>
            <a:endParaRPr lang="en-US" dirty="0" smtClean="0"/>
          </a:p>
        </p:txBody>
      </p:sp>
    </p:spTree>
    <p:extLst>
      <p:ext uri="{BB962C8B-B14F-4D97-AF65-F5344CB8AC3E}">
        <p14:creationId xmlns:p14="http://schemas.microsoft.com/office/powerpoint/2010/main" val="319222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RESTful web services</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Java RESTful </a:t>
            </a:r>
            <a:r>
              <a:rPr lang="en-US" dirty="0" err="1" smtClean="0"/>
              <a:t>webservices</a:t>
            </a:r>
            <a:endParaRPr lang="en-US" dirty="0" smtClean="0"/>
          </a:p>
          <a:p>
            <a:r>
              <a:rPr lang="en-US" dirty="0" smtClean="0"/>
              <a:t>2 different types of Web </a:t>
            </a:r>
            <a:r>
              <a:rPr lang="en-US" dirty="0" err="1" smtClean="0"/>
              <a:t>sevices</a:t>
            </a:r>
            <a:endParaRPr lang="en-US" dirty="0" smtClean="0"/>
          </a:p>
          <a:p>
            <a:pPr lvl="1"/>
            <a:r>
              <a:rPr lang="en-US" dirty="0" smtClean="0"/>
              <a:t>SOAP</a:t>
            </a:r>
          </a:p>
          <a:p>
            <a:pPr lvl="1"/>
            <a:r>
              <a:rPr lang="en-US" dirty="0" smtClean="0"/>
              <a:t>REST</a:t>
            </a:r>
          </a:p>
          <a:p>
            <a:r>
              <a:rPr lang="en-US" dirty="0" smtClean="0"/>
              <a:t>What is Web Service?</a:t>
            </a:r>
          </a:p>
          <a:p>
            <a:pPr lvl="1"/>
            <a:r>
              <a:rPr lang="en-US" dirty="0" smtClean="0"/>
              <a:t>Java language point , Web service is a java class that is exposed over the web/internet , so that the public methods are accessed over HTTP protocol.</a:t>
            </a:r>
          </a:p>
          <a:p>
            <a:pPr lvl="1"/>
            <a:r>
              <a:rPr lang="en-US" dirty="0" smtClean="0"/>
              <a:t>Any client can call these methods, provided it is connected to the internet.</a:t>
            </a:r>
            <a:endParaRPr lang="en-US" dirty="0"/>
          </a:p>
        </p:txBody>
      </p:sp>
    </p:spTree>
    <p:extLst>
      <p:ext uri="{BB962C8B-B14F-4D97-AF65-F5344CB8AC3E}">
        <p14:creationId xmlns:p14="http://schemas.microsoft.com/office/powerpoint/2010/main" val="13744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RESTful web services</a:t>
            </a:r>
            <a:endParaRPr lang="en-US" dirty="0"/>
          </a:p>
        </p:txBody>
      </p:sp>
      <p:sp>
        <p:nvSpPr>
          <p:cNvPr id="3" name="Content Placeholder 2"/>
          <p:cNvSpPr>
            <a:spLocks noGrp="1"/>
          </p:cNvSpPr>
          <p:nvPr>
            <p:ph idx="1"/>
          </p:nvPr>
        </p:nvSpPr>
        <p:spPr>
          <a:xfrm>
            <a:off x="457200" y="990600"/>
            <a:ext cx="8382000" cy="5638800"/>
          </a:xfrm>
        </p:spPr>
        <p:txBody>
          <a:bodyPr>
            <a:normAutofit fontScale="62500" lnSpcReduction="20000"/>
          </a:bodyPr>
          <a:lstStyle/>
          <a:p>
            <a:r>
              <a:rPr lang="en-US" dirty="0" smtClean="0"/>
              <a:t>RESTful – Representational State Transfer</a:t>
            </a:r>
          </a:p>
          <a:p>
            <a:r>
              <a:rPr lang="en-US" dirty="0" smtClean="0"/>
              <a:t>Representational </a:t>
            </a:r>
          </a:p>
          <a:p>
            <a:pPr lvl="1"/>
            <a:r>
              <a:rPr lang="en-US" dirty="0" smtClean="0"/>
              <a:t>The data can be sent in different representations like xml or json format from server to the client or vice versa.</a:t>
            </a:r>
          </a:p>
          <a:p>
            <a:pPr lvl="1"/>
            <a:r>
              <a:rPr lang="en-US" dirty="0" smtClean="0"/>
              <a:t>We generally consider server to client scenario.</a:t>
            </a:r>
          </a:p>
          <a:p>
            <a:pPr lvl="1"/>
            <a:r>
              <a:rPr lang="en-US" dirty="0" smtClean="0"/>
              <a:t>We generally send a java object from method of web service class, but the runtime environment convers the object into desired format which the client asks and sent to client.</a:t>
            </a:r>
          </a:p>
          <a:p>
            <a:r>
              <a:rPr lang="en-US" dirty="0" smtClean="0"/>
              <a:t>State </a:t>
            </a:r>
          </a:p>
          <a:p>
            <a:pPr lvl="1"/>
            <a:r>
              <a:rPr lang="en-US" dirty="0" smtClean="0"/>
              <a:t>State of the server objects can be changed by restful call</a:t>
            </a:r>
          </a:p>
          <a:p>
            <a:pPr lvl="1"/>
            <a:r>
              <a:rPr lang="en-US" dirty="0" smtClean="0"/>
              <a:t>E.g. if we sent POST of delete HTTP request then it can update or delete the server objects. This is on server side.</a:t>
            </a:r>
          </a:p>
          <a:p>
            <a:pPr lvl="1"/>
            <a:r>
              <a:rPr lang="en-US" dirty="0" smtClean="0"/>
              <a:t>On client side also the same thing happen. We might get new objects from server, where there is some state change involved here because of the restful call.</a:t>
            </a:r>
          </a:p>
          <a:p>
            <a:r>
              <a:rPr lang="en-US" dirty="0" smtClean="0"/>
              <a:t>RESTful – is about the representation of the data that results in the change of state of either server or client.</a:t>
            </a:r>
          </a:p>
          <a:p>
            <a:r>
              <a:rPr lang="en-US" dirty="0" smtClean="0"/>
              <a:t>Specification provided for RESTful – JAX - RS – standard , mostly about annotations present and which we can use in our code, which we can make a </a:t>
            </a:r>
            <a:r>
              <a:rPr lang="en-US" dirty="0" err="1" smtClean="0"/>
              <a:t>pojo</a:t>
            </a:r>
            <a:r>
              <a:rPr lang="en-US" dirty="0" smtClean="0"/>
              <a:t> class a web service.</a:t>
            </a:r>
            <a:endParaRPr lang="en-US" dirty="0"/>
          </a:p>
        </p:txBody>
      </p:sp>
    </p:spTree>
    <p:extLst>
      <p:ext uri="{BB962C8B-B14F-4D97-AF65-F5344CB8AC3E}">
        <p14:creationId xmlns:p14="http://schemas.microsoft.com/office/powerpoint/2010/main" val="312171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RESTful web services</a:t>
            </a:r>
            <a:endParaRPr lang="en-US" dirty="0"/>
          </a:p>
        </p:txBody>
      </p:sp>
      <p:sp>
        <p:nvSpPr>
          <p:cNvPr id="3" name="Content Placeholder 2"/>
          <p:cNvSpPr>
            <a:spLocks noGrp="1"/>
          </p:cNvSpPr>
          <p:nvPr>
            <p:ph idx="1"/>
          </p:nvPr>
        </p:nvSpPr>
        <p:spPr>
          <a:xfrm>
            <a:off x="457200" y="990600"/>
            <a:ext cx="8382000" cy="5638800"/>
          </a:xfrm>
        </p:spPr>
        <p:txBody>
          <a:bodyPr>
            <a:normAutofit fontScale="70000" lnSpcReduction="20000"/>
          </a:bodyPr>
          <a:lstStyle/>
          <a:p>
            <a:r>
              <a:rPr lang="en-US" dirty="0" smtClean="0"/>
              <a:t>There are many vendors who provide implementation</a:t>
            </a:r>
          </a:p>
          <a:p>
            <a:pPr lvl="1"/>
            <a:r>
              <a:rPr lang="en-US" dirty="0" err="1" smtClean="0"/>
              <a:t>Jersy</a:t>
            </a:r>
            <a:r>
              <a:rPr lang="en-US" dirty="0" smtClean="0"/>
              <a:t> and </a:t>
            </a:r>
          </a:p>
          <a:p>
            <a:pPr lvl="1"/>
            <a:r>
              <a:rPr lang="en-US" dirty="0" smtClean="0"/>
              <a:t>Rest easy</a:t>
            </a:r>
          </a:p>
          <a:p>
            <a:r>
              <a:rPr lang="en-US" dirty="0" smtClean="0"/>
              <a:t>We have to use their libraries.</a:t>
            </a:r>
          </a:p>
          <a:p>
            <a:r>
              <a:rPr lang="en-US" dirty="0" smtClean="0"/>
              <a:t>We need to include the jar files to the project, then we can create or consume RESTful web services.</a:t>
            </a:r>
          </a:p>
          <a:p>
            <a:r>
              <a:rPr lang="en-US" dirty="0" smtClean="0"/>
              <a:t>Any POJO class can be exposed as web service. But How does the runtime </a:t>
            </a:r>
            <a:r>
              <a:rPr lang="en-US" dirty="0" err="1" smtClean="0"/>
              <a:t>env</a:t>
            </a:r>
            <a:r>
              <a:rPr lang="en-US" dirty="0" smtClean="0"/>
              <a:t> in the server side find out which class to be invoked as web service? – </a:t>
            </a:r>
          </a:p>
          <a:p>
            <a:r>
              <a:rPr lang="en-US" dirty="0" smtClean="0"/>
              <a:t>for this, server uses, URI pattern and uses HTTP request methods like GET, POST, PUT, DELETE, to find out which class and which method is to be invoked as the web service.</a:t>
            </a:r>
          </a:p>
          <a:p>
            <a:r>
              <a:rPr lang="en-US" dirty="0" smtClean="0"/>
              <a:t>It is the URI and HTTP methods form core of the web services.</a:t>
            </a:r>
          </a:p>
          <a:p>
            <a:r>
              <a:rPr lang="en-US" dirty="0" smtClean="0"/>
              <a:t>Runtime </a:t>
            </a:r>
            <a:r>
              <a:rPr lang="en-US" dirty="0" err="1" smtClean="0"/>
              <a:t>env</a:t>
            </a:r>
            <a:r>
              <a:rPr lang="en-US" dirty="0" smtClean="0"/>
              <a:t> is – either </a:t>
            </a:r>
            <a:r>
              <a:rPr lang="en-US" dirty="0" err="1" smtClean="0"/>
              <a:t>Jersy</a:t>
            </a:r>
            <a:r>
              <a:rPr lang="en-US" dirty="0" smtClean="0"/>
              <a:t> or Rest easy framework or some times called </a:t>
            </a:r>
            <a:r>
              <a:rPr lang="en-US" dirty="0" err="1" smtClean="0"/>
              <a:t>Jax</a:t>
            </a:r>
            <a:r>
              <a:rPr lang="en-US" dirty="0" smtClean="0"/>
              <a:t>-RS runtime </a:t>
            </a:r>
            <a:r>
              <a:rPr lang="en-US" dirty="0" err="1" smtClean="0"/>
              <a:t>env</a:t>
            </a:r>
            <a:r>
              <a:rPr lang="en-US" dirty="0" smtClean="0"/>
              <a:t> , here we will use </a:t>
            </a:r>
            <a:r>
              <a:rPr lang="en-US" dirty="0" err="1" smtClean="0"/>
              <a:t>jersy</a:t>
            </a:r>
            <a:r>
              <a:rPr lang="en-US" dirty="0" smtClean="0"/>
              <a:t> for examples.</a:t>
            </a:r>
            <a:endParaRPr lang="en-US" dirty="0"/>
          </a:p>
        </p:txBody>
      </p:sp>
    </p:spTree>
    <p:extLst>
      <p:ext uri="{BB962C8B-B14F-4D97-AF65-F5344CB8AC3E}">
        <p14:creationId xmlns:p14="http://schemas.microsoft.com/office/powerpoint/2010/main" val="33631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Introduction to RESTful web services</a:t>
            </a:r>
            <a:endParaRPr lang="en-US" dirty="0"/>
          </a:p>
        </p:txBody>
      </p:sp>
      <p:sp>
        <p:nvSpPr>
          <p:cNvPr id="3" name="Content Placeholder 2"/>
          <p:cNvSpPr>
            <a:spLocks noGrp="1"/>
          </p:cNvSpPr>
          <p:nvPr>
            <p:ph idx="1"/>
          </p:nvPr>
        </p:nvSpPr>
        <p:spPr>
          <a:xfrm>
            <a:off x="457200" y="990600"/>
            <a:ext cx="8382000" cy="5638800"/>
          </a:xfrm>
        </p:spPr>
        <p:txBody>
          <a:bodyPr>
            <a:normAutofit/>
          </a:bodyPr>
          <a:lstStyle/>
          <a:p>
            <a:r>
              <a:rPr lang="en-US" dirty="0" smtClean="0"/>
              <a:t>Note that we are using the existing technologies like HTTP protocol, HTTP request methods and URI patterns.</a:t>
            </a:r>
          </a:p>
        </p:txBody>
      </p:sp>
    </p:spTree>
    <p:extLst>
      <p:ext uri="{BB962C8B-B14F-4D97-AF65-F5344CB8AC3E}">
        <p14:creationId xmlns:p14="http://schemas.microsoft.com/office/powerpoint/2010/main" val="16898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fontScale="90000"/>
          </a:bodyPr>
          <a:lstStyle/>
          <a:p>
            <a:pPr algn="l"/>
            <a:r>
              <a:rPr lang="en-US" dirty="0" smtClean="0"/>
              <a:t>How to Create RESTful web services?</a:t>
            </a:r>
            <a:endParaRPr lang="en-US" dirty="0"/>
          </a:p>
        </p:txBody>
      </p:sp>
      <p:sp>
        <p:nvSpPr>
          <p:cNvPr id="3" name="Content Placeholder 2"/>
          <p:cNvSpPr>
            <a:spLocks noGrp="1"/>
          </p:cNvSpPr>
          <p:nvPr>
            <p:ph idx="1"/>
          </p:nvPr>
        </p:nvSpPr>
        <p:spPr>
          <a:xfrm>
            <a:off x="457200" y="990600"/>
            <a:ext cx="8382000" cy="5638800"/>
          </a:xfrm>
        </p:spPr>
        <p:txBody>
          <a:bodyPr>
            <a:normAutofit fontScale="85000" lnSpcReduction="10000"/>
          </a:bodyPr>
          <a:lstStyle/>
          <a:p>
            <a:r>
              <a:rPr lang="en-US" dirty="0" smtClean="0"/>
              <a:t>Download and extract Jersey bundle.</a:t>
            </a:r>
          </a:p>
          <a:p>
            <a:pPr lvl="1"/>
            <a:r>
              <a:rPr lang="en-US" dirty="0">
                <a:hlinkClick r:id="rId3"/>
              </a:rPr>
              <a:t>https://</a:t>
            </a:r>
            <a:r>
              <a:rPr lang="en-US" dirty="0" smtClean="0">
                <a:hlinkClick r:id="rId3"/>
              </a:rPr>
              <a:t>jersey.java.net/download.html</a:t>
            </a:r>
            <a:endParaRPr lang="en-US" dirty="0" smtClean="0"/>
          </a:p>
          <a:p>
            <a:r>
              <a:rPr lang="en-US" dirty="0" err="1" smtClean="0"/>
              <a:t>jaxrs-ri</a:t>
            </a:r>
            <a:r>
              <a:rPr lang="en-US" dirty="0" smtClean="0"/>
              <a:t>\lib jar files are used to create web service.</a:t>
            </a:r>
          </a:p>
          <a:p>
            <a:r>
              <a:rPr lang="en-US" dirty="0" smtClean="0"/>
              <a:t>Eclipse – dynamic web project – name – </a:t>
            </a:r>
            <a:r>
              <a:rPr lang="en-US" dirty="0" err="1" smtClean="0"/>
              <a:t>RestfulWebService</a:t>
            </a:r>
            <a:r>
              <a:rPr lang="en-US" dirty="0" smtClean="0"/>
              <a:t>, go to WEB-INF lib folder, paste all the jersey/lib and </a:t>
            </a:r>
            <a:r>
              <a:rPr lang="en-US" dirty="0" err="1" smtClean="0"/>
              <a:t>ext</a:t>
            </a:r>
            <a:r>
              <a:rPr lang="en-US" dirty="0" smtClean="0"/>
              <a:t> jars.</a:t>
            </a:r>
          </a:p>
          <a:p>
            <a:r>
              <a:rPr lang="en-US" dirty="0" smtClean="0"/>
              <a:t>Create a new class in the above project, </a:t>
            </a:r>
            <a:r>
              <a:rPr lang="en-US" dirty="0"/>
              <a:t>package name </a:t>
            </a:r>
            <a:r>
              <a:rPr lang="en-US" dirty="0" err="1" smtClean="0"/>
              <a:t>com.service.user</a:t>
            </a:r>
            <a:r>
              <a:rPr lang="en-US" dirty="0" smtClean="0"/>
              <a:t> and class name as </a:t>
            </a:r>
            <a:r>
              <a:rPr lang="en-US" dirty="0" err="1" smtClean="0"/>
              <a:t>UserServices</a:t>
            </a:r>
            <a:r>
              <a:rPr lang="en-US" dirty="0" smtClean="0"/>
              <a:t>.</a:t>
            </a:r>
          </a:p>
          <a:p>
            <a:r>
              <a:rPr lang="en-US" dirty="0" smtClean="0"/>
              <a:t>We will create some </a:t>
            </a:r>
            <a:r>
              <a:rPr lang="en-US" b="1" dirty="0" smtClean="0"/>
              <a:t>public </a:t>
            </a:r>
            <a:r>
              <a:rPr lang="en-US" dirty="0" smtClean="0"/>
              <a:t>methods inside the class.. </a:t>
            </a:r>
            <a:r>
              <a:rPr lang="en-US" dirty="0" err="1" smtClean="0"/>
              <a:t>CreateUser,getUser,updateUser,deleteUser</a:t>
            </a:r>
            <a:r>
              <a:rPr lang="en-US" dirty="0" smtClean="0"/>
              <a:t>.</a:t>
            </a:r>
          </a:p>
          <a:p>
            <a:r>
              <a:rPr lang="en-US" dirty="0" smtClean="0"/>
              <a:t>Now we have some class with 4 methods, now we need to make this class as a </a:t>
            </a:r>
            <a:r>
              <a:rPr lang="en-US" dirty="0" err="1" smtClean="0"/>
              <a:t>webservice</a:t>
            </a:r>
            <a:r>
              <a:rPr lang="en-US" dirty="0"/>
              <a:t> </a:t>
            </a:r>
            <a:r>
              <a:rPr lang="en-US" dirty="0" smtClean="0"/>
              <a:t>so that it can be consumed by client.</a:t>
            </a:r>
          </a:p>
        </p:txBody>
      </p:sp>
    </p:spTree>
    <p:extLst>
      <p:ext uri="{BB962C8B-B14F-4D97-AF65-F5344CB8AC3E}">
        <p14:creationId xmlns:p14="http://schemas.microsoft.com/office/powerpoint/2010/main" val="31885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600" dirty="0" smtClean="0"/>
              <a:t>How to Create RESTful web services? Cont..</a:t>
            </a:r>
            <a:endParaRPr lang="en-US" sz="3600" dirty="0"/>
          </a:p>
        </p:txBody>
      </p:sp>
      <p:sp>
        <p:nvSpPr>
          <p:cNvPr id="3" name="Content Placeholder 2"/>
          <p:cNvSpPr>
            <a:spLocks noGrp="1"/>
          </p:cNvSpPr>
          <p:nvPr>
            <p:ph idx="1"/>
          </p:nvPr>
        </p:nvSpPr>
        <p:spPr>
          <a:xfrm>
            <a:off x="457200" y="990600"/>
            <a:ext cx="8382000" cy="5638800"/>
          </a:xfrm>
        </p:spPr>
        <p:txBody>
          <a:bodyPr>
            <a:normAutofit fontScale="85000" lnSpcReduction="10000"/>
          </a:bodyPr>
          <a:lstStyle/>
          <a:p>
            <a:r>
              <a:rPr lang="en-US" dirty="0" smtClean="0"/>
              <a:t>In </a:t>
            </a:r>
            <a:r>
              <a:rPr lang="en-US" dirty="0" err="1" smtClean="0"/>
              <a:t>Jax</a:t>
            </a:r>
            <a:r>
              <a:rPr lang="en-US" dirty="0" smtClean="0"/>
              <a:t>-RS spec, we have annotations called </a:t>
            </a:r>
            <a:r>
              <a:rPr lang="en-US" b="1" dirty="0" smtClean="0"/>
              <a:t>@Path.</a:t>
            </a:r>
            <a:r>
              <a:rPr lang="en-US" dirty="0" smtClean="0"/>
              <a:t> We can annotate any </a:t>
            </a:r>
            <a:r>
              <a:rPr lang="en-US" dirty="0" err="1" smtClean="0"/>
              <a:t>pojo</a:t>
            </a:r>
            <a:r>
              <a:rPr lang="en-US" dirty="0" smtClean="0"/>
              <a:t> class with it. This Path is for class.</a:t>
            </a:r>
          </a:p>
          <a:p>
            <a:r>
              <a:rPr lang="en-US" dirty="0" smtClean="0"/>
              <a:t>@Path need one URI , e.g. /user/service</a:t>
            </a:r>
          </a:p>
          <a:p>
            <a:r>
              <a:rPr lang="en-US" dirty="0" smtClean="0"/>
              <a:t>The class belongs to the above </a:t>
            </a:r>
            <a:r>
              <a:rPr lang="en-US" dirty="0" err="1" smtClean="0"/>
              <a:t>uri</a:t>
            </a:r>
            <a:r>
              <a:rPr lang="en-US" dirty="0" smtClean="0"/>
              <a:t>. </a:t>
            </a:r>
          </a:p>
          <a:p>
            <a:r>
              <a:rPr lang="en-US" dirty="0" smtClean="0"/>
              <a:t>When a client tries to access the </a:t>
            </a:r>
            <a:r>
              <a:rPr lang="en-US" dirty="0" err="1" smtClean="0"/>
              <a:t>uri</a:t>
            </a:r>
            <a:r>
              <a:rPr lang="en-US" dirty="0" smtClean="0"/>
              <a:t>, this class is instantiated by the server and one of its methods is executed.</a:t>
            </a:r>
          </a:p>
          <a:p>
            <a:r>
              <a:rPr lang="en-US" dirty="0" smtClean="0"/>
              <a:t>Which method is executed or called? Because class can have many methods. We have annotations corresponding to this http request methods, which client is using to make a </a:t>
            </a:r>
            <a:r>
              <a:rPr lang="en-US" dirty="0" err="1" smtClean="0"/>
              <a:t>uri</a:t>
            </a:r>
            <a:r>
              <a:rPr lang="en-US" dirty="0" smtClean="0"/>
              <a:t> call.</a:t>
            </a:r>
          </a:p>
          <a:p>
            <a:r>
              <a:rPr lang="en-US" dirty="0" smtClean="0"/>
              <a:t>For GET,  @get, put @</a:t>
            </a:r>
            <a:r>
              <a:rPr lang="en-US" dirty="0" err="1" smtClean="0"/>
              <a:t>put,post</a:t>
            </a:r>
            <a:r>
              <a:rPr lang="en-US" dirty="0" smtClean="0"/>
              <a:t> and delete.</a:t>
            </a:r>
          </a:p>
          <a:p>
            <a:r>
              <a:rPr lang="en-US" dirty="0" smtClean="0"/>
              <a:t>We annotate each method with these annotations.</a:t>
            </a:r>
          </a:p>
        </p:txBody>
      </p:sp>
    </p:spTree>
    <p:extLst>
      <p:ext uri="{BB962C8B-B14F-4D97-AF65-F5344CB8AC3E}">
        <p14:creationId xmlns:p14="http://schemas.microsoft.com/office/powerpoint/2010/main" val="127636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600" dirty="0" smtClean="0"/>
              <a:t>How to Create RESTful web services? Cont..</a:t>
            </a:r>
            <a:endParaRPr lang="en-US" sz="3600"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err="1" smtClean="0"/>
              <a:t>CreateUser</a:t>
            </a:r>
            <a:r>
              <a:rPr lang="en-US" dirty="0" smtClean="0"/>
              <a:t> – PUT, </a:t>
            </a:r>
            <a:r>
              <a:rPr lang="en-US" dirty="0" err="1" smtClean="0"/>
              <a:t>getUser</a:t>
            </a:r>
            <a:r>
              <a:rPr lang="en-US" dirty="0" smtClean="0"/>
              <a:t>- GET, update –POST, delete-DELETE.</a:t>
            </a:r>
          </a:p>
          <a:p>
            <a:r>
              <a:rPr lang="en-US" dirty="0" smtClean="0"/>
              <a:t>So using URI and method of call, we can identify which class to be </a:t>
            </a:r>
            <a:r>
              <a:rPr lang="en-US" dirty="0" smtClean="0"/>
              <a:t>instantiated </a:t>
            </a:r>
            <a:r>
              <a:rPr lang="en-US" dirty="0" smtClean="0"/>
              <a:t>and which method need to be called.</a:t>
            </a:r>
          </a:p>
          <a:p>
            <a:r>
              <a:rPr lang="en-US" dirty="0" smtClean="0"/>
              <a:t>This </a:t>
            </a:r>
            <a:r>
              <a:rPr lang="en-US" dirty="0" err="1" smtClean="0"/>
              <a:t>UserServices</a:t>
            </a:r>
            <a:r>
              <a:rPr lang="en-US" dirty="0" smtClean="0"/>
              <a:t> class is known as resource class. Any class that is annotated @Path is called resource class.</a:t>
            </a:r>
          </a:p>
          <a:p>
            <a:r>
              <a:rPr lang="en-US" dirty="0" smtClean="0"/>
              <a:t>We have sub resource class also. Main </a:t>
            </a:r>
            <a:r>
              <a:rPr lang="en-US" dirty="0" smtClean="0"/>
              <a:t>resource </a:t>
            </a:r>
            <a:r>
              <a:rPr lang="en-US" dirty="0" smtClean="0"/>
              <a:t>class is the entry path to our service.</a:t>
            </a:r>
          </a:p>
          <a:p>
            <a:r>
              <a:rPr lang="en-US" dirty="0" smtClean="0"/>
              <a:t>The methods in the resource class which are annotated with HTTP methods, are known as resource methods.</a:t>
            </a:r>
          </a:p>
          <a:p>
            <a:r>
              <a:rPr lang="en-US" dirty="0" smtClean="0"/>
              <a:t>We can also use @Path in the class level and method level.</a:t>
            </a:r>
          </a:p>
          <a:p>
            <a:r>
              <a:rPr lang="en-US" dirty="0" smtClean="0"/>
              <a:t>For example </a:t>
            </a:r>
            <a:r>
              <a:rPr lang="en-US" dirty="0" err="1" smtClean="0"/>
              <a:t>createUser</a:t>
            </a:r>
            <a:r>
              <a:rPr lang="en-US" dirty="0" smtClean="0"/>
              <a:t>() method we can annotate with Path, @Path(“create”). </a:t>
            </a:r>
          </a:p>
        </p:txBody>
      </p:sp>
    </p:spTree>
    <p:extLst>
      <p:ext uri="{BB962C8B-B14F-4D97-AF65-F5344CB8AC3E}">
        <p14:creationId xmlns:p14="http://schemas.microsoft.com/office/powerpoint/2010/main" val="18113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600" dirty="0" smtClean="0"/>
              <a:t>How to Create RESTful web services? Cont..</a:t>
            </a:r>
            <a:endParaRPr lang="en-US" sz="3600" dirty="0"/>
          </a:p>
        </p:txBody>
      </p:sp>
      <p:sp>
        <p:nvSpPr>
          <p:cNvPr id="3" name="Content Placeholder 2"/>
          <p:cNvSpPr>
            <a:spLocks noGrp="1"/>
          </p:cNvSpPr>
          <p:nvPr>
            <p:ph idx="1"/>
          </p:nvPr>
        </p:nvSpPr>
        <p:spPr>
          <a:xfrm>
            <a:off x="457200" y="990600"/>
            <a:ext cx="8382000" cy="5638800"/>
          </a:xfrm>
        </p:spPr>
        <p:txBody>
          <a:bodyPr>
            <a:normAutofit fontScale="92500"/>
          </a:bodyPr>
          <a:lstStyle/>
          <a:p>
            <a:r>
              <a:rPr lang="en-US" dirty="0" smtClean="0"/>
              <a:t>Now if the client calls the </a:t>
            </a:r>
            <a:r>
              <a:rPr lang="en-US" dirty="0" err="1" smtClean="0"/>
              <a:t>uri</a:t>
            </a:r>
            <a:r>
              <a:rPr lang="en-US" dirty="0" smtClean="0"/>
              <a:t> path “/user/service/create” with put http method the </a:t>
            </a:r>
            <a:r>
              <a:rPr lang="en-US" dirty="0" err="1" smtClean="0"/>
              <a:t>createUser</a:t>
            </a:r>
            <a:r>
              <a:rPr lang="en-US" dirty="0" smtClean="0"/>
              <a:t> method of user services class is called.</a:t>
            </a:r>
          </a:p>
          <a:p>
            <a:r>
              <a:rPr lang="en-US" dirty="0" err="1" smtClean="0"/>
              <a:t>CreateUser</a:t>
            </a:r>
            <a:r>
              <a:rPr lang="en-US" dirty="0" smtClean="0"/>
              <a:t> method is now having its own path appended with the class, but other methods do not have its own path, they are following class path.</a:t>
            </a:r>
          </a:p>
          <a:p>
            <a:r>
              <a:rPr lang="en-US" dirty="0" smtClean="0"/>
              <a:t>The methods that have its own path like create method are known as service </a:t>
            </a:r>
            <a:r>
              <a:rPr lang="en-US" dirty="0" smtClean="0"/>
              <a:t>resource </a:t>
            </a:r>
            <a:r>
              <a:rPr lang="en-US" dirty="0" smtClean="0"/>
              <a:t>method.</a:t>
            </a:r>
          </a:p>
          <a:p>
            <a:r>
              <a:rPr lang="en-US" dirty="0" smtClean="0"/>
              <a:t>Other methods with just http </a:t>
            </a:r>
            <a:r>
              <a:rPr lang="en-US" dirty="0" smtClean="0"/>
              <a:t>methods </a:t>
            </a:r>
            <a:r>
              <a:rPr lang="en-US" dirty="0" smtClean="0"/>
              <a:t>annotations are called normal resource methods.</a:t>
            </a:r>
          </a:p>
        </p:txBody>
      </p:sp>
    </p:spTree>
    <p:extLst>
      <p:ext uri="{BB962C8B-B14F-4D97-AF65-F5344CB8AC3E}">
        <p14:creationId xmlns:p14="http://schemas.microsoft.com/office/powerpoint/2010/main" val="148370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1514</Words>
  <Application>Microsoft Office PowerPoint</Application>
  <PresentationFormat>On-screen Show (4:3)</PresentationFormat>
  <Paragraphs>125</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REST</vt:lpstr>
      <vt:lpstr>Introduction to RESTful web services</vt:lpstr>
      <vt:lpstr>Introduction to RESTful web services</vt:lpstr>
      <vt:lpstr>Introduction to RESTful web services</vt:lpstr>
      <vt:lpstr>Introduction to RESTful web services</vt:lpstr>
      <vt:lpstr>How to Create RESTful web services?</vt:lpstr>
      <vt:lpstr>How to Create RESTful web services? Cont..</vt:lpstr>
      <vt:lpstr>How to Create RESTful web services? Cont..</vt:lpstr>
      <vt:lpstr>How to Create RESTful web services? Cont..</vt:lpstr>
      <vt:lpstr>How to Create RESTful web services? Cont..</vt:lpstr>
      <vt:lpstr>How to Create RESTful web services? Cont..</vt:lpstr>
      <vt:lpstr>Code – make it fully functional</vt:lpstr>
      <vt:lpstr>Code – make it fully functional 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NSS</cp:lastModifiedBy>
  <cp:revision>275</cp:revision>
  <dcterms:created xsi:type="dcterms:W3CDTF">2006-08-16T00:00:00Z</dcterms:created>
  <dcterms:modified xsi:type="dcterms:W3CDTF">2016-02-12T12:44:21Z</dcterms:modified>
</cp:coreProperties>
</file>