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4">
  <p:sldMasterIdLst>
    <p:sldMasterId id="2147483648" r:id="rId1"/>
  </p:sldMasterIdLst>
  <p:notesMasterIdLst>
    <p:notesMasterId r:id="rId45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23" r:id="rId39"/>
    <p:sldId id="324" r:id="rId40"/>
    <p:sldId id="325" r:id="rId41"/>
    <p:sldId id="326" r:id="rId42"/>
    <p:sldId id="327" r:id="rId43"/>
    <p:sldId id="32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78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32E1-BDCF-4508-AFEC-5CB611B0D38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A53F-7D6B-4AFB-9AF7-F1AC7F94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us.safaribooksonline.com/book/databases/business-intelligence/978144935903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/stag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ing Spark"/>
              </a:rPr>
              <a:t>Learning Spark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safari books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3. Programming with RDDs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3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http://techbus.safaribooksonline.com/9781449359034/idp1989024_html?percentage=0.0&amp;reader=html#X2ludGVybmFsX0h0bWxWaWV3P3htbGlkPTk3ODE0NDkzNTkwMzQlMkZpZHAxOTg5MDI0X2h0bWwmcXVlcnk9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4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5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3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0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1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0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94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6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8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3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3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48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4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56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1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61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4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82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5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3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http://localhost:4040/stages/</a:t>
            </a:r>
            <a:r>
              <a:rPr lang="en-US" dirty="0" smtClean="0"/>
              <a:t> you can check the Spark UI.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http://www.supergloo.com/fieldnotes/apache-spark-examples-of-transformations/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http://www.supergloo.com/fieldnotes/apache-spark-examples-of-actions/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ywZBs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with RDDs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To summarize, every Spark program and shell session will work as follows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some input RDDs from external data.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Transform them to define new RDDs using transformations like filter().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Ask Spark to persist() any intermediate RDDs that will need to be reused.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Launch actions such as count() and first() to kick off a parallel computation, which is then optimized and executed by Spark.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9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create RDDs in TWO ways:</a:t>
            </a:r>
          </a:p>
          <a:p>
            <a:pPr lvl="1"/>
            <a:r>
              <a:rPr lang="en-US" dirty="0" smtClean="0"/>
              <a:t>Loading an external dataset and</a:t>
            </a:r>
          </a:p>
          <a:p>
            <a:pPr lvl="1"/>
            <a:r>
              <a:rPr lang="en-US" dirty="0" smtClean="0"/>
              <a:t>Parallelizing a collection in Driver program.</a:t>
            </a:r>
          </a:p>
          <a:p>
            <a:r>
              <a:rPr lang="en-US" dirty="0" smtClean="0"/>
              <a:t>Simplest way to create RDD is </a:t>
            </a:r>
          </a:p>
          <a:p>
            <a:pPr lvl="1"/>
            <a:r>
              <a:rPr lang="en-US" dirty="0" smtClean="0"/>
              <a:t>take an existing collection in the program and </a:t>
            </a:r>
          </a:p>
          <a:p>
            <a:pPr lvl="1"/>
            <a:r>
              <a:rPr lang="en-US" dirty="0" smtClean="0"/>
              <a:t>Pass it to Spark Context’s </a:t>
            </a:r>
            <a:r>
              <a:rPr lang="en-US" b="1" dirty="0" smtClean="0"/>
              <a:t>parallelize() </a:t>
            </a:r>
            <a:r>
              <a:rPr lang="en-US" dirty="0" smtClean="0"/>
              <a:t>method.</a:t>
            </a:r>
          </a:p>
          <a:p>
            <a:pPr lvl="1"/>
            <a:r>
              <a:rPr lang="en-US" dirty="0" smtClean="0"/>
              <a:t>This method is limited to prototyping and testing and is not widely used, since it requires that the entire collection dataset in memory on one machine.</a:t>
            </a:r>
          </a:p>
          <a:p>
            <a:pPr lvl="1"/>
            <a:r>
              <a:rPr lang="en-US" dirty="0"/>
              <a:t>lines = </a:t>
            </a:r>
            <a:r>
              <a:rPr lang="en-US" dirty="0" err="1"/>
              <a:t>sc.parallelize</a:t>
            </a:r>
            <a:r>
              <a:rPr lang="en-US" dirty="0"/>
              <a:t>(["pandas", </a:t>
            </a:r>
            <a:r>
              <a:rPr lang="en-US" dirty="0" err="1"/>
              <a:t>"i</a:t>
            </a:r>
            <a:r>
              <a:rPr lang="en-US" dirty="0"/>
              <a:t> like pandas"]) - python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sc.parallelize</a:t>
            </a:r>
            <a:r>
              <a:rPr lang="en-US" dirty="0"/>
              <a:t>(List("pandas", </a:t>
            </a:r>
            <a:r>
              <a:rPr lang="en-US" dirty="0" err="1"/>
              <a:t>"i</a:t>
            </a:r>
            <a:r>
              <a:rPr lang="en-US" dirty="0"/>
              <a:t> like pandas")) - </a:t>
            </a:r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 err="1"/>
              <a:t>JavaRDD</a:t>
            </a:r>
            <a:r>
              <a:rPr lang="en-US" dirty="0"/>
              <a:t>&lt;String&gt; lines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("pandas", </a:t>
            </a:r>
            <a:r>
              <a:rPr lang="en-US" dirty="0" err="1"/>
              <a:t>"i</a:t>
            </a:r>
            <a:r>
              <a:rPr lang="en-US" dirty="0"/>
              <a:t> like pandas")); - 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7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/>
              <a:t>A more common way to create RDDs is to load data from external storage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example is using </a:t>
            </a:r>
            <a:r>
              <a:rPr lang="en-US" dirty="0" err="1" smtClean="0"/>
              <a:t>SparkContext.textFile</a:t>
            </a:r>
            <a:r>
              <a:rPr lang="en-US" dirty="0" smtClean="0"/>
              <a:t>(), loads a text file as an RDD of strings.</a:t>
            </a:r>
          </a:p>
          <a:p>
            <a:pPr lvl="1"/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("/path/to/README.md")  - python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("/path/to/README.md") - </a:t>
            </a:r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 err="1"/>
              <a:t>JavaRDD</a:t>
            </a:r>
            <a:r>
              <a:rPr lang="en-US" dirty="0"/>
              <a:t>&lt;String&gt; lines = </a:t>
            </a:r>
            <a:r>
              <a:rPr lang="en-US" dirty="0" err="1"/>
              <a:t>sc.textFile</a:t>
            </a:r>
            <a:r>
              <a:rPr lang="en-US" dirty="0"/>
              <a:t>("/path/to/README.md"); - 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05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RDDs supports 2 types of operations </a:t>
            </a:r>
          </a:p>
          <a:p>
            <a:pPr lvl="1"/>
            <a:r>
              <a:rPr lang="en-US" dirty="0" smtClean="0"/>
              <a:t>transformations and actions.</a:t>
            </a:r>
          </a:p>
          <a:p>
            <a:pPr lvl="1"/>
            <a:r>
              <a:rPr lang="en-US" dirty="0" smtClean="0"/>
              <a:t>Transformations on RDDs return a new RDD, such as map() and filter().</a:t>
            </a:r>
          </a:p>
          <a:p>
            <a:pPr lvl="1"/>
            <a:r>
              <a:rPr lang="en-US" dirty="0" smtClean="0"/>
              <a:t>Actions return a result to the driver program or write the result to storage and kicks off a computation, such as count(), first().</a:t>
            </a:r>
          </a:p>
          <a:p>
            <a:pPr lvl="1"/>
            <a:r>
              <a:rPr lang="en-US" dirty="0" smtClean="0"/>
              <a:t>To distinguish Transformation from action check the return type. Transformations return RDDs, and action return some other data type.</a:t>
            </a:r>
          </a:p>
          <a:p>
            <a:r>
              <a:rPr lang="en-US" b="1" dirty="0" smtClean="0"/>
              <a:t>Transformed RDDs are computed lazily.</a:t>
            </a:r>
          </a:p>
          <a:p>
            <a:r>
              <a:rPr lang="en-US" dirty="0" smtClean="0"/>
              <a:t>Many transformations are element-wise, </a:t>
            </a:r>
            <a:r>
              <a:rPr lang="en-US" dirty="0" err="1" smtClean="0"/>
              <a:t>i.e</a:t>
            </a:r>
            <a:r>
              <a:rPr lang="en-US" dirty="0" smtClean="0"/>
              <a:t> they work on one element at a time.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filter() transformation </a:t>
            </a:r>
            <a:r>
              <a:rPr lang="en-US" b="1" dirty="0" smtClean="0"/>
              <a:t>does not mutate</a:t>
            </a:r>
            <a:r>
              <a:rPr lang="en-US" dirty="0" smtClean="0"/>
              <a:t> the existing RDD. It returns a pointer to an entirely new RDD.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27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Filter() in 3 languages:</a:t>
            </a:r>
          </a:p>
          <a:p>
            <a:pPr marL="914400" lvl="2" indent="0">
              <a:buNone/>
            </a:pP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</a:t>
            </a:r>
          </a:p>
          <a:p>
            <a:pPr marL="914400" lvl="2" indent="0">
              <a:buNone/>
            </a:pP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"error" in x)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</a:t>
            </a:r>
          </a:p>
          <a:p>
            <a:pPr marL="914400" lvl="2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(line =&gt; </a:t>
            </a:r>
            <a:r>
              <a:rPr lang="en-US" dirty="0" err="1"/>
              <a:t>line.contains</a:t>
            </a:r>
            <a:r>
              <a:rPr lang="en-US" dirty="0"/>
              <a:t>("error"))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inputRDD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("log.txt");</a:t>
            </a:r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</a:t>
            </a:r>
          </a:p>
          <a:p>
            <a:pPr marL="914400" lvl="2" indent="0">
              <a:buNone/>
            </a:pPr>
            <a:r>
              <a:rPr lang="en-US" dirty="0"/>
              <a:t>  new Function&lt;String, Boolean&gt;() {</a:t>
            </a:r>
          </a:p>
          <a:p>
            <a:pPr marL="914400" lvl="2" indent="0">
              <a:buNone/>
            </a:pPr>
            <a:r>
              <a:rPr lang="en-US" dirty="0"/>
              <a:t>    public Boolean call(String x) { return </a:t>
            </a:r>
            <a:r>
              <a:rPr lang="en-US" dirty="0" err="1"/>
              <a:t>x.contains</a:t>
            </a:r>
            <a:r>
              <a:rPr lang="en-US" dirty="0"/>
              <a:t>("error"); </a:t>
            </a:r>
            <a:r>
              <a:rPr lang="en-US" dirty="0" smtClean="0"/>
              <a:t>}   } });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/>
              <a:t>inputRDD</a:t>
            </a:r>
            <a:r>
              <a:rPr lang="en-US" dirty="0"/>
              <a:t> </a:t>
            </a:r>
            <a:r>
              <a:rPr lang="en-US" dirty="0" smtClean="0"/>
              <a:t>is not got mutated due to transformation and can still be reused in the </a:t>
            </a:r>
            <a:r>
              <a:rPr lang="en-US" dirty="0" err="1" smtClean="0"/>
              <a:t>protram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reusing </a:t>
            </a:r>
            <a:r>
              <a:rPr lang="en-US" dirty="0" err="1" smtClean="0"/>
              <a:t>inputRDD</a:t>
            </a:r>
            <a:r>
              <a:rPr lang="en-US" dirty="0" smtClean="0"/>
              <a:t> – and using another transformation </a:t>
            </a:r>
            <a:r>
              <a:rPr lang="en-US" b="1" dirty="0" smtClean="0"/>
              <a:t>UNION</a:t>
            </a:r>
          </a:p>
          <a:p>
            <a:pPr lvl="1"/>
            <a:r>
              <a:rPr lang="en-US" dirty="0" err="1"/>
              <a:t>errorsRDD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"error" in x)</a:t>
            </a:r>
          </a:p>
          <a:p>
            <a:pPr lvl="1"/>
            <a:r>
              <a:rPr lang="en-US" dirty="0" err="1"/>
              <a:t>warningsRDD</a:t>
            </a:r>
            <a:r>
              <a:rPr lang="en-US" dirty="0"/>
              <a:t> = </a:t>
            </a:r>
            <a:r>
              <a:rPr lang="en-US" dirty="0" err="1"/>
              <a:t>inputRDD.filter</a:t>
            </a:r>
            <a:r>
              <a:rPr lang="en-US" dirty="0"/>
              <a:t>(lambda x: "warning" in x)</a:t>
            </a:r>
          </a:p>
          <a:p>
            <a:pPr lvl="1"/>
            <a:r>
              <a:rPr lang="en-US" dirty="0" err="1"/>
              <a:t>badLinesRDD</a:t>
            </a:r>
            <a:r>
              <a:rPr lang="en-US" dirty="0"/>
              <a:t> = </a:t>
            </a:r>
            <a:r>
              <a:rPr lang="en-US" dirty="0" err="1"/>
              <a:t>errorsRDD.union</a:t>
            </a:r>
            <a:r>
              <a:rPr lang="en-US" dirty="0"/>
              <a:t>(</a:t>
            </a:r>
            <a:r>
              <a:rPr lang="en-US" dirty="0" err="1"/>
              <a:t>warningsRDD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4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27014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Spark keeps track of the set of dependencies between different RDDs, as you keep deriving new RDDs from each other using transformation.</a:t>
            </a:r>
          </a:p>
          <a:p>
            <a:r>
              <a:rPr lang="en-US" dirty="0" smtClean="0"/>
              <a:t>This is called </a:t>
            </a:r>
            <a:r>
              <a:rPr lang="en-US" b="1" dirty="0" smtClean="0"/>
              <a:t>lineage graph.</a:t>
            </a:r>
            <a:r>
              <a:rPr lang="en-US" dirty="0" smtClean="0"/>
              <a:t> Below shows the RDD lineage graph created during log analysis.</a:t>
            </a:r>
          </a:p>
          <a:p>
            <a:r>
              <a:rPr lang="en-US" dirty="0" smtClean="0"/>
              <a:t>Spark uses this info to compute each RDD on demand and to recover lost data if part of a persistent RDD is lost.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44" y="3539689"/>
            <a:ext cx="4549511" cy="33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Actions: </a:t>
            </a:r>
          </a:p>
          <a:p>
            <a:pPr lvl="1"/>
            <a:r>
              <a:rPr lang="en-US" dirty="0" smtClean="0"/>
              <a:t>Actions are the second type of operation. These return a final value to driver program or write data to an external storage system.</a:t>
            </a:r>
          </a:p>
          <a:p>
            <a:pPr lvl="1"/>
            <a:r>
              <a:rPr lang="en-US" dirty="0" smtClean="0"/>
              <a:t>Actions force the evaluation of the transformations required for the RDD they were called on, and produces output.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– to print info about </a:t>
            </a:r>
            <a:r>
              <a:rPr lang="en-US" dirty="0" err="1" smtClean="0"/>
              <a:t>badLinesRDD</a:t>
            </a:r>
            <a:r>
              <a:rPr lang="en-US" dirty="0" smtClean="0"/>
              <a:t>, we will use two actions, count() – ret the count as a number and take() collects a no of elements from the RDD.</a:t>
            </a:r>
          </a:p>
          <a:p>
            <a:pPr lvl="1"/>
            <a:r>
              <a:rPr lang="en-US" dirty="0" smtClean="0"/>
              <a:t>Take() will retrieve a small no of elements in the RDD at the driver program.</a:t>
            </a:r>
          </a:p>
          <a:p>
            <a:pPr lvl="1"/>
            <a:r>
              <a:rPr lang="en-US" b="1" dirty="0" smtClean="0"/>
              <a:t>Collect() </a:t>
            </a:r>
            <a:r>
              <a:rPr lang="en-US" dirty="0" smtClean="0"/>
              <a:t>function will retrieve the entire RDD. This is useful if your program filters RDDs down to a very small size and so that you deal with it locally.</a:t>
            </a:r>
          </a:p>
          <a:p>
            <a:pPr lvl="1"/>
            <a:r>
              <a:rPr lang="en-US" dirty="0" smtClean="0"/>
              <a:t>Keep in mind that your entire data set must fit in memory on a single machine to use collect(), so collect() should not be used on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10881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dirty="0"/>
              <a:t>Python error count using actions:</a:t>
            </a:r>
          </a:p>
          <a:p>
            <a:pPr marL="914400" lvl="2" indent="0">
              <a:buNone/>
            </a:pPr>
            <a:r>
              <a:rPr lang="en-US" dirty="0"/>
              <a:t>print 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</a:t>
            </a:r>
          </a:p>
          <a:p>
            <a:pPr marL="914400" lvl="2" indent="0">
              <a:buNone/>
            </a:pPr>
            <a:r>
              <a:rPr lang="en-US" dirty="0"/>
              <a:t>print "Here are 10 examples:"</a:t>
            </a:r>
          </a:p>
          <a:p>
            <a:pPr marL="914400" lvl="2" indent="0">
              <a:buNone/>
            </a:pPr>
            <a:r>
              <a:rPr lang="en-US" dirty="0"/>
              <a:t>for line in </a:t>
            </a:r>
            <a:r>
              <a:rPr lang="en-US" dirty="0" err="1"/>
              <a:t>badLinesRDD.take</a:t>
            </a:r>
            <a:r>
              <a:rPr lang="en-US" dirty="0"/>
              <a:t>(10):</a:t>
            </a:r>
          </a:p>
          <a:p>
            <a:pPr marL="914400" lvl="2" indent="0">
              <a:buNone/>
            </a:pPr>
            <a:r>
              <a:rPr lang="en-US" dirty="0"/>
              <a:t>    print line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Scala error count using actions</a:t>
            </a:r>
          </a:p>
          <a:p>
            <a:pPr marL="914400" lvl="2" indent="0">
              <a:buNone/>
            </a:pPr>
            <a:r>
              <a:rPr lang="en-US" dirty="0" err="1"/>
              <a:t>println</a:t>
            </a:r>
            <a:r>
              <a:rPr lang="en-US" dirty="0"/>
              <a:t>("Input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lines")</a:t>
            </a:r>
          </a:p>
          <a:p>
            <a:pPr marL="914400" lvl="2" indent="0">
              <a:buNone/>
            </a:pPr>
            <a:r>
              <a:rPr lang="en-US" dirty="0" err="1"/>
              <a:t>println</a:t>
            </a:r>
            <a:r>
              <a:rPr lang="en-US" dirty="0"/>
              <a:t>("Here are 10 examples:")</a:t>
            </a:r>
          </a:p>
          <a:p>
            <a:pPr marL="914400" lvl="2" indent="0">
              <a:buNone/>
            </a:pPr>
            <a:r>
              <a:rPr lang="en-US" dirty="0" err="1"/>
              <a:t>badLinesRDD.take</a:t>
            </a:r>
            <a:r>
              <a:rPr lang="en-US" dirty="0"/>
              <a:t>(10).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Java error count using actions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("Input had " + </a:t>
            </a:r>
            <a:r>
              <a:rPr lang="en-US" dirty="0" err="1"/>
              <a:t>badLinesRDD.count</a:t>
            </a:r>
            <a:r>
              <a:rPr lang="en-US" dirty="0"/>
              <a:t>() + " concerning lines")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("Here are 10 examples:")</a:t>
            </a:r>
          </a:p>
          <a:p>
            <a:pPr marL="914400" lvl="2" indent="0">
              <a:buNone/>
            </a:pPr>
            <a:r>
              <a:rPr lang="en-US" dirty="0"/>
              <a:t>for (String line: </a:t>
            </a:r>
            <a:r>
              <a:rPr lang="en-US" dirty="0" err="1"/>
              <a:t>badLinesRDD.take</a:t>
            </a:r>
            <a:r>
              <a:rPr lang="en-US" dirty="0"/>
              <a:t>(10)) {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(line);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4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In most cases RDDs, can’t just be collect() </a:t>
            </a:r>
            <a:r>
              <a:rPr lang="en-US" dirty="0" err="1" smtClean="0"/>
              <a:t>ed</a:t>
            </a:r>
            <a:r>
              <a:rPr lang="en-US" dirty="0" smtClean="0"/>
              <a:t> to the driver because they are too large.</a:t>
            </a:r>
          </a:p>
          <a:p>
            <a:pPr lvl="1"/>
            <a:r>
              <a:rPr lang="en-US" dirty="0" smtClean="0"/>
              <a:t>In these cases, it is common to write data out to a distributed storage such as HDFS or Amazon s3.</a:t>
            </a:r>
          </a:p>
          <a:p>
            <a:pPr lvl="1"/>
            <a:r>
              <a:rPr lang="en-US" dirty="0" smtClean="0"/>
              <a:t>You can save contents of RDD using </a:t>
            </a:r>
            <a:r>
              <a:rPr lang="en-US" b="1" dirty="0" err="1" smtClean="0"/>
              <a:t>saveAsTextFile</a:t>
            </a:r>
            <a:r>
              <a:rPr lang="en-US" b="1" dirty="0" smtClean="0"/>
              <a:t>() </a:t>
            </a:r>
            <a:r>
              <a:rPr lang="en-US" dirty="0" smtClean="0"/>
              <a:t>action, </a:t>
            </a:r>
            <a:r>
              <a:rPr lang="en-US" b="1" dirty="0" err="1" smtClean="0"/>
              <a:t>saveAsSequenceFile</a:t>
            </a:r>
            <a:r>
              <a:rPr lang="en-US" b="1" dirty="0" smtClean="0"/>
              <a:t>(),</a:t>
            </a:r>
            <a:r>
              <a:rPr lang="en-US" dirty="0" smtClean="0"/>
              <a:t> or any of actions available for built-in formats.</a:t>
            </a:r>
          </a:p>
          <a:p>
            <a:pPr lvl="1"/>
            <a:r>
              <a:rPr lang="en-US" b="1" dirty="0" smtClean="0"/>
              <a:t>Note that each time you call a new action, entire RDD must be computed “from scratch”. </a:t>
            </a:r>
            <a:r>
              <a:rPr lang="en-US" dirty="0" smtClean="0"/>
              <a:t>To Avoid this inefficiency, users can </a:t>
            </a:r>
            <a:r>
              <a:rPr lang="en-US" b="1" dirty="0" smtClean="0"/>
              <a:t>persist</a:t>
            </a:r>
            <a:r>
              <a:rPr lang="en-US" dirty="0" smtClean="0"/>
              <a:t> intermediate results.</a:t>
            </a:r>
          </a:p>
          <a:p>
            <a:r>
              <a:rPr lang="en-US" b="1" dirty="0" smtClean="0"/>
              <a:t>Lazy Evaluation:</a:t>
            </a:r>
            <a:endParaRPr lang="en-US" dirty="0" smtClean="0"/>
          </a:p>
          <a:p>
            <a:pPr lvl="1"/>
            <a:r>
              <a:rPr lang="en-US" dirty="0" smtClean="0"/>
              <a:t>Transformations on RDDs are lazily evaluated, means spark will not begin execution until it sees an action.</a:t>
            </a:r>
          </a:p>
          <a:p>
            <a:pPr lvl="1"/>
            <a:r>
              <a:rPr lang="en-US" dirty="0" smtClean="0"/>
              <a:t>Lazy evaluation means, Spark internally records metadata to indicate that this operation has been requested.</a:t>
            </a:r>
          </a:p>
          <a:p>
            <a:pPr lvl="1"/>
            <a:r>
              <a:rPr lang="en-US" dirty="0" smtClean="0"/>
              <a:t>Spark thinks RDDs consisting of instructions on how to compute the data rather than data.</a:t>
            </a:r>
          </a:p>
          <a:p>
            <a:pPr lvl="1"/>
            <a:r>
              <a:rPr lang="en-US" dirty="0" smtClean="0"/>
              <a:t>Loading data into an RDD is lazily evaluated in the same way transformations are.</a:t>
            </a:r>
          </a:p>
          <a:p>
            <a:pPr lvl="1"/>
            <a:r>
              <a:rPr lang="en-US" dirty="0" smtClean="0"/>
              <a:t>Hence when we call </a:t>
            </a:r>
            <a:r>
              <a:rPr lang="en-US" dirty="0" err="1" smtClean="0"/>
              <a:t>sc.textFile</a:t>
            </a:r>
            <a:r>
              <a:rPr lang="en-US" dirty="0" smtClean="0"/>
              <a:t>() , the data is not loaded until necessary.</a:t>
            </a:r>
          </a:p>
        </p:txBody>
      </p:sp>
    </p:spTree>
    <p:extLst>
      <p:ext uri="{BB962C8B-B14F-4D97-AF65-F5344CB8AC3E}">
        <p14:creationId xmlns:p14="http://schemas.microsoft.com/office/powerpoint/2010/main" val="8149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RDD Operations: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Similar to transformations, the data operations (here reading the data) can occur multiple times.</a:t>
            </a:r>
          </a:p>
          <a:p>
            <a:pPr lvl="1"/>
            <a:r>
              <a:rPr lang="en-US" dirty="0" smtClean="0"/>
              <a:t>Easy way to test our program is running an action at any point of time, like count().</a:t>
            </a:r>
          </a:p>
          <a:p>
            <a:pPr lvl="1"/>
            <a:r>
              <a:rPr lang="en-US" dirty="0"/>
              <a:t>Spark uses lazy evaluation to reduce the number of passes it has to take over our data by grouping operations together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systems like Hadoop </a:t>
            </a:r>
            <a:r>
              <a:rPr lang="en-US" dirty="0" err="1"/>
              <a:t>MapReduce</a:t>
            </a:r>
            <a:r>
              <a:rPr lang="en-US" dirty="0"/>
              <a:t>, developers often have to spend a lot of time considering how to group together operations to minimize the number of </a:t>
            </a:r>
            <a:r>
              <a:rPr lang="en-US" dirty="0" err="1"/>
              <a:t>MapReduce</a:t>
            </a:r>
            <a:r>
              <a:rPr lang="en-US" dirty="0"/>
              <a:t> passes. </a:t>
            </a:r>
            <a:endParaRPr lang="en-US" dirty="0" smtClean="0"/>
          </a:p>
          <a:p>
            <a:pPr lvl="1"/>
            <a:r>
              <a:rPr lang="en-US" dirty="0"/>
              <a:t>In Spark, there is no substantial benefit to writing a single complex map instead of chaining together many simple operations. Thus, users are free to organize their program into smaller, more manageable operations.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98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RDDs are Spark’s </a:t>
            </a:r>
            <a:r>
              <a:rPr lang="en-US" dirty="0"/>
              <a:t>core abstraction for working with </a:t>
            </a:r>
            <a:r>
              <a:rPr lang="en-US" dirty="0" smtClean="0"/>
              <a:t>data.</a:t>
            </a:r>
            <a:r>
              <a:rPr lang="en-US" dirty="0"/>
              <a:t> </a:t>
            </a:r>
            <a:r>
              <a:rPr lang="en-US" dirty="0" smtClean="0"/>
              <a:t> Resilient distributed dataset.</a:t>
            </a:r>
          </a:p>
          <a:p>
            <a:r>
              <a:rPr lang="en-US" dirty="0"/>
              <a:t>An RDD is simply a </a:t>
            </a:r>
            <a:r>
              <a:rPr lang="en-US" dirty="0" smtClean="0"/>
              <a:t>Read-only(immutable) , distributed </a:t>
            </a:r>
            <a:r>
              <a:rPr lang="en-US" dirty="0"/>
              <a:t>collection of elements</a:t>
            </a:r>
            <a:r>
              <a:rPr lang="en-US" dirty="0" smtClean="0"/>
              <a:t>.</a:t>
            </a:r>
          </a:p>
          <a:p>
            <a:r>
              <a:rPr lang="en-US" dirty="0"/>
              <a:t>An RDD is a fault-tolerant collection of elements that can be operated on in parallel</a:t>
            </a:r>
            <a:r>
              <a:rPr lang="en-US" dirty="0" smtClean="0"/>
              <a:t>.</a:t>
            </a:r>
          </a:p>
          <a:p>
            <a:r>
              <a:rPr lang="en-US" dirty="0"/>
              <a:t>RDDs are Immutable and partitioned collection of records, which can only be created by coarse grained (not refined/gross ) operations such as map, filter, group by etc.</a:t>
            </a:r>
          </a:p>
          <a:p>
            <a:r>
              <a:rPr lang="en-US" dirty="0"/>
              <a:t>By coarse grained operations , it means that the operations are applied on all elements in a datasets. </a:t>
            </a:r>
          </a:p>
          <a:p>
            <a:r>
              <a:rPr lang="en-US" dirty="0"/>
              <a:t>RDDs can only be created by reading data from a stable storage such as HDFS or by transformations on existing RDDs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RDDs: </a:t>
            </a:r>
            <a:endParaRPr lang="en-US" dirty="0" smtClean="0"/>
          </a:p>
          <a:p>
            <a:pPr lvl="1"/>
            <a:r>
              <a:rPr lang="en-US" dirty="0" smtClean="0"/>
              <a:t>parallelizing </a:t>
            </a:r>
            <a:r>
              <a:rPr lang="en-US" dirty="0"/>
              <a:t>an existing collection in your driver program, or </a:t>
            </a:r>
            <a:endParaRPr lang="en-US" dirty="0" smtClean="0"/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dataset in an external storage system, such as a shared </a:t>
            </a:r>
            <a:r>
              <a:rPr lang="en-US" dirty="0" err="1"/>
              <a:t>filesystem</a:t>
            </a:r>
            <a:r>
              <a:rPr lang="en-US" dirty="0"/>
              <a:t>, HDFS, </a:t>
            </a:r>
            <a:r>
              <a:rPr lang="en-US" dirty="0" err="1" smtClean="0"/>
              <a:t>Hbase</a:t>
            </a:r>
            <a:r>
              <a:rPr lang="en-US" dirty="0" smtClean="0"/>
              <a:t> etc.</a:t>
            </a:r>
          </a:p>
          <a:p>
            <a:r>
              <a:rPr lang="en-US" dirty="0"/>
              <a:t>In Spark all work is expressed as either </a:t>
            </a:r>
          </a:p>
          <a:p>
            <a:pPr lvl="1"/>
            <a:r>
              <a:rPr lang="en-US" dirty="0"/>
              <a:t>creating new RDDs, </a:t>
            </a:r>
            <a:r>
              <a:rPr lang="en-US" dirty="0" smtClean="0"/>
              <a:t> transforming </a:t>
            </a:r>
            <a:r>
              <a:rPr lang="en-US" dirty="0"/>
              <a:t>existing RDDs, or </a:t>
            </a:r>
            <a:r>
              <a:rPr lang="en-US" dirty="0" smtClean="0"/>
              <a:t> calling </a:t>
            </a:r>
            <a:r>
              <a:rPr lang="en-US" dirty="0"/>
              <a:t>operations on RDDs </a:t>
            </a:r>
            <a:r>
              <a:rPr lang="en-US" b="1" dirty="0"/>
              <a:t>to</a:t>
            </a:r>
            <a:r>
              <a:rPr lang="en-US" dirty="0"/>
              <a:t> compute a result. </a:t>
            </a:r>
          </a:p>
          <a:p>
            <a:r>
              <a:rPr lang="en-US" dirty="0"/>
              <a:t>Spark automatically distributes the data contained in RDDs across your cluster and parallelizes the operations you perform on them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43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most </a:t>
            </a:r>
            <a:r>
              <a:rPr lang="en-US" dirty="0"/>
              <a:t>of Spark’s transformations, and some of its actions, </a:t>
            </a:r>
            <a:r>
              <a:rPr lang="en-US" dirty="0" smtClean="0"/>
              <a:t>we pass functions.</a:t>
            </a:r>
          </a:p>
          <a:p>
            <a:r>
              <a:rPr lang="en-US" dirty="0" smtClean="0"/>
              <a:t>These functions are </a:t>
            </a:r>
            <a:r>
              <a:rPr lang="en-US" dirty="0"/>
              <a:t>used by Spark to compute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of the core languages has a slightly different way/mechanism for passing functions to spark.</a:t>
            </a:r>
          </a:p>
          <a:p>
            <a:r>
              <a:rPr lang="en-US" b="1" dirty="0" smtClean="0"/>
              <a:t>Python – passing functions:</a:t>
            </a:r>
          </a:p>
          <a:p>
            <a:pPr lvl="1"/>
            <a:r>
              <a:rPr lang="en-US" dirty="0" smtClean="0"/>
              <a:t>We have 3 options for passing functions into spark.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shorter functions – we can use lambda</a:t>
            </a:r>
          </a:p>
          <a:p>
            <a:pPr marL="1828800" lvl="3" indent="-514350"/>
            <a:r>
              <a:rPr lang="en-US" dirty="0" smtClean="0"/>
              <a:t>word </a:t>
            </a:r>
            <a:r>
              <a:rPr lang="en-US" dirty="0"/>
              <a:t>= </a:t>
            </a:r>
            <a:r>
              <a:rPr lang="en-US" dirty="0" err="1"/>
              <a:t>rdd.filter</a:t>
            </a:r>
            <a:r>
              <a:rPr lang="en-US" dirty="0"/>
              <a:t>(lambda s: "error" in s</a:t>
            </a:r>
            <a:r>
              <a:rPr lang="en-US" dirty="0" smtClean="0"/>
              <a:t>)</a:t>
            </a:r>
          </a:p>
          <a:p>
            <a:pPr marL="1828800" lvl="3" indent="-514350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containsError</a:t>
            </a:r>
            <a:r>
              <a:rPr lang="en-US" dirty="0"/>
              <a:t>(s):</a:t>
            </a:r>
          </a:p>
          <a:p>
            <a:pPr marL="1771650" lvl="4" indent="0">
              <a:buNone/>
            </a:pPr>
            <a:r>
              <a:rPr lang="en-US" dirty="0"/>
              <a:t>    return "error" in s</a:t>
            </a:r>
          </a:p>
          <a:p>
            <a:pPr marL="1771650" lvl="4" indent="0">
              <a:buNone/>
            </a:pPr>
            <a:r>
              <a:rPr lang="en-US" dirty="0"/>
              <a:t>word = </a:t>
            </a:r>
            <a:r>
              <a:rPr lang="en-US" dirty="0" err="1"/>
              <a:t>rdd.filter</a:t>
            </a:r>
            <a:r>
              <a:rPr lang="en-US" dirty="0"/>
              <a:t>(</a:t>
            </a:r>
            <a:r>
              <a:rPr lang="en-US" b="1" dirty="0" err="1"/>
              <a:t>containsError</a:t>
            </a:r>
            <a:r>
              <a:rPr lang="en-US" dirty="0"/>
              <a:t>)</a:t>
            </a:r>
            <a:endParaRPr lang="en-US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We can pass top–level functions</a:t>
            </a:r>
            <a:r>
              <a:rPr lang="en-US" dirty="0"/>
              <a:t> </a:t>
            </a:r>
            <a:r>
              <a:rPr lang="en-US" dirty="0" smtClean="0"/>
              <a:t>or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Locally defined functions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6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should take care below points while passing functions</a:t>
            </a:r>
          </a:p>
          <a:p>
            <a:pPr lvl="1"/>
            <a:r>
              <a:rPr lang="en-US" dirty="0" smtClean="0"/>
              <a:t>When we pass functions, we are accidentally/without intention , serializing the object containing the function.</a:t>
            </a:r>
          </a:p>
          <a:p>
            <a:pPr lvl="1"/>
            <a:r>
              <a:rPr lang="en-US" dirty="0" smtClean="0"/>
              <a:t>This is because, when you pass a function that is member of an object or function containing reference to fields in an object (e.g. </a:t>
            </a:r>
            <a:r>
              <a:rPr lang="en-US" dirty="0" err="1" smtClean="0"/>
              <a:t>self.field</a:t>
            </a:r>
            <a:r>
              <a:rPr lang="en-US" dirty="0" smtClean="0"/>
              <a:t>), then spark sends the entire object to worker nodes, which can be much larger than the information you need. </a:t>
            </a:r>
          </a:p>
          <a:p>
            <a:pPr lvl="1"/>
            <a:r>
              <a:rPr lang="en-US" dirty="0" smtClean="0"/>
              <a:t>E.g. passing a function with field reference, (don’t do this)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SearchFunctions</a:t>
            </a:r>
            <a:r>
              <a:rPr lang="en-US" dirty="0"/>
              <a:t>(object):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b="1" dirty="0"/>
              <a:t>self</a:t>
            </a:r>
            <a:r>
              <a:rPr lang="en-US" dirty="0"/>
              <a:t>, query):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dirty="0" err="1"/>
              <a:t>self.query</a:t>
            </a:r>
            <a:r>
              <a:rPr lang="en-US" dirty="0"/>
              <a:t> = query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(self, s):</a:t>
            </a:r>
          </a:p>
          <a:p>
            <a:pPr marL="914400" lvl="2" indent="0">
              <a:buNone/>
            </a:pPr>
            <a:r>
              <a:rPr lang="en-US" dirty="0"/>
              <a:t>      return </a:t>
            </a:r>
            <a:r>
              <a:rPr lang="en-US" dirty="0" err="1"/>
              <a:t>self.query</a:t>
            </a:r>
            <a:r>
              <a:rPr lang="en-US" dirty="0"/>
              <a:t> in s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getMatchesFunctionReference</a:t>
            </a:r>
            <a:r>
              <a:rPr lang="en-US" dirty="0"/>
              <a:t>(self, </a:t>
            </a:r>
            <a:r>
              <a:rPr lang="en-US" dirty="0" err="1"/>
              <a:t>rdd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      # Problem: references all of "self" in "</a:t>
            </a:r>
            <a:r>
              <a:rPr lang="en-US" dirty="0" err="1"/>
              <a:t>self.isMatch</a:t>
            </a:r>
            <a:r>
              <a:rPr lang="en-US" dirty="0"/>
              <a:t>"</a:t>
            </a:r>
          </a:p>
          <a:p>
            <a:pPr marL="914400" lvl="2" indent="0">
              <a:buNone/>
            </a:pPr>
            <a:r>
              <a:rPr lang="en-US" dirty="0"/>
              <a:t>      return </a:t>
            </a:r>
            <a:r>
              <a:rPr lang="en-US" dirty="0" err="1"/>
              <a:t>rdd.filter</a:t>
            </a:r>
            <a:r>
              <a:rPr lang="en-US" dirty="0"/>
              <a:t>(</a:t>
            </a:r>
            <a:r>
              <a:rPr lang="en-US" dirty="0" err="1"/>
              <a:t>self.isMatch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getMatchesMemberReference</a:t>
            </a:r>
            <a:r>
              <a:rPr lang="en-US" dirty="0"/>
              <a:t>(self, </a:t>
            </a:r>
            <a:r>
              <a:rPr lang="en-US" dirty="0" err="1"/>
              <a:t>rdd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      # Problem: references all of "self" in "</a:t>
            </a:r>
            <a:r>
              <a:rPr lang="en-US" dirty="0" err="1"/>
              <a:t>self.query</a:t>
            </a:r>
            <a:r>
              <a:rPr lang="en-US" dirty="0"/>
              <a:t>"</a:t>
            </a:r>
          </a:p>
          <a:p>
            <a:pPr marL="914400" lvl="2" indent="0">
              <a:buNone/>
            </a:pPr>
            <a:r>
              <a:rPr lang="en-US" dirty="0"/>
              <a:t>      return </a:t>
            </a:r>
            <a:r>
              <a:rPr lang="en-US" dirty="0" err="1"/>
              <a:t>rdd.filter</a:t>
            </a:r>
            <a:r>
              <a:rPr lang="en-US" dirty="0"/>
              <a:t>(lambda x: </a:t>
            </a:r>
            <a:r>
              <a:rPr lang="en-US" b="1" dirty="0" err="1"/>
              <a:t>self.query</a:t>
            </a:r>
            <a:r>
              <a:rPr lang="en-US" dirty="0"/>
              <a:t> in x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7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742950" lvl="2" indent="-342900"/>
            <a:r>
              <a:rPr lang="en-US" dirty="0"/>
              <a:t>Instead, just extract the fields you need from your object into a local variable and pass that in, as shown in next example.</a:t>
            </a:r>
          </a:p>
          <a:p>
            <a:pPr lvl="1"/>
            <a:r>
              <a:rPr lang="en-US" dirty="0"/>
              <a:t>Python function passing without field </a:t>
            </a:r>
            <a:r>
              <a:rPr lang="en-US" dirty="0" smtClean="0"/>
              <a:t>references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WordFunctions</a:t>
            </a:r>
            <a:r>
              <a:rPr lang="en-US" dirty="0"/>
              <a:t>(object):</a:t>
            </a:r>
          </a:p>
          <a:p>
            <a:pPr marL="914400" lvl="2" indent="0">
              <a:buNone/>
            </a:pPr>
            <a:r>
              <a:rPr lang="en-US" dirty="0"/>
              <a:t>  ...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getMatchesNoReference</a:t>
            </a:r>
            <a:r>
              <a:rPr lang="en-US" dirty="0"/>
              <a:t>(self, </a:t>
            </a:r>
            <a:r>
              <a:rPr lang="en-US" dirty="0" err="1"/>
              <a:t>rdd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r>
              <a:rPr lang="en-US" dirty="0"/>
              <a:t>      # Safe: extract only the field we need into a local variable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b="1" dirty="0"/>
              <a:t>query = </a:t>
            </a:r>
            <a:r>
              <a:rPr lang="en-US" b="1" dirty="0" err="1"/>
              <a:t>self.query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      return </a:t>
            </a:r>
            <a:r>
              <a:rPr lang="en-US" dirty="0" err="1"/>
              <a:t>rdd.filter</a:t>
            </a:r>
            <a:r>
              <a:rPr lang="en-US" dirty="0"/>
              <a:t>(lambda x: </a:t>
            </a:r>
            <a:r>
              <a:rPr lang="en-US" b="1" dirty="0"/>
              <a:t>query</a:t>
            </a:r>
            <a:r>
              <a:rPr lang="en-US" dirty="0"/>
              <a:t> in x)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pPr marL="0" indent="-400050"/>
            <a:r>
              <a:rPr lang="en-US" dirty="0" smtClean="0"/>
              <a:t>Scala – passing functions:</a:t>
            </a:r>
            <a:endParaRPr lang="en-US" dirty="0"/>
          </a:p>
          <a:p>
            <a:pPr marL="744538" lvl="1" indent="-400050"/>
            <a:r>
              <a:rPr lang="en-US" dirty="0" smtClean="0"/>
              <a:t>We can pass in functions </a:t>
            </a:r>
          </a:p>
          <a:p>
            <a:pPr marL="1093788" lvl="1" indent="-514350">
              <a:buFont typeface="+mj-lt"/>
              <a:buAutoNum type="arabicPeriod"/>
            </a:pPr>
            <a:r>
              <a:rPr lang="en-US" dirty="0" smtClean="0"/>
              <a:t>defined INLINE, </a:t>
            </a:r>
          </a:p>
          <a:p>
            <a:pPr marL="1093788" lvl="1" indent="-514350">
              <a:buFont typeface="+mj-lt"/>
              <a:buAutoNum type="arabicPeriod"/>
            </a:pPr>
            <a:r>
              <a:rPr lang="en-US" dirty="0" smtClean="0"/>
              <a:t>references to methods or</a:t>
            </a:r>
          </a:p>
          <a:p>
            <a:pPr marL="1093788" lvl="1" indent="-514350">
              <a:buFont typeface="+mj-lt"/>
              <a:buAutoNum type="arabicPeriod"/>
            </a:pPr>
            <a:r>
              <a:rPr lang="en-US" dirty="0" smtClean="0"/>
              <a:t>Static functions </a:t>
            </a:r>
          </a:p>
          <a:p>
            <a:pPr marL="744538" lvl="1" indent="-400050"/>
            <a:r>
              <a:rPr lang="en-US" dirty="0" smtClean="0"/>
              <a:t>The other considerations are – the functions we pass and the data referenced in functions need to be serializable (implementing Java’s serializable interface).</a:t>
            </a:r>
          </a:p>
          <a:p>
            <a:pPr marL="744538" lvl="1" indent="-400050"/>
            <a:r>
              <a:rPr lang="en-US" dirty="0" smtClean="0"/>
              <a:t>The problem with python(forced to write self) is less problematic in </a:t>
            </a:r>
            <a:r>
              <a:rPr lang="en-US" dirty="0" err="1" smtClean="0"/>
              <a:t>scala</a:t>
            </a:r>
            <a:r>
              <a:rPr lang="en-US" dirty="0" smtClean="0"/>
              <a:t> as we are forced to use ‘self’.</a:t>
            </a:r>
          </a:p>
          <a:p>
            <a:pPr marL="744538" lvl="1" indent="-400050"/>
            <a:r>
              <a:rPr lang="en-US" dirty="0" smtClean="0"/>
              <a:t>As we did in the python example, extract the fields we need as local variables and avoid needing to pass the whole object containing them.(seen in next example)</a:t>
            </a:r>
          </a:p>
          <a:p>
            <a:pPr marL="744538" lvl="1" indent="-400050"/>
            <a:r>
              <a:rPr lang="en-US" dirty="0"/>
              <a:t>If </a:t>
            </a:r>
            <a:r>
              <a:rPr lang="en-US" dirty="0" err="1"/>
              <a:t>NotSerializableException</a:t>
            </a:r>
            <a:r>
              <a:rPr lang="en-US" dirty="0"/>
              <a:t> occurs in Scala, a reference to a method or field in a </a:t>
            </a:r>
            <a:r>
              <a:rPr lang="en-US" dirty="0" err="1"/>
              <a:t>nonserializable</a:t>
            </a:r>
            <a:r>
              <a:rPr lang="en-US" dirty="0"/>
              <a:t> class is usually the problem</a:t>
            </a:r>
            <a:r>
              <a:rPr lang="en-US" dirty="0" smtClean="0"/>
              <a:t>.</a:t>
            </a:r>
          </a:p>
          <a:p>
            <a:pPr marL="744538" lvl="1" indent="-400050"/>
            <a:r>
              <a:rPr lang="en-US" dirty="0" smtClean="0"/>
              <a:t>Note </a:t>
            </a:r>
            <a:r>
              <a:rPr lang="en-US" dirty="0"/>
              <a:t>that passing in local serializable variables or functions that are members of a top-level object is always safe.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7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8229600" cy="838200"/>
          </a:xfrm>
        </p:spPr>
        <p:txBody>
          <a:bodyPr/>
          <a:lstStyle/>
          <a:p>
            <a:pPr algn="l"/>
            <a:r>
              <a:rPr lang="en-US" smtClean="0"/>
              <a:t>Passing functions to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pPr marL="0" indent="-400050"/>
            <a:r>
              <a:rPr lang="en-US" dirty="0"/>
              <a:t>Scala passing functions example:</a:t>
            </a:r>
          </a:p>
          <a:p>
            <a:pPr marL="744538" lvl="1" indent="-400050"/>
            <a:r>
              <a:rPr lang="en-US" dirty="0"/>
              <a:t>class </a:t>
            </a:r>
            <a:r>
              <a:rPr lang="en-US" dirty="0" err="1"/>
              <a:t>SearchFunctions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 query: String) {</a:t>
            </a:r>
          </a:p>
          <a:p>
            <a:pPr marL="744538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(s: String): Boolean = {</a:t>
            </a:r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s.contains</a:t>
            </a:r>
            <a:r>
              <a:rPr lang="en-US" dirty="0"/>
              <a:t>(query)</a:t>
            </a:r>
          </a:p>
          <a:p>
            <a:pPr marL="744538" lvl="2" indent="0">
              <a:buNone/>
            </a:pPr>
            <a:r>
              <a:rPr lang="en-US" dirty="0"/>
              <a:t>  }</a:t>
            </a:r>
          </a:p>
          <a:p>
            <a:pPr marL="744538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getMatchesFunctionReference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: RDD[String]): RDD[Boolean] = {</a:t>
            </a:r>
          </a:p>
          <a:p>
            <a:pPr marL="744538" lvl="2" indent="0">
              <a:buNone/>
            </a:pPr>
            <a:r>
              <a:rPr lang="en-US" dirty="0"/>
              <a:t>    // Problem: "</a:t>
            </a:r>
            <a:r>
              <a:rPr lang="en-US" dirty="0" err="1"/>
              <a:t>isMatch</a:t>
            </a:r>
            <a:r>
              <a:rPr lang="en-US" dirty="0"/>
              <a:t>" means "</a:t>
            </a:r>
            <a:r>
              <a:rPr lang="en-US" dirty="0" err="1"/>
              <a:t>this.isMatch</a:t>
            </a:r>
            <a:r>
              <a:rPr lang="en-US" dirty="0"/>
              <a:t>", so we pass all of "this"</a:t>
            </a:r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rdd.map</a:t>
            </a:r>
            <a:r>
              <a:rPr lang="en-US" dirty="0"/>
              <a:t>(</a:t>
            </a:r>
            <a:r>
              <a:rPr lang="en-US" dirty="0" err="1"/>
              <a:t>isMatch</a:t>
            </a:r>
            <a:r>
              <a:rPr lang="en-US" dirty="0"/>
              <a:t>)</a:t>
            </a:r>
          </a:p>
          <a:p>
            <a:pPr marL="744538" lvl="2" indent="0">
              <a:buNone/>
            </a:pPr>
            <a:r>
              <a:rPr lang="en-US" dirty="0"/>
              <a:t>  }</a:t>
            </a:r>
          </a:p>
          <a:p>
            <a:pPr marL="744538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getMatchesFieldReference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: RDD[String]): RDD[Array[String]] = {</a:t>
            </a:r>
          </a:p>
          <a:p>
            <a:pPr marL="744538" lvl="2" indent="0">
              <a:buNone/>
            </a:pPr>
            <a:r>
              <a:rPr lang="en-US" dirty="0"/>
              <a:t>    // Problem: "query" means "</a:t>
            </a:r>
            <a:r>
              <a:rPr lang="en-US" dirty="0" err="1"/>
              <a:t>this.query</a:t>
            </a:r>
            <a:r>
              <a:rPr lang="en-US" dirty="0"/>
              <a:t>", so we pass all of "this"</a:t>
            </a:r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rdd.map</a:t>
            </a:r>
            <a:r>
              <a:rPr lang="en-US" dirty="0"/>
              <a:t>(x =&gt; </a:t>
            </a:r>
            <a:r>
              <a:rPr lang="en-US" dirty="0" err="1"/>
              <a:t>x.split</a:t>
            </a:r>
            <a:r>
              <a:rPr lang="en-US" dirty="0"/>
              <a:t>(query))</a:t>
            </a:r>
          </a:p>
          <a:p>
            <a:pPr marL="744538" lvl="2" indent="0">
              <a:buNone/>
            </a:pPr>
            <a:r>
              <a:rPr lang="en-US" dirty="0"/>
              <a:t>  }</a:t>
            </a:r>
          </a:p>
          <a:p>
            <a:pPr marL="744538" lvl="2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getMatchesNoReference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: RDD[String]): RDD[Array[String]] = {</a:t>
            </a:r>
          </a:p>
          <a:p>
            <a:pPr marL="744538" lvl="2" indent="0">
              <a:buNone/>
            </a:pPr>
            <a:r>
              <a:rPr lang="en-US" dirty="0"/>
              <a:t>    // Safe: extract just the field we need into a local variable</a:t>
            </a:r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query_ = </a:t>
            </a:r>
            <a:r>
              <a:rPr lang="en-US" dirty="0" err="1"/>
              <a:t>this.query</a:t>
            </a:r>
            <a:endParaRPr lang="en-US" dirty="0"/>
          </a:p>
          <a:p>
            <a:pPr marL="744538" lvl="2" indent="0">
              <a:buNone/>
            </a:pPr>
            <a:r>
              <a:rPr lang="en-US" dirty="0"/>
              <a:t>    </a:t>
            </a:r>
            <a:r>
              <a:rPr lang="en-US" dirty="0" err="1"/>
              <a:t>rdd.map</a:t>
            </a:r>
            <a:r>
              <a:rPr lang="en-US" dirty="0"/>
              <a:t>(x =&gt; </a:t>
            </a:r>
            <a:r>
              <a:rPr lang="en-US" dirty="0" err="1"/>
              <a:t>x.split</a:t>
            </a:r>
            <a:r>
              <a:rPr lang="en-US" dirty="0"/>
              <a:t>(query_))</a:t>
            </a:r>
          </a:p>
          <a:p>
            <a:pPr marL="744538" lvl="2" indent="0">
              <a:buNone/>
            </a:pPr>
            <a:r>
              <a:rPr lang="en-US" dirty="0"/>
              <a:t>  }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/>
              <a:t>Passing functions to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– Passing functions: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Java, functions are specified as objects that implement one of Spark’s function interfaces from the </a:t>
            </a:r>
            <a:r>
              <a:rPr lang="en-US" dirty="0" err="1"/>
              <a:t>org.apache.spark.api.java.function</a:t>
            </a:r>
            <a:r>
              <a:rPr lang="en-US" dirty="0"/>
              <a:t> </a:t>
            </a:r>
            <a:r>
              <a:rPr lang="en-US" dirty="0" smtClean="0"/>
              <a:t>package.</a:t>
            </a:r>
          </a:p>
          <a:p>
            <a:pPr lvl="1"/>
            <a:r>
              <a:rPr lang="en-US" dirty="0"/>
              <a:t>There are a number of different interfaces based on the return type of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most basic function </a:t>
            </a:r>
            <a:r>
              <a:rPr lang="en-US" dirty="0" smtClean="0"/>
              <a:t>interfaces are shown below:</a:t>
            </a:r>
          </a:p>
          <a:p>
            <a:pPr lvl="1"/>
            <a:r>
              <a:rPr lang="en-US" i="1" u="sng" dirty="0"/>
              <a:t>Standard Java function </a:t>
            </a:r>
            <a:r>
              <a:rPr lang="en-US" i="1" u="sng" dirty="0" smtClean="0"/>
              <a:t>interfaces:</a:t>
            </a:r>
          </a:p>
          <a:p>
            <a:pPr lvl="1"/>
            <a:r>
              <a:rPr lang="en-US" u="sng" dirty="0"/>
              <a:t>Function name --- Method to implement --- Usage</a:t>
            </a:r>
          </a:p>
          <a:p>
            <a:pPr lvl="2"/>
            <a:r>
              <a:rPr lang="en-US" b="1" dirty="0"/>
              <a:t>Function&lt;T, R&gt;  </a:t>
            </a:r>
            <a:r>
              <a:rPr lang="en-US" dirty="0"/>
              <a:t>--- R call(T) --- Take in one input and return one output, for use with operations like map() and filter().</a:t>
            </a:r>
          </a:p>
          <a:p>
            <a:pPr lvl="2"/>
            <a:r>
              <a:rPr lang="en-US" b="1" dirty="0"/>
              <a:t>Function2&lt;T1, T2, R&gt; </a:t>
            </a:r>
            <a:r>
              <a:rPr lang="en-US" dirty="0"/>
              <a:t>--- R call(T1, T2) --- Take in two inputs and return one output, for use with operations like aggregate() or fold().</a:t>
            </a:r>
          </a:p>
          <a:p>
            <a:pPr lvl="2"/>
            <a:r>
              <a:rPr lang="en-US" b="1" dirty="0" err="1"/>
              <a:t>FlatMapFunction</a:t>
            </a:r>
            <a:r>
              <a:rPr lang="en-US" b="1" dirty="0"/>
              <a:t>&lt;T, R&gt; </a:t>
            </a:r>
            <a:r>
              <a:rPr lang="en-US" dirty="0"/>
              <a:t>--- </a:t>
            </a:r>
            <a:r>
              <a:rPr lang="en-US" dirty="0" err="1"/>
              <a:t>Iterable</a:t>
            </a:r>
            <a:r>
              <a:rPr lang="en-US" dirty="0"/>
              <a:t>&lt;R&gt; call(T) --- Take in one input and return zero or more outputs, for use with operations like </a:t>
            </a:r>
            <a:r>
              <a:rPr lang="en-US" dirty="0" err="1"/>
              <a:t>flatMap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61534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/>
              <a:t>Passing functions to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We can either define our function classes inline as anonymous </a:t>
            </a:r>
            <a:r>
              <a:rPr lang="en-US" dirty="0" err="1" smtClean="0"/>
              <a:t>innter</a:t>
            </a:r>
            <a:r>
              <a:rPr lang="en-US" dirty="0" smtClean="0"/>
              <a:t> class (</a:t>
            </a:r>
            <a:r>
              <a:rPr lang="en-US" dirty="0" err="1" smtClean="0"/>
              <a:t>i</a:t>
            </a:r>
            <a:r>
              <a:rPr lang="en-US" dirty="0" smtClean="0"/>
              <a:t>) or create a named class (ii)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i="1" dirty="0"/>
              <a:t>Java function passing with anonymous inner class</a:t>
            </a:r>
          </a:p>
          <a:p>
            <a:pPr lvl="2"/>
            <a:r>
              <a:rPr lang="en-US" dirty="0"/>
              <a:t>RDD&lt;String&gt; errors = </a:t>
            </a:r>
            <a:r>
              <a:rPr lang="en-US" dirty="0" err="1"/>
              <a:t>lines.filter</a:t>
            </a:r>
            <a:r>
              <a:rPr lang="en-US" dirty="0"/>
              <a:t>(new </a:t>
            </a:r>
            <a:r>
              <a:rPr lang="en-US" dirty="0" smtClean="0"/>
              <a:t>Function&lt;</a:t>
            </a:r>
            <a:r>
              <a:rPr lang="en-US" dirty="0" err="1" smtClean="0"/>
              <a:t>String,Boolean</a:t>
            </a:r>
            <a:r>
              <a:rPr lang="en-US" dirty="0"/>
              <a:t>&gt;() {</a:t>
            </a:r>
          </a:p>
          <a:p>
            <a:pPr marL="914400" lvl="2" indent="0">
              <a:buNone/>
            </a:pPr>
            <a:r>
              <a:rPr lang="en-US" dirty="0"/>
              <a:t>  public </a:t>
            </a:r>
            <a:r>
              <a:rPr lang="en-US" dirty="0" smtClean="0"/>
              <a:t>Boolean </a:t>
            </a:r>
            <a:r>
              <a:rPr lang="en-US" dirty="0"/>
              <a:t>call(String x) { return </a:t>
            </a:r>
            <a:r>
              <a:rPr lang="en-US" dirty="0" err="1"/>
              <a:t>x.contains</a:t>
            </a:r>
            <a:r>
              <a:rPr lang="en-US" dirty="0"/>
              <a:t>("error"); } </a:t>
            </a:r>
            <a:r>
              <a:rPr lang="en-US" dirty="0" smtClean="0"/>
              <a:t>});</a:t>
            </a:r>
          </a:p>
          <a:p>
            <a:pPr lvl="1"/>
            <a:r>
              <a:rPr lang="en-US" dirty="0" smtClean="0"/>
              <a:t>(ii) </a:t>
            </a:r>
            <a:r>
              <a:rPr lang="en-US" i="1" dirty="0"/>
              <a:t>Java function passing with named class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ContainsError</a:t>
            </a:r>
            <a:r>
              <a:rPr lang="en-US" dirty="0"/>
              <a:t> implements Function&lt;String, Boolean&gt;() {</a:t>
            </a:r>
          </a:p>
          <a:p>
            <a:pPr marL="914400" lvl="2" indent="0">
              <a:buNone/>
            </a:pPr>
            <a:r>
              <a:rPr lang="en-US" dirty="0"/>
              <a:t>  public Boolean call(String x) { return </a:t>
            </a:r>
            <a:r>
              <a:rPr lang="en-US" dirty="0" err="1"/>
              <a:t>x.contains</a:t>
            </a:r>
            <a:r>
              <a:rPr lang="en-US" dirty="0"/>
              <a:t>("error"); }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We pass the </a:t>
            </a:r>
            <a:r>
              <a:rPr lang="en-US" smtClean="0"/>
              <a:t>above functions as below</a:t>
            </a:r>
          </a:p>
          <a:p>
            <a:pPr lvl="1"/>
            <a:r>
              <a:rPr lang="en-US" dirty="0" smtClean="0"/>
              <a:t>RDD&lt;String</a:t>
            </a:r>
            <a:r>
              <a:rPr lang="en-US" dirty="0"/>
              <a:t>&gt; errors = </a:t>
            </a:r>
            <a:r>
              <a:rPr lang="en-US" dirty="0" err="1"/>
              <a:t>lines.filter</a:t>
            </a:r>
            <a:r>
              <a:rPr lang="en-US" dirty="0"/>
              <a:t>(new </a:t>
            </a:r>
            <a:r>
              <a:rPr lang="en-US" dirty="0" err="1"/>
              <a:t>ContainsError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8951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/>
              <a:t>Passing functions to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style to choose is  a personal preference.</a:t>
            </a:r>
          </a:p>
          <a:p>
            <a:pPr lvl="1"/>
            <a:r>
              <a:rPr lang="en-US" dirty="0" smtClean="0"/>
              <a:t>But we find that top-level named functions are </a:t>
            </a:r>
            <a:r>
              <a:rPr lang="en-US" dirty="0" err="1" smtClean="0"/>
              <a:t>ofter</a:t>
            </a:r>
            <a:r>
              <a:rPr lang="en-US" dirty="0" smtClean="0"/>
              <a:t> cleaner for organizing large programs.</a:t>
            </a:r>
          </a:p>
          <a:p>
            <a:pPr lvl="1"/>
            <a:r>
              <a:rPr lang="en-US" dirty="0" smtClean="0"/>
              <a:t>Another benefit of top-level functions is that you can give them constructor parameters, as shown below.</a:t>
            </a:r>
          </a:p>
          <a:p>
            <a:pPr lvl="1"/>
            <a:r>
              <a:rPr lang="en-US" i="1" dirty="0" smtClean="0"/>
              <a:t>(Iii)Java </a:t>
            </a:r>
            <a:r>
              <a:rPr lang="en-US" i="1" dirty="0"/>
              <a:t>function class with </a:t>
            </a:r>
            <a:r>
              <a:rPr lang="en-US" i="1" dirty="0" smtClean="0"/>
              <a:t>parameters</a:t>
            </a:r>
          </a:p>
          <a:p>
            <a:pPr lvl="2"/>
            <a:r>
              <a:rPr lang="en-US" dirty="0"/>
              <a:t>class </a:t>
            </a:r>
            <a:r>
              <a:rPr lang="en-US" b="1" dirty="0"/>
              <a:t>Contains</a:t>
            </a:r>
            <a:r>
              <a:rPr lang="en-US" dirty="0"/>
              <a:t> implements Function&lt;String, Boolean&gt;() {</a:t>
            </a:r>
          </a:p>
          <a:p>
            <a:pPr marL="857250" lvl="2" indent="0">
              <a:buNone/>
            </a:pPr>
            <a:r>
              <a:rPr lang="en-US" dirty="0"/>
              <a:t>  private String query;</a:t>
            </a:r>
          </a:p>
          <a:p>
            <a:pPr marL="857250" lvl="2" indent="0">
              <a:buNone/>
            </a:pPr>
            <a:r>
              <a:rPr lang="en-US" dirty="0"/>
              <a:t>  public Contains(String query) { </a:t>
            </a:r>
            <a:r>
              <a:rPr lang="en-US" dirty="0" err="1"/>
              <a:t>this.query</a:t>
            </a:r>
            <a:r>
              <a:rPr lang="en-US" dirty="0"/>
              <a:t> = query; }</a:t>
            </a:r>
          </a:p>
          <a:p>
            <a:pPr marL="857250" lvl="2" indent="0">
              <a:buNone/>
            </a:pPr>
            <a:r>
              <a:rPr lang="en-US" dirty="0"/>
              <a:t>  public Boolean call(String x) { return </a:t>
            </a:r>
            <a:r>
              <a:rPr lang="en-US" dirty="0" err="1"/>
              <a:t>x.contains</a:t>
            </a:r>
            <a:r>
              <a:rPr lang="en-US" dirty="0"/>
              <a:t>(query); }</a:t>
            </a:r>
          </a:p>
          <a:p>
            <a:pPr marL="857250" lvl="2" indent="0">
              <a:buNone/>
            </a:pPr>
            <a:r>
              <a:rPr lang="en-US" dirty="0" smtClean="0"/>
              <a:t>}  and we can pass the function as</a:t>
            </a:r>
            <a:endParaRPr lang="en-US" dirty="0"/>
          </a:p>
          <a:p>
            <a:pPr lvl="1"/>
            <a:r>
              <a:rPr lang="en-US" dirty="0" smtClean="0"/>
              <a:t>RDD&lt;String</a:t>
            </a:r>
            <a:r>
              <a:rPr lang="en-US" dirty="0"/>
              <a:t>&gt; errors = </a:t>
            </a:r>
            <a:r>
              <a:rPr lang="en-US" dirty="0" err="1"/>
              <a:t>lines.filter</a:t>
            </a:r>
            <a:r>
              <a:rPr lang="en-US" dirty="0"/>
              <a:t>(new </a:t>
            </a:r>
            <a:r>
              <a:rPr lang="en-US" b="1" dirty="0"/>
              <a:t>Contains</a:t>
            </a:r>
            <a:r>
              <a:rPr lang="en-US" dirty="0"/>
              <a:t>("error"));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3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/>
              <a:t>Passing functions to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 Java 8, you can also use lambda expressions to </a:t>
            </a:r>
            <a:r>
              <a:rPr lang="en-US" dirty="0" smtClean="0"/>
              <a:t>easily implement </a:t>
            </a:r>
            <a:r>
              <a:rPr lang="en-US" dirty="0"/>
              <a:t>the function interfaces. </a:t>
            </a:r>
            <a:endParaRPr lang="en-US" dirty="0" smtClean="0"/>
          </a:p>
          <a:p>
            <a:pPr lvl="1"/>
            <a:r>
              <a:rPr lang="en-US" dirty="0" smtClean="0"/>
              <a:t>(i</a:t>
            </a:r>
            <a:r>
              <a:rPr lang="en-US" dirty="0" smtClean="0"/>
              <a:t>v)</a:t>
            </a:r>
            <a:r>
              <a:rPr lang="en-US" dirty="0" smtClean="0"/>
              <a:t>function </a:t>
            </a:r>
            <a:r>
              <a:rPr lang="en-US" dirty="0"/>
              <a:t>passing with lambda expression </a:t>
            </a:r>
            <a:r>
              <a:rPr lang="en-US" dirty="0" smtClean="0"/>
              <a:t>in Java 8</a:t>
            </a:r>
          </a:p>
          <a:p>
            <a:pPr lvl="1"/>
            <a:r>
              <a:rPr lang="en-US" i="1" dirty="0"/>
              <a:t>RDD&lt;String&gt; errors = </a:t>
            </a:r>
            <a:r>
              <a:rPr lang="en-US" i="1" dirty="0" err="1"/>
              <a:t>lines.filter</a:t>
            </a:r>
            <a:r>
              <a:rPr lang="en-US" i="1" dirty="0"/>
              <a:t>(s -&gt; </a:t>
            </a:r>
            <a:r>
              <a:rPr lang="en-US" i="1" dirty="0" err="1"/>
              <a:t>s.contains</a:t>
            </a:r>
            <a:r>
              <a:rPr lang="en-US" i="1" dirty="0"/>
              <a:t>("error</a:t>
            </a:r>
            <a:r>
              <a:rPr lang="en-US" i="1" dirty="0" smtClean="0"/>
              <a:t>"));</a:t>
            </a:r>
          </a:p>
          <a:p>
            <a:pPr lvl="1"/>
            <a:r>
              <a:rPr lang="en-US" dirty="0"/>
              <a:t>Refer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bit.ly/1ywZBs4</a:t>
            </a:r>
            <a:r>
              <a:rPr lang="en-US" dirty="0" smtClean="0"/>
              <a:t>, </a:t>
            </a:r>
            <a:r>
              <a:rPr lang="en-US" dirty="0" err="1" smtClean="0"/>
              <a:t>databrics</a:t>
            </a:r>
            <a:r>
              <a:rPr lang="en-US" dirty="0" smtClean="0"/>
              <a:t> blog post on how to use lambdas with spark.</a:t>
            </a:r>
          </a:p>
          <a:p>
            <a:pPr lvl="1"/>
            <a:r>
              <a:rPr lang="en-US" dirty="0"/>
              <a:t>Both anonymous inner classes and lambda expressions </a:t>
            </a:r>
            <a:r>
              <a:rPr lang="en-US" dirty="0" smtClean="0"/>
              <a:t>in Java can </a:t>
            </a:r>
            <a:r>
              <a:rPr lang="en-US" dirty="0"/>
              <a:t>reference any </a:t>
            </a:r>
            <a:r>
              <a:rPr lang="en-US" b="1" dirty="0"/>
              <a:t>final</a:t>
            </a:r>
            <a:r>
              <a:rPr lang="en-US" dirty="0"/>
              <a:t> variables in the method enclosing them, so you can pass these variables to Spark just as in Python and Scala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6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Basic </a:t>
            </a:r>
            <a:r>
              <a:rPr lang="en-US" b="1" dirty="0" smtClean="0"/>
              <a:t>RDDs:</a:t>
            </a:r>
            <a:r>
              <a:rPr lang="en-US" dirty="0" smtClean="0"/>
              <a:t>  we will discuss </a:t>
            </a:r>
            <a:r>
              <a:rPr lang="en-US" u="sng" dirty="0" smtClean="0"/>
              <a:t>common</a:t>
            </a:r>
            <a:r>
              <a:rPr lang="en-US" dirty="0" smtClean="0"/>
              <a:t> transformations and actions can be performed on </a:t>
            </a:r>
            <a:r>
              <a:rPr lang="en-US" u="sng" dirty="0" smtClean="0"/>
              <a:t>all RDDs regardless of data</a:t>
            </a:r>
            <a:r>
              <a:rPr lang="en-US" dirty="0" smtClean="0"/>
              <a:t>. </a:t>
            </a:r>
          </a:p>
          <a:p>
            <a:r>
              <a:rPr lang="en-US" dirty="0"/>
              <a:t>(</a:t>
            </a:r>
            <a:r>
              <a:rPr lang="en-US" dirty="0" smtClean="0"/>
              <a:t>RDDs with certain types of data, additional operations can be performed.)</a:t>
            </a:r>
          </a:p>
          <a:p>
            <a:r>
              <a:rPr lang="en-US" b="1" dirty="0"/>
              <a:t>Element-wise </a:t>
            </a:r>
            <a:r>
              <a:rPr lang="en-US" b="1" dirty="0" smtClean="0"/>
              <a:t>transformations:</a:t>
            </a:r>
          </a:p>
          <a:p>
            <a:pPr lvl="1"/>
            <a:r>
              <a:rPr lang="en-US" dirty="0"/>
              <a:t>The two most common </a:t>
            </a:r>
            <a:r>
              <a:rPr lang="en-US" dirty="0" smtClean="0"/>
              <a:t>transformations we will be using </a:t>
            </a:r>
            <a:r>
              <a:rPr lang="en-US" dirty="0"/>
              <a:t>are map() and filter</a:t>
            </a:r>
            <a:r>
              <a:rPr lang="en-US" dirty="0" smtClean="0"/>
              <a:t>().</a:t>
            </a:r>
          </a:p>
          <a:p>
            <a:r>
              <a:rPr lang="en-US" b="1" dirty="0" smtClean="0"/>
              <a:t>Map()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map() </a:t>
            </a:r>
            <a:r>
              <a:rPr lang="en-US" dirty="0"/>
              <a:t>transformation takes in a function and </a:t>
            </a:r>
            <a:r>
              <a:rPr lang="en-US" b="1" dirty="0"/>
              <a:t>applies</a:t>
            </a:r>
            <a:r>
              <a:rPr lang="en-US" dirty="0"/>
              <a:t> it </a:t>
            </a:r>
            <a:r>
              <a:rPr lang="en-US" b="1" dirty="0"/>
              <a:t>to each element</a:t>
            </a:r>
            <a:r>
              <a:rPr lang="en-US" dirty="0"/>
              <a:t> in the </a:t>
            </a:r>
            <a:r>
              <a:rPr lang="en-US" dirty="0" smtClean="0"/>
              <a:t>RDD, result contains new value for each element in the RDD.</a:t>
            </a:r>
          </a:p>
          <a:p>
            <a:r>
              <a:rPr lang="en-US" b="1" dirty="0"/>
              <a:t>filter()</a:t>
            </a:r>
          </a:p>
          <a:p>
            <a:pPr lvl="1"/>
            <a:r>
              <a:rPr lang="en-US" dirty="0"/>
              <a:t>The filter() transformation takes in a function and returns an RDD that </a:t>
            </a:r>
            <a:r>
              <a:rPr lang="en-US" b="1" dirty="0"/>
              <a:t>only</a:t>
            </a:r>
            <a:r>
              <a:rPr lang="en-US" dirty="0"/>
              <a:t> has </a:t>
            </a:r>
            <a:r>
              <a:rPr lang="en-US" b="1" dirty="0"/>
              <a:t>elements</a:t>
            </a:r>
            <a:r>
              <a:rPr lang="en-US" dirty="0"/>
              <a:t> that </a:t>
            </a:r>
            <a:r>
              <a:rPr lang="en-US" b="1" dirty="0"/>
              <a:t>pass</a:t>
            </a:r>
            <a:r>
              <a:rPr lang="en-US" dirty="0"/>
              <a:t> </a:t>
            </a:r>
            <a:r>
              <a:rPr lang="en-US" b="1" dirty="0"/>
              <a:t>the filter() </a:t>
            </a:r>
            <a:r>
              <a:rPr lang="en-US" dirty="0"/>
              <a:t>function.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5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RDDs </a:t>
            </a:r>
            <a:r>
              <a:rPr lang="en-US" dirty="0"/>
              <a:t>are huge collections of records with following properties –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Fault </a:t>
            </a:r>
            <a:r>
              <a:rPr lang="en-US" dirty="0" smtClean="0"/>
              <a:t>tolerant – </a:t>
            </a:r>
          </a:p>
          <a:p>
            <a:pPr lvl="2"/>
            <a:r>
              <a:rPr lang="en-US" dirty="0" err="1" smtClean="0"/>
              <a:t>Rdds</a:t>
            </a:r>
            <a:r>
              <a:rPr lang="en-US" dirty="0" smtClean="0"/>
              <a:t> are created by transformations. RDDs log transformations rather than data. Graph of these transformations is called lineage graph. Incase of failure replay the lineage.</a:t>
            </a:r>
            <a:endParaRPr lang="en-US" dirty="0"/>
          </a:p>
          <a:p>
            <a:pPr lvl="1"/>
            <a:r>
              <a:rPr lang="en-US" dirty="0"/>
              <a:t>Lazily </a:t>
            </a:r>
            <a:r>
              <a:rPr lang="en-US" dirty="0" smtClean="0"/>
              <a:t>evaluated – </a:t>
            </a:r>
          </a:p>
          <a:p>
            <a:pPr lvl="2"/>
            <a:r>
              <a:rPr lang="en-US" dirty="0" smtClean="0"/>
              <a:t>computed only when they are accessed (action), otherwise the transformations are pipelined.</a:t>
            </a:r>
          </a:p>
          <a:p>
            <a:pPr lvl="1"/>
            <a:r>
              <a:rPr lang="en-US" dirty="0"/>
              <a:t>Type Inferred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persisted (Cacheable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RDDs which will be reused can be stored in memory or disk, makes RDDs useful for fast computations.</a:t>
            </a:r>
            <a:endParaRPr lang="en-US" dirty="0"/>
          </a:p>
          <a:p>
            <a:pPr lvl="1"/>
            <a:r>
              <a:rPr lang="en-US" dirty="0" smtClean="0"/>
              <a:t>Partitioned – </a:t>
            </a:r>
          </a:p>
          <a:p>
            <a:pPr lvl="2"/>
            <a:r>
              <a:rPr lang="en-US" dirty="0" smtClean="0"/>
              <a:t>partition is logical division of data</a:t>
            </a:r>
            <a:endParaRPr lang="en-US" dirty="0"/>
          </a:p>
          <a:p>
            <a:pPr lvl="1"/>
            <a:r>
              <a:rPr lang="en-US" dirty="0"/>
              <a:t>Created by coarse grained </a:t>
            </a:r>
            <a:r>
              <a:rPr lang="en-US" dirty="0" smtClean="0"/>
              <a:t>operations – </a:t>
            </a:r>
          </a:p>
          <a:p>
            <a:pPr lvl="2"/>
            <a:r>
              <a:rPr lang="en-US" dirty="0" smtClean="0"/>
              <a:t>ops applied to all elements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8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We can use </a:t>
            </a:r>
            <a:r>
              <a:rPr lang="en-US" b="1" dirty="0"/>
              <a:t>map() </a:t>
            </a:r>
            <a:r>
              <a:rPr lang="en-US" dirty="0"/>
              <a:t>to do any number of </a:t>
            </a:r>
            <a:r>
              <a:rPr lang="en-US" dirty="0" smtClean="0"/>
              <a:t>things.</a:t>
            </a:r>
          </a:p>
          <a:p>
            <a:pPr lvl="1"/>
            <a:r>
              <a:rPr lang="en-US" dirty="0"/>
              <a:t>Python squaring the values in an RDD:</a:t>
            </a:r>
          </a:p>
          <a:p>
            <a:pPr lvl="2"/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([1, 2, 3, 4])</a:t>
            </a:r>
          </a:p>
          <a:p>
            <a:pPr lvl="2"/>
            <a:r>
              <a:rPr lang="en-US" dirty="0"/>
              <a:t>squared = </a:t>
            </a:r>
            <a:r>
              <a:rPr lang="en-US" dirty="0" err="1"/>
              <a:t>nums.map</a:t>
            </a:r>
            <a:r>
              <a:rPr lang="en-US" dirty="0"/>
              <a:t>(lambda x: x * x).collect()</a:t>
            </a:r>
          </a:p>
          <a:p>
            <a:pPr lvl="2"/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squared:</a:t>
            </a:r>
          </a:p>
          <a:p>
            <a:pPr lvl="2"/>
            <a:r>
              <a:rPr lang="en-US" dirty="0"/>
              <a:t>    print "%</a:t>
            </a:r>
            <a:r>
              <a:rPr lang="en-US" dirty="0" err="1"/>
              <a:t>i</a:t>
            </a:r>
            <a:r>
              <a:rPr lang="en-US" dirty="0"/>
              <a:t> " % (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Scala </a:t>
            </a:r>
            <a:r>
              <a:rPr lang="en-US" dirty="0"/>
              <a:t>squaring the values in an RDD:</a:t>
            </a:r>
          </a:p>
          <a:p>
            <a:pPr lvl="2"/>
            <a:r>
              <a:rPr lang="en-US" dirty="0" err="1"/>
              <a:t>val</a:t>
            </a:r>
            <a:r>
              <a:rPr lang="en-US" dirty="0"/>
              <a:t> input = </a:t>
            </a:r>
            <a:r>
              <a:rPr lang="en-US" dirty="0" err="1"/>
              <a:t>sc.parallelize</a:t>
            </a:r>
            <a:r>
              <a:rPr lang="en-US" dirty="0"/>
              <a:t>(List(1, 2, 3, 4))</a:t>
            </a:r>
          </a:p>
          <a:p>
            <a:pPr lvl="2"/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input.map</a:t>
            </a:r>
            <a:r>
              <a:rPr lang="en-US" dirty="0"/>
              <a:t>(x =&gt; x * x)</a:t>
            </a:r>
          </a:p>
          <a:p>
            <a:pPr lvl="2"/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result.collect</a:t>
            </a:r>
            <a:r>
              <a:rPr lang="en-US" dirty="0"/>
              <a:t>().</a:t>
            </a:r>
            <a:r>
              <a:rPr lang="en-US" dirty="0" err="1"/>
              <a:t>mkString</a:t>
            </a:r>
            <a:r>
              <a:rPr lang="en-US" dirty="0"/>
              <a:t>(","))</a:t>
            </a:r>
          </a:p>
          <a:p>
            <a:pPr lvl="1"/>
            <a:r>
              <a:rPr lang="en-US" dirty="0" smtClean="0"/>
              <a:t>Java </a:t>
            </a:r>
            <a:r>
              <a:rPr lang="en-US" dirty="0"/>
              <a:t>squaring the values in an RDD:</a:t>
            </a:r>
          </a:p>
          <a:p>
            <a:pPr lvl="2"/>
            <a:r>
              <a:rPr lang="en-US" dirty="0" err="1"/>
              <a:t>JavaRDD</a:t>
            </a:r>
            <a:r>
              <a:rPr lang="en-US" dirty="0"/>
              <a:t>&lt;Integer&gt;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(1, 2, 3, 4));</a:t>
            </a:r>
          </a:p>
          <a:p>
            <a:pPr lvl="2"/>
            <a:r>
              <a:rPr lang="en-US" dirty="0" err="1"/>
              <a:t>JavaRDD</a:t>
            </a:r>
            <a:r>
              <a:rPr lang="en-US" dirty="0"/>
              <a:t>&lt;Integer&gt; result = </a:t>
            </a:r>
            <a:r>
              <a:rPr lang="en-US" dirty="0" err="1"/>
              <a:t>rdd.map</a:t>
            </a:r>
            <a:r>
              <a:rPr lang="en-US" dirty="0"/>
              <a:t>(new Function&lt;Integer, Integer&gt;() </a:t>
            </a:r>
            <a:r>
              <a:rPr lang="en-US" dirty="0" smtClean="0"/>
              <a:t>{   </a:t>
            </a:r>
            <a:r>
              <a:rPr lang="en-US" dirty="0"/>
              <a:t>public Integer call(Integer x) { return x*x; </a:t>
            </a:r>
            <a:r>
              <a:rPr lang="en-US" dirty="0" smtClean="0"/>
              <a:t>} });</a:t>
            </a:r>
            <a:endParaRPr lang="en-US" dirty="0"/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StringUtils.join</a:t>
            </a:r>
            <a:r>
              <a:rPr lang="en-US" dirty="0"/>
              <a:t>(</a:t>
            </a:r>
            <a:r>
              <a:rPr lang="en-US" dirty="0" err="1"/>
              <a:t>result.collect</a:t>
            </a:r>
            <a:r>
              <a:rPr lang="en-US" dirty="0"/>
              <a:t>(), ","));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61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Produce </a:t>
            </a:r>
            <a:r>
              <a:rPr lang="en-US" dirty="0"/>
              <a:t>multiple output elements for each input element. The operation to do this is called </a:t>
            </a:r>
            <a:r>
              <a:rPr lang="en-US" dirty="0" err="1"/>
              <a:t>flatMap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Similar to map</a:t>
            </a:r>
            <a:r>
              <a:rPr lang="en-US" dirty="0"/>
              <a:t>(), the function we provide to </a:t>
            </a:r>
            <a:r>
              <a:rPr lang="en-US" dirty="0" err="1"/>
              <a:t>flatMap</a:t>
            </a:r>
            <a:r>
              <a:rPr lang="en-US" dirty="0"/>
              <a:t>() is called individually for each element in our input </a:t>
            </a:r>
            <a:r>
              <a:rPr lang="en-US" dirty="0" smtClean="0"/>
              <a:t>RDD.</a:t>
            </a:r>
          </a:p>
          <a:p>
            <a:pPr lvl="1"/>
            <a:r>
              <a:rPr lang="en-US" dirty="0"/>
              <a:t>Instead of returning a single element, we return an iterator with our return values.</a:t>
            </a:r>
          </a:p>
          <a:p>
            <a:pPr lvl="1"/>
            <a:r>
              <a:rPr lang="en-US" dirty="0"/>
              <a:t>Rather than producing an RDD of iterators, we get back an RDD that consists of the elements from all of the iterators.</a:t>
            </a:r>
          </a:p>
          <a:p>
            <a:pPr lvl="1"/>
            <a:r>
              <a:rPr lang="en-US" dirty="0"/>
              <a:t>A simple usage of </a:t>
            </a:r>
            <a:r>
              <a:rPr lang="en-US" dirty="0" err="1"/>
              <a:t>flatMap</a:t>
            </a:r>
            <a:r>
              <a:rPr lang="en-US" dirty="0"/>
              <a:t>() is splitting up an input string into words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flatMap</a:t>
            </a:r>
            <a:r>
              <a:rPr lang="en-US" dirty="0"/>
              <a:t>() in Python, splitting lines into words:</a:t>
            </a:r>
          </a:p>
          <a:p>
            <a:pPr lvl="2"/>
            <a:r>
              <a:rPr lang="en-US" dirty="0"/>
              <a:t>lines = </a:t>
            </a:r>
            <a:r>
              <a:rPr lang="en-US" dirty="0" err="1"/>
              <a:t>sc.parallelize</a:t>
            </a:r>
            <a:r>
              <a:rPr lang="en-US" dirty="0"/>
              <a:t>(["hello world", "hi"])</a:t>
            </a:r>
          </a:p>
          <a:p>
            <a:pPr lvl="2"/>
            <a:r>
              <a:rPr lang="en-US" dirty="0"/>
              <a:t>words = </a:t>
            </a:r>
            <a:r>
              <a:rPr lang="en-US" dirty="0" err="1"/>
              <a:t>lines.flatMap</a:t>
            </a:r>
            <a:r>
              <a:rPr lang="en-US" dirty="0"/>
              <a:t>(lambda line: </a:t>
            </a:r>
            <a:r>
              <a:rPr lang="en-US" dirty="0" err="1"/>
              <a:t>line.split</a:t>
            </a:r>
            <a:r>
              <a:rPr lang="en-US" dirty="0"/>
              <a:t>(" "))</a:t>
            </a:r>
          </a:p>
          <a:p>
            <a:pPr lvl="2"/>
            <a:r>
              <a:rPr lang="en-US" dirty="0" err="1"/>
              <a:t>words.first</a:t>
            </a:r>
            <a:r>
              <a:rPr lang="en-US" dirty="0"/>
              <a:t>()  # returns "hello"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flatMap</a:t>
            </a:r>
            <a:r>
              <a:rPr lang="en-US" dirty="0"/>
              <a:t>() in Scala, splitting lines into multiple words:</a:t>
            </a:r>
          </a:p>
          <a:p>
            <a:pPr lvl="2"/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sc.parallelize</a:t>
            </a:r>
            <a:r>
              <a:rPr lang="en-US" dirty="0"/>
              <a:t>(List("hello world", "hi"))</a:t>
            </a:r>
          </a:p>
          <a:p>
            <a:pPr lvl="2"/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lines.flatMap</a:t>
            </a:r>
            <a:r>
              <a:rPr lang="en-US" dirty="0"/>
              <a:t>(line =&gt; </a:t>
            </a:r>
            <a:r>
              <a:rPr lang="en-US" dirty="0" err="1"/>
              <a:t>line.split</a:t>
            </a:r>
            <a:r>
              <a:rPr lang="en-US" dirty="0"/>
              <a:t>(" "))</a:t>
            </a:r>
          </a:p>
          <a:p>
            <a:pPr lvl="2"/>
            <a:r>
              <a:rPr lang="en-US" dirty="0" err="1"/>
              <a:t>words.first</a:t>
            </a:r>
            <a:r>
              <a:rPr lang="en-US" dirty="0"/>
              <a:t>()  // returns "hello"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flatMap</a:t>
            </a:r>
            <a:r>
              <a:rPr lang="en-US" dirty="0"/>
              <a:t>() in Java, splitting lines into multiple words:</a:t>
            </a:r>
          </a:p>
          <a:p>
            <a:pPr lvl="2"/>
            <a:r>
              <a:rPr lang="en-US" dirty="0" err="1"/>
              <a:t>JavaRDD</a:t>
            </a:r>
            <a:r>
              <a:rPr lang="en-US" dirty="0"/>
              <a:t>&lt;String&gt; lines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("hello world", "hi"));</a:t>
            </a:r>
          </a:p>
          <a:p>
            <a:pPr lvl="2"/>
            <a:r>
              <a:rPr lang="en-US" dirty="0" err="1"/>
              <a:t>JavaRDD</a:t>
            </a:r>
            <a:r>
              <a:rPr lang="en-US" dirty="0"/>
              <a:t>&lt;String&gt; words = </a:t>
            </a:r>
            <a:r>
              <a:rPr lang="en-US" dirty="0" err="1"/>
              <a:t>lines.flatMap</a:t>
            </a:r>
            <a:r>
              <a:rPr lang="en-US" dirty="0"/>
              <a:t>(new </a:t>
            </a:r>
            <a:r>
              <a:rPr lang="en-US" dirty="0" err="1"/>
              <a:t>FlatMapFunction</a:t>
            </a:r>
            <a:r>
              <a:rPr lang="en-US" dirty="0"/>
              <a:t>&lt;String, String&gt;() {</a:t>
            </a:r>
          </a:p>
          <a:p>
            <a:pPr lvl="2"/>
            <a:r>
              <a:rPr lang="en-US" dirty="0"/>
              <a:t>  public </a:t>
            </a:r>
            <a:r>
              <a:rPr lang="en-US" dirty="0" err="1"/>
              <a:t>Iterable</a:t>
            </a:r>
            <a:r>
              <a:rPr lang="en-US" dirty="0"/>
              <a:t>&lt;String&gt; call(String line) {</a:t>
            </a:r>
          </a:p>
          <a:p>
            <a:pPr lvl="2"/>
            <a:r>
              <a:rPr lang="en-US" dirty="0"/>
              <a:t>    return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line.split</a:t>
            </a:r>
            <a:r>
              <a:rPr lang="en-US" dirty="0"/>
              <a:t>(" ")); } });</a:t>
            </a:r>
          </a:p>
          <a:p>
            <a:pPr lvl="2"/>
            <a:r>
              <a:rPr lang="en-US" dirty="0" err="1"/>
              <a:t>words.first</a:t>
            </a:r>
            <a:r>
              <a:rPr lang="en-US" dirty="0"/>
              <a:t>();  // returns "hello"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14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Difference between map() and </a:t>
            </a:r>
            <a:r>
              <a:rPr lang="en-US" dirty="0" err="1" smtClean="0"/>
              <a:t>flatmap</a:t>
            </a:r>
            <a:r>
              <a:rPr lang="en-US" dirty="0" smtClean="0"/>
              <a:t>() shown below.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think of </a:t>
            </a:r>
            <a:r>
              <a:rPr lang="en-US" dirty="0" err="1"/>
              <a:t>flatMap</a:t>
            </a:r>
            <a:r>
              <a:rPr lang="en-US" dirty="0"/>
              <a:t>() as “flattening” the iterators returned to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9" y="2362200"/>
            <a:ext cx="863752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22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Pseudo </a:t>
            </a:r>
            <a:r>
              <a:rPr lang="en-US" b="1" u="sng" dirty="0"/>
              <a:t>set</a:t>
            </a:r>
            <a:r>
              <a:rPr lang="en-US" b="1" dirty="0"/>
              <a:t> </a:t>
            </a:r>
            <a:r>
              <a:rPr lang="en-US" b="1" dirty="0" smtClean="0"/>
              <a:t>operations:</a:t>
            </a:r>
          </a:p>
          <a:p>
            <a:pPr lvl="1"/>
            <a:r>
              <a:rPr lang="en-US" dirty="0"/>
              <a:t>RDDs support many of the operations of mathematical sets, such as union and intersection, even when the RDDs themselves are not properly sets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can use the </a:t>
            </a:r>
            <a:r>
              <a:rPr lang="en-US" dirty="0" err="1"/>
              <a:t>RDD.</a:t>
            </a:r>
            <a:r>
              <a:rPr lang="en-US" b="1" dirty="0" err="1"/>
              <a:t>distinct</a:t>
            </a:r>
            <a:r>
              <a:rPr lang="en-US" dirty="0"/>
              <a:t>() transformation to produce a new RDD with only distinct </a:t>
            </a:r>
            <a:r>
              <a:rPr lang="en-US" dirty="0" smtClean="0"/>
              <a:t>items.</a:t>
            </a:r>
          </a:p>
          <a:p>
            <a:pPr lvl="1"/>
            <a:r>
              <a:rPr lang="en-US" dirty="0"/>
              <a:t>Note that distinct() is </a:t>
            </a:r>
            <a:r>
              <a:rPr lang="en-US" u="sng" dirty="0"/>
              <a:t>expensive</a:t>
            </a:r>
            <a:r>
              <a:rPr lang="en-US" dirty="0"/>
              <a:t>, however, as it requires shuffling all the data over the network to ensure that we receive only one copy of each element. </a:t>
            </a:r>
          </a:p>
          <a:p>
            <a:pPr lvl="1"/>
            <a:r>
              <a:rPr lang="en-US" dirty="0"/>
              <a:t>Shuffling, and how to avoid it, is discussed in more detail in later sections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simplest set operation is </a:t>
            </a:r>
            <a:r>
              <a:rPr lang="en-US" b="1" dirty="0"/>
              <a:t>union(other</a:t>
            </a:r>
            <a:r>
              <a:rPr lang="en-US" dirty="0"/>
              <a:t>), which gives back an RDD consisting of the data from both sources.</a:t>
            </a:r>
          </a:p>
          <a:p>
            <a:pPr lvl="1"/>
            <a:r>
              <a:rPr lang="en-US" dirty="0"/>
              <a:t>Unlike the mathematical union(), if there are duplicates in the input RDDs, the result of Spark’s union() </a:t>
            </a:r>
            <a:r>
              <a:rPr lang="en-US" u="sng" dirty="0" smtClean="0"/>
              <a:t>will contain duplicates.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80718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Pseudo </a:t>
            </a:r>
            <a:r>
              <a:rPr lang="en-US" b="1" u="sng" dirty="0"/>
              <a:t>set</a:t>
            </a:r>
            <a:r>
              <a:rPr lang="en-US" b="1" dirty="0"/>
              <a:t> </a:t>
            </a:r>
            <a:r>
              <a:rPr lang="en-US" b="1" dirty="0" smtClean="0"/>
              <a:t>operations: cont..</a:t>
            </a:r>
          </a:p>
          <a:p>
            <a:pPr lvl="1"/>
            <a:r>
              <a:rPr lang="en-US" dirty="0"/>
              <a:t>Spark also provides an </a:t>
            </a:r>
            <a:r>
              <a:rPr lang="en-US" b="1" dirty="0"/>
              <a:t>intersection(other</a:t>
            </a:r>
            <a:r>
              <a:rPr lang="en-US" dirty="0"/>
              <a:t>) method, which returns only elements in both RDDs. </a:t>
            </a:r>
            <a:r>
              <a:rPr lang="en-US" dirty="0" smtClean="0"/>
              <a:t>It also </a:t>
            </a:r>
            <a:r>
              <a:rPr lang="en-US" dirty="0"/>
              <a:t>removes all duplicates (including duplicates from a single RDD) while running. </a:t>
            </a:r>
          </a:p>
          <a:p>
            <a:pPr lvl="1"/>
            <a:r>
              <a:rPr lang="en-US" dirty="0"/>
              <a:t>While intersection() and union() are two similar concepts, the performance of </a:t>
            </a:r>
            <a:r>
              <a:rPr lang="en-US" u="sng" dirty="0"/>
              <a:t>intersection() is much worse since it requires a shuffle over the network </a:t>
            </a:r>
            <a:r>
              <a:rPr lang="en-US" dirty="0"/>
              <a:t>to identify common elements.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subtract(other)</a:t>
            </a:r>
            <a:r>
              <a:rPr lang="en-US" dirty="0"/>
              <a:t> function takes in another RDD and returns an RDD that has only values present in the first RDD and not the second RDD. </a:t>
            </a:r>
            <a:r>
              <a:rPr lang="en-US" dirty="0" smtClean="0"/>
              <a:t>Like </a:t>
            </a:r>
            <a:r>
              <a:rPr lang="en-US" dirty="0"/>
              <a:t>intersection(), it performs a shuffle.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also compute a </a:t>
            </a:r>
            <a:r>
              <a:rPr lang="en-US" b="1" dirty="0"/>
              <a:t>Cartesian</a:t>
            </a:r>
            <a:r>
              <a:rPr lang="en-US" dirty="0"/>
              <a:t> </a:t>
            </a:r>
            <a:r>
              <a:rPr lang="en-US" b="1" dirty="0" smtClean="0"/>
              <a:t>product </a:t>
            </a:r>
            <a:r>
              <a:rPr lang="en-US" dirty="0" smtClean="0"/>
              <a:t>between </a:t>
            </a:r>
            <a:r>
              <a:rPr lang="en-US" dirty="0"/>
              <a:t>two RDDs.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cartesian</a:t>
            </a:r>
            <a:r>
              <a:rPr lang="en-US" b="1" dirty="0"/>
              <a:t>(other)</a:t>
            </a:r>
            <a:r>
              <a:rPr lang="en-US" dirty="0"/>
              <a:t> transformation returns all possible pairs of (a, b) where a is in the source RDD and b is in the other RDD. </a:t>
            </a:r>
          </a:p>
          <a:p>
            <a:pPr lvl="1"/>
            <a:r>
              <a:rPr lang="en-US" dirty="0"/>
              <a:t>The Cartesian product can be useful when we wish to consider the similarity between all possible </a:t>
            </a:r>
            <a:r>
              <a:rPr lang="en-US" dirty="0" smtClean="0"/>
              <a:t>pairs. We </a:t>
            </a:r>
            <a:r>
              <a:rPr lang="en-US" dirty="0"/>
              <a:t>can also take the </a:t>
            </a:r>
            <a:r>
              <a:rPr lang="en-US" b="1" dirty="0"/>
              <a:t>Cartesian product of an RDD with itself, </a:t>
            </a:r>
            <a:r>
              <a:rPr lang="en-US" dirty="0"/>
              <a:t>which can be useful for tasks like user similarity. </a:t>
            </a:r>
            <a:r>
              <a:rPr lang="en-US" dirty="0" smtClean="0"/>
              <a:t>Warning – the Cartesian </a:t>
            </a:r>
            <a:r>
              <a:rPr lang="en-US" dirty="0"/>
              <a:t>product is very expensive for large RDDs.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7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67958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63" y="685800"/>
            <a:ext cx="9126537" cy="3446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4132430"/>
            <a:ext cx="8801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Actions:</a:t>
            </a:r>
          </a:p>
          <a:p>
            <a:pPr lvl="1"/>
            <a:r>
              <a:rPr lang="en-US" dirty="0"/>
              <a:t>The most common action on basic RDDs you will likely use is </a:t>
            </a:r>
            <a:r>
              <a:rPr lang="en-US" b="1" dirty="0"/>
              <a:t>reduce(), </a:t>
            </a:r>
          </a:p>
          <a:p>
            <a:pPr lvl="1"/>
            <a:r>
              <a:rPr lang="en-US" dirty="0"/>
              <a:t>which takes a function that operates on two elements of the type in your RDD and returns a new element of the same type.</a:t>
            </a:r>
          </a:p>
          <a:p>
            <a:pPr lvl="1"/>
            <a:r>
              <a:rPr lang="en-US" dirty="0"/>
              <a:t>A simple example of such a function is +, which we can use to sum our RDD. </a:t>
            </a:r>
          </a:p>
          <a:p>
            <a:pPr lvl="1"/>
            <a:r>
              <a:rPr lang="en-US" dirty="0"/>
              <a:t>With reduce(), we can easily sum the elements of our RDD, count the number of elements, and perform other types of aggregations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reduce() in Python: sum = </a:t>
            </a:r>
            <a:r>
              <a:rPr lang="en-US" dirty="0" err="1"/>
              <a:t>rdd.reduce</a:t>
            </a:r>
            <a:r>
              <a:rPr lang="en-US" dirty="0"/>
              <a:t>(lambda x, y: x + y)</a:t>
            </a:r>
          </a:p>
          <a:p>
            <a:pPr lvl="1"/>
            <a:r>
              <a:rPr lang="en-US" dirty="0"/>
              <a:t>reduce() in Scala: </a:t>
            </a:r>
            <a:r>
              <a:rPr lang="en-US" dirty="0" err="1"/>
              <a:t>val</a:t>
            </a:r>
            <a:r>
              <a:rPr lang="en-US" dirty="0"/>
              <a:t> sum = </a:t>
            </a:r>
            <a:r>
              <a:rPr lang="en-US" dirty="0" err="1"/>
              <a:t>rdd.reduce</a:t>
            </a:r>
            <a:r>
              <a:rPr lang="en-US" dirty="0"/>
              <a:t>((x, y) =&gt; x + y)</a:t>
            </a:r>
          </a:p>
          <a:p>
            <a:pPr lvl="1"/>
            <a:r>
              <a:rPr lang="en-US" dirty="0"/>
              <a:t>reduce() in Java:</a:t>
            </a:r>
          </a:p>
          <a:p>
            <a:pPr marL="457200" lvl="1" indent="0">
              <a:buNone/>
            </a:pPr>
            <a:r>
              <a:rPr lang="en-US" dirty="0"/>
              <a:t>Integer sum = </a:t>
            </a:r>
            <a:r>
              <a:rPr lang="en-US" dirty="0" err="1"/>
              <a:t>rdd.reduce</a:t>
            </a:r>
            <a:r>
              <a:rPr lang="en-US" dirty="0"/>
              <a:t>(new Function2&lt;Integer, Integer, Integer&gt;() </a:t>
            </a:r>
            <a:r>
              <a:rPr lang="en-US" dirty="0" smtClean="0"/>
              <a:t>{   </a:t>
            </a:r>
            <a:r>
              <a:rPr lang="en-US" dirty="0"/>
              <a:t>public Integer call(Integer x, Integer y) { return x + y; } 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8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Similar to reduce() is </a:t>
            </a:r>
            <a:r>
              <a:rPr lang="en-US" b="1" dirty="0"/>
              <a:t>fold(), </a:t>
            </a:r>
            <a:r>
              <a:rPr lang="en-US" dirty="0"/>
              <a:t>in addition to function provided to reduce(), it takes a ZERO value to be used for the initial call on 'each </a:t>
            </a:r>
            <a:r>
              <a:rPr lang="en-US" dirty="0" smtClean="0"/>
              <a:t>partition‘.</a:t>
            </a:r>
          </a:p>
          <a:p>
            <a:pPr lvl="1" fontAlgn="base"/>
            <a:r>
              <a:rPr lang="en-US" dirty="0"/>
              <a:t>The zero value you provide </a:t>
            </a:r>
            <a:r>
              <a:rPr lang="en-US" u="sng" dirty="0"/>
              <a:t>should be </a:t>
            </a:r>
            <a:r>
              <a:rPr lang="en-US" dirty="0"/>
              <a:t>the identity element for your operation</a:t>
            </a:r>
            <a:r>
              <a:rPr lang="en-US" dirty="0" smtClean="0"/>
              <a:t>; </a:t>
            </a:r>
            <a:r>
              <a:rPr lang="en-US" dirty="0"/>
              <a:t>that is, applying </a:t>
            </a:r>
            <a:r>
              <a:rPr lang="en-US" dirty="0" smtClean="0"/>
              <a:t>it(zero value) </a:t>
            </a:r>
            <a:r>
              <a:rPr lang="en-US" dirty="0"/>
              <a:t>multiple times with your function should not change the </a:t>
            </a:r>
            <a:r>
              <a:rPr lang="en-US" dirty="0" smtClean="0"/>
              <a:t>value. </a:t>
            </a:r>
          </a:p>
          <a:p>
            <a:pPr lvl="1" fontAlgn="base"/>
            <a:r>
              <a:rPr lang="en-US" dirty="0" err="1" smtClean="0"/>
              <a:t>E.g</a:t>
            </a:r>
            <a:r>
              <a:rPr lang="en-US" dirty="0" smtClean="0"/>
              <a:t> identity elements are : </a:t>
            </a:r>
            <a:r>
              <a:rPr lang="en-US" dirty="0"/>
              <a:t>(e.g., 0 for +, 1 for *, or an empty list for concatenation).</a:t>
            </a:r>
          </a:p>
          <a:p>
            <a:pPr lvl="1"/>
            <a:r>
              <a:rPr lang="en-US" dirty="0"/>
              <a:t>You can minimize object creation in fold() by modifying and returning the first of the two parameters in place. However, you should not modify the second parameter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Both fold() and reduce() require that the return type of our result be the same type as that of the elements in the RDD we are operating over.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1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/>
              <a:t>aggregate() </a:t>
            </a:r>
            <a:r>
              <a:rPr lang="en-US" dirty="0"/>
              <a:t>function frees us from the constraint of having the return be the same type as the RDD we are working on. </a:t>
            </a:r>
            <a:r>
              <a:rPr lang="en-US" dirty="0" smtClean="0"/>
              <a:t>For aggregate also, we need to supply </a:t>
            </a:r>
            <a:r>
              <a:rPr lang="en-US" dirty="0"/>
              <a:t>initial zero value of the type we want to </a:t>
            </a:r>
            <a:r>
              <a:rPr lang="en-US" dirty="0" smtClean="0"/>
              <a:t>return.</a:t>
            </a:r>
            <a:r>
              <a:rPr lang="en-US" dirty="0"/>
              <a:t> We </a:t>
            </a:r>
            <a:r>
              <a:rPr lang="en-US" u="sng" dirty="0"/>
              <a:t>then</a:t>
            </a:r>
            <a:r>
              <a:rPr lang="en-US" dirty="0"/>
              <a:t> supply a function to combine the elements from our RDD with the accumulator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Finally, we need to supply a second function to merge two accumulators, given that each node accumulates its own results locally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can use aggregate() to compute the average of an RDD, avoiding a map() before the fold(), as shown </a:t>
            </a:r>
            <a:r>
              <a:rPr lang="en-US" dirty="0" smtClean="0"/>
              <a:t>below.</a:t>
            </a:r>
          </a:p>
          <a:p>
            <a:pPr lvl="1"/>
            <a:r>
              <a:rPr lang="en-US" dirty="0"/>
              <a:t>aggregate() in Python</a:t>
            </a:r>
          </a:p>
          <a:p>
            <a:pPr lvl="2"/>
            <a:r>
              <a:rPr lang="en-US" dirty="0" err="1"/>
              <a:t>sumCount</a:t>
            </a:r>
            <a:r>
              <a:rPr lang="en-US" dirty="0"/>
              <a:t> = </a:t>
            </a:r>
            <a:r>
              <a:rPr lang="en-US" dirty="0" err="1"/>
              <a:t>nums.aggregate</a:t>
            </a:r>
            <a:r>
              <a:rPr lang="en-US" dirty="0"/>
              <a:t>((0, 0),</a:t>
            </a:r>
          </a:p>
          <a:p>
            <a:pPr lvl="2"/>
            <a:r>
              <a:rPr lang="en-US" dirty="0"/>
              <a:t>               (lambda </a:t>
            </a:r>
            <a:r>
              <a:rPr lang="en-US" dirty="0" err="1"/>
              <a:t>acc</a:t>
            </a:r>
            <a:r>
              <a:rPr lang="en-US" dirty="0"/>
              <a:t>, value: (</a:t>
            </a:r>
            <a:r>
              <a:rPr lang="en-US" dirty="0" err="1"/>
              <a:t>acc</a:t>
            </a:r>
            <a:r>
              <a:rPr lang="en-US" dirty="0"/>
              <a:t>[0] + value, </a:t>
            </a:r>
            <a:r>
              <a:rPr lang="en-US" dirty="0" err="1"/>
              <a:t>acc</a:t>
            </a:r>
            <a:r>
              <a:rPr lang="en-US" dirty="0"/>
              <a:t>[1] + 1)),</a:t>
            </a:r>
          </a:p>
          <a:p>
            <a:pPr lvl="2"/>
            <a:r>
              <a:rPr lang="en-US" dirty="0"/>
              <a:t>               (lambda acc1, acc2: (acc1[0] + acc2[0], acc1[1] + acc2[1])))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sumCount</a:t>
            </a:r>
            <a:r>
              <a:rPr lang="en-US" dirty="0"/>
              <a:t>[0] / float(</a:t>
            </a:r>
            <a:r>
              <a:rPr lang="en-US" dirty="0" err="1"/>
              <a:t>sumCount</a:t>
            </a:r>
            <a:r>
              <a:rPr lang="en-US" dirty="0"/>
              <a:t>[1])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2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RDD is distributed collection of objects.</a:t>
            </a:r>
          </a:p>
          <a:p>
            <a:r>
              <a:rPr lang="en-US" dirty="0" smtClean="0"/>
              <a:t>Each RDD is split into multiple partitions.</a:t>
            </a:r>
          </a:p>
          <a:p>
            <a:r>
              <a:rPr lang="en-US" dirty="0" smtClean="0"/>
              <a:t>Each partition is computed on different nodes of the cluster.</a:t>
            </a:r>
          </a:p>
          <a:p>
            <a:r>
              <a:rPr lang="en-US" dirty="0" smtClean="0"/>
              <a:t>RDDs can contain any type of Objects.</a:t>
            </a:r>
          </a:p>
          <a:p>
            <a:pPr lvl="1"/>
            <a:r>
              <a:rPr lang="en-US" dirty="0" smtClean="0"/>
              <a:t>Python objects, Java Objects, Scala Objects</a:t>
            </a:r>
          </a:p>
          <a:p>
            <a:pPr lvl="1"/>
            <a:r>
              <a:rPr lang="en-US" dirty="0" smtClean="0"/>
              <a:t>Or even user defined classes.</a:t>
            </a:r>
          </a:p>
          <a:p>
            <a:r>
              <a:rPr lang="en-US" dirty="0" smtClean="0"/>
              <a:t>User can create RDDs in 2 ways:</a:t>
            </a:r>
          </a:p>
          <a:p>
            <a:pPr lvl="1"/>
            <a:r>
              <a:rPr lang="en-US" dirty="0" smtClean="0"/>
              <a:t>Load external dataset (existing in HD, HDFS </a:t>
            </a:r>
            <a:r>
              <a:rPr lang="en-US" dirty="0" err="1" smtClean="0"/>
              <a:t>etc</a:t>
            </a:r>
            <a:r>
              <a:rPr lang="en-US" dirty="0" smtClean="0"/>
              <a:t> medium)</a:t>
            </a:r>
          </a:p>
          <a:p>
            <a:pPr lvl="1"/>
            <a:r>
              <a:rPr lang="en-US" dirty="0" smtClean="0"/>
              <a:t>Or Distributing a collection of objects ( list, map, set ..)</a:t>
            </a:r>
          </a:p>
          <a:p>
            <a:pPr lvl="1"/>
            <a:r>
              <a:rPr lang="en-US" dirty="0" smtClean="0"/>
              <a:t>We load or distributed in RDDs driver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8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/>
              <a:t>aggregate() in Scala</a:t>
            </a:r>
          </a:p>
          <a:p>
            <a:pPr lvl="2"/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input.aggregate</a:t>
            </a:r>
            <a:r>
              <a:rPr lang="en-US" dirty="0"/>
              <a:t>((0, 0))(</a:t>
            </a:r>
          </a:p>
          <a:p>
            <a:pPr lvl="2"/>
            <a:r>
              <a:rPr lang="en-US" dirty="0"/>
              <a:t>               (</a:t>
            </a:r>
            <a:r>
              <a:rPr lang="en-US" dirty="0" err="1"/>
              <a:t>acc</a:t>
            </a:r>
            <a:r>
              <a:rPr lang="en-US" dirty="0"/>
              <a:t>, value) =&gt; (acc._1 + value, acc._2 + 1),</a:t>
            </a:r>
          </a:p>
          <a:p>
            <a:pPr lvl="2"/>
            <a:r>
              <a:rPr lang="en-US" dirty="0"/>
              <a:t>               (acc1, acc2) =&gt; (acc1._1 + acc2._1, acc1._2 + acc2._2))</a:t>
            </a:r>
          </a:p>
          <a:p>
            <a:pPr lvl="2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= result._1 / result._</a:t>
            </a:r>
            <a:r>
              <a:rPr lang="en-US" dirty="0" smtClean="0"/>
              <a:t>2.toDouble</a:t>
            </a:r>
          </a:p>
          <a:p>
            <a:pPr lvl="1"/>
            <a:r>
              <a:rPr lang="en-US" dirty="0"/>
              <a:t>aggregate() in Java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AvgCount</a:t>
            </a:r>
            <a:r>
              <a:rPr lang="en-US" dirty="0"/>
              <a:t> implements Serializable {</a:t>
            </a:r>
          </a:p>
          <a:p>
            <a:pPr marL="914400" lvl="2" indent="0">
              <a:buNone/>
            </a:pPr>
            <a:r>
              <a:rPr lang="en-US" dirty="0"/>
              <a:t>  public </a:t>
            </a:r>
            <a:r>
              <a:rPr lang="en-US" dirty="0" err="1"/>
              <a:t>AvgCount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total,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this.total</a:t>
            </a:r>
            <a:r>
              <a:rPr lang="en-US" dirty="0"/>
              <a:t> = total</a:t>
            </a:r>
            <a:r>
              <a:rPr lang="en-US" dirty="0" smtClean="0"/>
              <a:t>;     </a:t>
            </a:r>
            <a:r>
              <a:rPr lang="en-US" dirty="0" err="1"/>
              <a:t>this.num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 smtClean="0"/>
              <a:t>;   </a:t>
            </a: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total</a:t>
            </a:r>
            <a:r>
              <a:rPr lang="en-US" dirty="0" smtClean="0"/>
              <a:t>;   </a:t>
            </a: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  public double </a:t>
            </a:r>
            <a:r>
              <a:rPr lang="en-US" dirty="0" err="1"/>
              <a:t>avg</a:t>
            </a:r>
            <a:r>
              <a:rPr lang="en-US" dirty="0"/>
              <a:t>() </a:t>
            </a:r>
            <a:r>
              <a:rPr lang="en-US" dirty="0" smtClean="0"/>
              <a:t>{      </a:t>
            </a:r>
            <a:r>
              <a:rPr lang="en-US" dirty="0"/>
              <a:t>return total / (double) </a:t>
            </a:r>
            <a:r>
              <a:rPr lang="en-US" dirty="0" err="1"/>
              <a:t>num</a:t>
            </a:r>
            <a:r>
              <a:rPr lang="en-US" dirty="0" smtClean="0"/>
              <a:t>;   </a:t>
            </a: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Function2&lt;</a:t>
            </a:r>
            <a:r>
              <a:rPr lang="en-US" dirty="0" err="1"/>
              <a:t>AvgCount</a:t>
            </a:r>
            <a:r>
              <a:rPr lang="en-US" dirty="0"/>
              <a:t>, Integer, </a:t>
            </a:r>
            <a:r>
              <a:rPr lang="en-US" dirty="0" err="1"/>
              <a:t>AvgCount</a:t>
            </a:r>
            <a:r>
              <a:rPr lang="en-US" dirty="0"/>
              <a:t>&gt; </a:t>
            </a:r>
            <a:r>
              <a:rPr lang="en-US" dirty="0" err="1"/>
              <a:t>addAndCount</a:t>
            </a:r>
            <a:r>
              <a:rPr lang="en-US" dirty="0"/>
              <a:t> =</a:t>
            </a:r>
          </a:p>
          <a:p>
            <a:pPr marL="914400" lvl="2" indent="0">
              <a:buNone/>
            </a:pPr>
            <a:r>
              <a:rPr lang="en-US" dirty="0"/>
              <a:t>  new Function2&lt;</a:t>
            </a:r>
            <a:r>
              <a:rPr lang="en-US" dirty="0" err="1"/>
              <a:t>AvgCount</a:t>
            </a:r>
            <a:r>
              <a:rPr lang="en-US" dirty="0"/>
              <a:t>, Integer, </a:t>
            </a:r>
            <a:r>
              <a:rPr lang="en-US" dirty="0" err="1"/>
              <a:t>AvgCount</a:t>
            </a:r>
            <a:r>
              <a:rPr lang="en-US" dirty="0"/>
              <a:t>&gt;() {</a:t>
            </a:r>
          </a:p>
          <a:p>
            <a:pPr marL="914400" lvl="2" indent="0">
              <a:buNone/>
            </a:pPr>
            <a:r>
              <a:rPr lang="en-US" dirty="0"/>
              <a:t>    public </a:t>
            </a:r>
            <a:r>
              <a:rPr lang="en-US" dirty="0" err="1"/>
              <a:t>AvgCount</a:t>
            </a:r>
            <a:r>
              <a:rPr lang="en-US" dirty="0"/>
              <a:t> call(</a:t>
            </a:r>
            <a:r>
              <a:rPr lang="en-US" dirty="0" err="1"/>
              <a:t>AvgCount</a:t>
            </a:r>
            <a:r>
              <a:rPr lang="en-US" dirty="0"/>
              <a:t> a, Integer x) {</a:t>
            </a:r>
          </a:p>
          <a:p>
            <a:pPr marL="914400" lvl="2" indent="0">
              <a:buNone/>
            </a:pPr>
            <a:r>
              <a:rPr lang="en-US" dirty="0"/>
              <a:t>      </a:t>
            </a:r>
            <a:r>
              <a:rPr lang="en-US" dirty="0" err="1"/>
              <a:t>a.total</a:t>
            </a:r>
            <a:r>
              <a:rPr lang="en-US" dirty="0"/>
              <a:t> += x</a:t>
            </a:r>
            <a:r>
              <a:rPr lang="en-US" dirty="0" smtClean="0"/>
              <a:t>;        </a:t>
            </a:r>
            <a:r>
              <a:rPr lang="en-US" dirty="0" err="1"/>
              <a:t>a.num</a:t>
            </a:r>
            <a:r>
              <a:rPr lang="en-US" dirty="0"/>
              <a:t> += 1</a:t>
            </a:r>
            <a:r>
              <a:rPr lang="en-US" dirty="0" smtClean="0"/>
              <a:t>;       </a:t>
            </a:r>
            <a:r>
              <a:rPr lang="en-US" dirty="0"/>
              <a:t>return a</a:t>
            </a:r>
            <a:r>
              <a:rPr lang="en-US" dirty="0" smtClean="0"/>
              <a:t>;   </a:t>
            </a: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};</a:t>
            </a:r>
          </a:p>
          <a:p>
            <a:pPr marL="914400" lvl="2" indent="0">
              <a:buNone/>
            </a:pPr>
            <a:r>
              <a:rPr lang="en-US" dirty="0"/>
              <a:t>Function2&lt;</a:t>
            </a:r>
            <a:r>
              <a:rPr lang="en-US" dirty="0" err="1"/>
              <a:t>AvgCount</a:t>
            </a:r>
            <a:r>
              <a:rPr lang="en-US" dirty="0"/>
              <a:t>, </a:t>
            </a:r>
            <a:r>
              <a:rPr lang="en-US" dirty="0" err="1"/>
              <a:t>AvgCount</a:t>
            </a:r>
            <a:r>
              <a:rPr lang="en-US" dirty="0"/>
              <a:t>, </a:t>
            </a:r>
            <a:r>
              <a:rPr lang="en-US" dirty="0" err="1"/>
              <a:t>AvgCount</a:t>
            </a:r>
            <a:r>
              <a:rPr lang="en-US" dirty="0"/>
              <a:t>&gt; combine =</a:t>
            </a:r>
          </a:p>
          <a:p>
            <a:pPr marL="914400" lvl="2" indent="0">
              <a:buNone/>
            </a:pPr>
            <a:r>
              <a:rPr lang="en-US" dirty="0"/>
              <a:t>  new Function2&lt;</a:t>
            </a:r>
            <a:r>
              <a:rPr lang="en-US" dirty="0" err="1"/>
              <a:t>AvgCount</a:t>
            </a:r>
            <a:r>
              <a:rPr lang="en-US" dirty="0"/>
              <a:t>, </a:t>
            </a:r>
            <a:r>
              <a:rPr lang="en-US" dirty="0" err="1"/>
              <a:t>AvgCount</a:t>
            </a:r>
            <a:r>
              <a:rPr lang="en-US" dirty="0"/>
              <a:t>, </a:t>
            </a:r>
            <a:r>
              <a:rPr lang="en-US" dirty="0" err="1"/>
              <a:t>AvgCount</a:t>
            </a:r>
            <a:r>
              <a:rPr lang="en-US" dirty="0"/>
              <a:t>&gt;() {</a:t>
            </a:r>
          </a:p>
          <a:p>
            <a:pPr marL="914400" lvl="2" indent="0">
              <a:buNone/>
            </a:pPr>
            <a:r>
              <a:rPr lang="en-US" dirty="0"/>
              <a:t>  public </a:t>
            </a:r>
            <a:r>
              <a:rPr lang="en-US" dirty="0" err="1"/>
              <a:t>AvgCount</a:t>
            </a:r>
            <a:r>
              <a:rPr lang="en-US" dirty="0"/>
              <a:t> call(</a:t>
            </a:r>
            <a:r>
              <a:rPr lang="en-US" dirty="0" err="1"/>
              <a:t>AvgCount</a:t>
            </a:r>
            <a:r>
              <a:rPr lang="en-US" dirty="0"/>
              <a:t> a, </a:t>
            </a:r>
            <a:r>
              <a:rPr lang="en-US" dirty="0" err="1"/>
              <a:t>AvgCount</a:t>
            </a:r>
            <a:r>
              <a:rPr lang="en-US" dirty="0"/>
              <a:t> b) {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a.total</a:t>
            </a:r>
            <a:r>
              <a:rPr lang="en-US" dirty="0"/>
              <a:t> += </a:t>
            </a:r>
            <a:r>
              <a:rPr lang="en-US" dirty="0" err="1"/>
              <a:t>b.total</a:t>
            </a:r>
            <a:r>
              <a:rPr lang="en-US" dirty="0" smtClean="0"/>
              <a:t>;     </a:t>
            </a:r>
            <a:r>
              <a:rPr lang="en-US" dirty="0" err="1"/>
              <a:t>a.num</a:t>
            </a:r>
            <a:r>
              <a:rPr lang="en-US" dirty="0"/>
              <a:t> += </a:t>
            </a:r>
            <a:r>
              <a:rPr lang="en-US" dirty="0" err="1"/>
              <a:t>b.num</a:t>
            </a:r>
            <a:r>
              <a:rPr lang="en-US" dirty="0" smtClean="0"/>
              <a:t>;     </a:t>
            </a:r>
            <a:r>
              <a:rPr lang="en-US" dirty="0"/>
              <a:t>return a</a:t>
            </a:r>
            <a:r>
              <a:rPr lang="en-US" dirty="0" smtClean="0"/>
              <a:t>;   </a:t>
            </a: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};</a:t>
            </a:r>
          </a:p>
          <a:p>
            <a:pPr marL="914400" lvl="2" indent="0">
              <a:buNone/>
            </a:pPr>
            <a:r>
              <a:rPr lang="en-US" dirty="0" err="1"/>
              <a:t>AvgCount</a:t>
            </a:r>
            <a:r>
              <a:rPr lang="en-US" dirty="0"/>
              <a:t> initial = new </a:t>
            </a:r>
            <a:r>
              <a:rPr lang="en-US" dirty="0" err="1"/>
              <a:t>AvgCount</a:t>
            </a:r>
            <a:r>
              <a:rPr lang="en-US" dirty="0"/>
              <a:t>(0, 0);</a:t>
            </a:r>
          </a:p>
          <a:p>
            <a:pPr marL="914400" lvl="2" indent="0">
              <a:buNone/>
            </a:pPr>
            <a:r>
              <a:rPr lang="en-US" dirty="0" err="1"/>
              <a:t>AvgCount</a:t>
            </a:r>
            <a:r>
              <a:rPr lang="en-US" dirty="0"/>
              <a:t> result = </a:t>
            </a:r>
            <a:r>
              <a:rPr lang="en-US" dirty="0" err="1"/>
              <a:t>rdd.aggregate</a:t>
            </a:r>
            <a:r>
              <a:rPr lang="en-US" dirty="0"/>
              <a:t>(initial, </a:t>
            </a:r>
            <a:r>
              <a:rPr lang="en-US" dirty="0" err="1"/>
              <a:t>addAndCount</a:t>
            </a:r>
            <a:r>
              <a:rPr lang="en-US" dirty="0"/>
              <a:t>, combine);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result.avg</a:t>
            </a:r>
            <a:r>
              <a:rPr lang="en-US" dirty="0"/>
              <a:t>());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9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Some actions on RDDs return some or all of the data to our driver program in the form of a regular collection or 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simplest and most common operation that returns data to our driver program is </a:t>
            </a:r>
            <a:r>
              <a:rPr lang="en-US" b="1" dirty="0"/>
              <a:t>collect(), </a:t>
            </a:r>
            <a:r>
              <a:rPr lang="en-US" dirty="0"/>
              <a:t>which returns the entire RDD’s contents. </a:t>
            </a:r>
            <a:endParaRPr lang="en-US" dirty="0" smtClean="0"/>
          </a:p>
          <a:p>
            <a:pPr lvl="1"/>
            <a:r>
              <a:rPr lang="en-US" b="1" dirty="0"/>
              <a:t>collect() </a:t>
            </a:r>
            <a:r>
              <a:rPr lang="en-US" dirty="0"/>
              <a:t>suffers from the restriction that all of your data must fit on a single machine, as it all needs to be copied to the driver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take(n) </a:t>
            </a:r>
            <a:r>
              <a:rPr lang="en-US" dirty="0"/>
              <a:t>returns n elements from the RDD and attempts to minimize the number of partitions it accesses, so it may represent a biased collection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can also extract the top elements from an RDD using </a:t>
            </a:r>
            <a:r>
              <a:rPr lang="en-US" b="1" dirty="0"/>
              <a:t>top(). </a:t>
            </a:r>
            <a:r>
              <a:rPr lang="en-US" dirty="0"/>
              <a:t>top() will use the default ordering on the data, but we can supply our own comparison function to extract the top elements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takeSample</a:t>
            </a:r>
            <a:r>
              <a:rPr lang="en-US" b="1" dirty="0"/>
              <a:t>(</a:t>
            </a:r>
            <a:r>
              <a:rPr lang="en-US" b="1" dirty="0" err="1"/>
              <a:t>withReplacement</a:t>
            </a:r>
            <a:r>
              <a:rPr lang="en-US" b="1" dirty="0"/>
              <a:t>, </a:t>
            </a:r>
            <a:r>
              <a:rPr lang="en-US" b="1" dirty="0" err="1"/>
              <a:t>num</a:t>
            </a:r>
            <a:r>
              <a:rPr lang="en-US" b="1" dirty="0"/>
              <a:t>, seed) </a:t>
            </a:r>
            <a:r>
              <a:rPr lang="en-US" dirty="0"/>
              <a:t>function allows us to take a sample of our data either with or without replacement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Sometimes it is useful to </a:t>
            </a:r>
            <a:r>
              <a:rPr lang="en-US" u="sng" dirty="0"/>
              <a:t>perform an </a:t>
            </a:r>
            <a:r>
              <a:rPr lang="en-US" b="1" u="sng" dirty="0"/>
              <a:t>action</a:t>
            </a:r>
            <a:r>
              <a:rPr lang="en-US" u="sng" dirty="0"/>
              <a:t> on all of the elements </a:t>
            </a:r>
            <a:r>
              <a:rPr lang="en-US" dirty="0"/>
              <a:t>in the RDD, but </a:t>
            </a:r>
            <a:r>
              <a:rPr lang="en-US" u="sng" dirty="0"/>
              <a:t>without returning any result to the driver program.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/>
              <a:t>A good example of this would be posting JSON to a webserver or inserting records into a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In either case, the </a:t>
            </a:r>
            <a:r>
              <a:rPr lang="en-US" b="1" dirty="0" err="1"/>
              <a:t>foreach</a:t>
            </a:r>
            <a:r>
              <a:rPr lang="en-US" b="1" dirty="0"/>
              <a:t>() </a:t>
            </a:r>
            <a:r>
              <a:rPr lang="en-US" dirty="0"/>
              <a:t>action lets us perform computations on each element in the RDD without bringing it back locally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count</a:t>
            </a:r>
            <a:r>
              <a:rPr lang="en-US" b="1" dirty="0"/>
              <a:t>()</a:t>
            </a:r>
            <a:r>
              <a:rPr lang="en-US" dirty="0"/>
              <a:t> returns a count of the elements, and </a:t>
            </a:r>
            <a:r>
              <a:rPr lang="en-US" b="1" dirty="0" err="1"/>
              <a:t>countByValue</a:t>
            </a:r>
            <a:r>
              <a:rPr lang="en-US" b="1" dirty="0"/>
              <a:t>() </a:t>
            </a:r>
            <a:r>
              <a:rPr lang="en-US" dirty="0"/>
              <a:t>returns a map of each unique value to its count.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6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054" y="685800"/>
            <a:ext cx="911040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fontAlgn="base"/>
            <a:r>
              <a:rPr lang="en-US" b="1" dirty="0"/>
              <a:t>Common Transformations and Actions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b="1" dirty="0"/>
              <a:t>Converting Between RDD </a:t>
            </a:r>
            <a:r>
              <a:rPr lang="en-US" b="1" dirty="0" smtClean="0"/>
              <a:t>Types: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3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Creating an RDD of strings with </a:t>
            </a:r>
            <a:r>
              <a:rPr lang="en-US" dirty="0" err="1"/>
              <a:t>textFile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lines </a:t>
            </a:r>
            <a:r>
              <a:rPr lang="en-US" dirty="0"/>
              <a:t>= </a:t>
            </a:r>
            <a:r>
              <a:rPr lang="en-US" dirty="0" err="1"/>
              <a:t>sc.textFile</a:t>
            </a:r>
            <a:r>
              <a:rPr lang="en-US" dirty="0"/>
              <a:t>("README.md") in Python</a:t>
            </a:r>
          </a:p>
          <a:p>
            <a:pPr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(“../README.md</a:t>
            </a:r>
            <a:r>
              <a:rPr lang="en-US" dirty="0" smtClean="0"/>
              <a:t>")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Once RDD is created it offers 2 types of operations</a:t>
            </a:r>
          </a:p>
          <a:p>
            <a:r>
              <a:rPr lang="en-US" b="1" dirty="0" smtClean="0"/>
              <a:t>Transformations </a:t>
            </a:r>
            <a:r>
              <a:rPr lang="en-US" dirty="0" smtClean="0"/>
              <a:t>and </a:t>
            </a:r>
            <a:r>
              <a:rPr lang="en-US" b="1" dirty="0" smtClean="0"/>
              <a:t>Actions</a:t>
            </a:r>
          </a:p>
          <a:p>
            <a:r>
              <a:rPr lang="en-US" b="1" u="sng" dirty="0" smtClean="0"/>
              <a:t>Transformations: </a:t>
            </a:r>
          </a:p>
          <a:p>
            <a:pPr lvl="1"/>
            <a:r>
              <a:rPr lang="en-US" dirty="0" smtClean="0"/>
              <a:t>This construct a new RDD from previous RDD</a:t>
            </a:r>
          </a:p>
          <a:p>
            <a:pPr lvl="1"/>
            <a:r>
              <a:rPr lang="en-US" dirty="0" smtClean="0"/>
              <a:t>E.g. filter(), create a new RDD, with the lines containing word Python.</a:t>
            </a:r>
          </a:p>
          <a:p>
            <a:pPr lvl="1"/>
            <a:r>
              <a:rPr lang="en-US" dirty="0" err="1"/>
              <a:t>pythonLines</a:t>
            </a:r>
            <a:r>
              <a:rPr lang="en-US" dirty="0"/>
              <a:t> = </a:t>
            </a:r>
            <a:r>
              <a:rPr lang="en-US" dirty="0" err="1"/>
              <a:t>lines.filter</a:t>
            </a:r>
            <a:r>
              <a:rPr lang="en-US" dirty="0"/>
              <a:t>(lambda line: "Python" in line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pythoLines</a:t>
            </a:r>
            <a:r>
              <a:rPr lang="en-US" dirty="0" smtClean="0"/>
              <a:t>=</a:t>
            </a:r>
            <a:r>
              <a:rPr lang="en-US" dirty="0" err="1" smtClean="0"/>
              <a:t>lines.filter</a:t>
            </a:r>
            <a:r>
              <a:rPr lang="en-US" dirty="0" smtClean="0"/>
              <a:t>(line</a:t>
            </a:r>
            <a:r>
              <a:rPr lang="en-US" dirty="0"/>
              <a:t>=&gt;</a:t>
            </a:r>
            <a:r>
              <a:rPr lang="en-US" dirty="0" err="1"/>
              <a:t>line.contains</a:t>
            </a:r>
            <a:r>
              <a:rPr lang="en-US" dirty="0"/>
              <a:t>("Python"))</a:t>
            </a:r>
          </a:p>
        </p:txBody>
      </p:sp>
    </p:spTree>
    <p:extLst>
      <p:ext uri="{BB962C8B-B14F-4D97-AF65-F5344CB8AC3E}">
        <p14:creationId xmlns:p14="http://schemas.microsoft.com/office/powerpoint/2010/main" val="30437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 -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 - </a:t>
            </a:r>
            <a:r>
              <a:rPr lang="en-US" dirty="0" smtClean="0"/>
              <a:t>	map(</a:t>
            </a:r>
            <a:r>
              <a:rPr lang="en-US" dirty="0" err="1" smtClean="0"/>
              <a:t>func</a:t>
            </a:r>
            <a:r>
              <a:rPr lang="en-US" dirty="0"/>
              <a:t>) Pass each element through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r>
              <a:rPr lang="en-US" dirty="0" err="1"/>
              <a:t>flatMap</a:t>
            </a:r>
            <a:r>
              <a:rPr lang="en-US" dirty="0"/>
              <a:t> - </a:t>
            </a:r>
            <a:r>
              <a:rPr lang="en-US" dirty="0" smtClean="0"/>
              <a:t>	Similar </a:t>
            </a:r>
            <a:r>
              <a:rPr lang="en-US" dirty="0"/>
              <a:t>to map, (with some differences)</a:t>
            </a:r>
          </a:p>
          <a:p>
            <a:r>
              <a:rPr lang="en-US" dirty="0"/>
              <a:t>filter - </a:t>
            </a:r>
            <a:r>
              <a:rPr lang="en-US" dirty="0" smtClean="0"/>
              <a:t>	filter </a:t>
            </a:r>
            <a:r>
              <a:rPr lang="en-US" dirty="0"/>
              <a:t>the results based on function</a:t>
            </a:r>
          </a:p>
          <a:p>
            <a:r>
              <a:rPr lang="en-US" dirty="0" err="1"/>
              <a:t>mapPartitions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mapPartitionsWithIndex</a:t>
            </a:r>
            <a:endParaRPr lang="en-US" dirty="0"/>
          </a:p>
          <a:p>
            <a:r>
              <a:rPr lang="en-US" dirty="0"/>
              <a:t>sample - </a:t>
            </a:r>
            <a:r>
              <a:rPr lang="en-US" dirty="0" smtClean="0"/>
              <a:t>	Return </a:t>
            </a:r>
            <a:r>
              <a:rPr lang="en-US" dirty="0"/>
              <a:t>a random sample subset RDD of the input RDD</a:t>
            </a:r>
          </a:p>
          <a:p>
            <a:r>
              <a:rPr lang="en-US" dirty="0" smtClean="0"/>
              <a:t>union </a:t>
            </a:r>
            <a:r>
              <a:rPr lang="en-US" dirty="0"/>
              <a:t>- </a:t>
            </a:r>
            <a:r>
              <a:rPr lang="en-US" dirty="0" smtClean="0"/>
              <a:t>	Return </a:t>
            </a:r>
            <a:r>
              <a:rPr lang="en-US" dirty="0"/>
              <a:t>the union of two RDDs</a:t>
            </a:r>
          </a:p>
          <a:p>
            <a:r>
              <a:rPr lang="en-US" dirty="0"/>
              <a:t>intersection - Similar to union but return the intersection of two RDDs</a:t>
            </a:r>
          </a:p>
          <a:p>
            <a:r>
              <a:rPr lang="en-US" dirty="0"/>
              <a:t>distinct - </a:t>
            </a:r>
            <a:r>
              <a:rPr lang="en-US" dirty="0" smtClean="0"/>
              <a:t>	Return </a:t>
            </a:r>
            <a:r>
              <a:rPr lang="en-US" dirty="0"/>
              <a:t>a new RDD with distinct elements within a source RDD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 </a:t>
            </a:r>
            <a:r>
              <a:rPr lang="en-US" dirty="0"/>
              <a:t>- When called on a dataset of (K, V) pairs, returns </a:t>
            </a:r>
            <a:r>
              <a:rPr lang="en-US" dirty="0" smtClean="0"/>
              <a:t>dataset </a:t>
            </a:r>
            <a:r>
              <a:rPr lang="en-US" dirty="0"/>
              <a:t>of (K, </a:t>
            </a:r>
            <a:r>
              <a:rPr lang="en-US" dirty="0" err="1"/>
              <a:t>Iterable</a:t>
            </a:r>
            <a:r>
              <a:rPr lang="en-US" dirty="0"/>
              <a:t>&lt;V&gt;) pairs</a:t>
            </a:r>
          </a:p>
          <a:p>
            <a:r>
              <a:rPr lang="en-US" dirty="0" err="1"/>
              <a:t>reduceByKey</a:t>
            </a:r>
            <a:r>
              <a:rPr lang="en-US" dirty="0"/>
              <a:t> - Operates on (K,V) pairs </a:t>
            </a:r>
            <a:endParaRPr lang="en-US" dirty="0" smtClean="0"/>
          </a:p>
          <a:p>
            <a:r>
              <a:rPr lang="en-US" dirty="0" err="1" smtClean="0"/>
              <a:t>aggregateByKey</a:t>
            </a:r>
            <a:endParaRPr lang="en-US" dirty="0"/>
          </a:p>
          <a:p>
            <a:r>
              <a:rPr lang="en-US" dirty="0" err="1"/>
              <a:t>sortByKey</a:t>
            </a:r>
            <a:r>
              <a:rPr lang="en-US" dirty="0"/>
              <a:t> - This simply sorts the (K,V) pair by K. </a:t>
            </a:r>
          </a:p>
          <a:p>
            <a:r>
              <a:rPr lang="en-US" dirty="0"/>
              <a:t>join - It’s joining of two datasets</a:t>
            </a:r>
          </a:p>
        </p:txBody>
      </p:sp>
    </p:spTree>
    <p:extLst>
      <p:ext uri="{BB962C8B-B14F-4D97-AF65-F5344CB8AC3E}">
        <p14:creationId xmlns:p14="http://schemas.microsoft.com/office/powerpoint/2010/main" val="42317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 -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Actions compute a result based on an RDD.</a:t>
            </a:r>
          </a:p>
          <a:p>
            <a:r>
              <a:rPr lang="en-US" dirty="0" smtClean="0"/>
              <a:t>The results are either returned to Driver program or save it to external storage like HDFS.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pythonlines.first</a:t>
            </a:r>
            <a:r>
              <a:rPr lang="en-US" dirty="0" smtClean="0"/>
              <a:t>() – same in both </a:t>
            </a:r>
            <a:r>
              <a:rPr lang="en-US" dirty="0" err="1" smtClean="0"/>
              <a:t>scala</a:t>
            </a:r>
            <a:r>
              <a:rPr lang="en-US" dirty="0" smtClean="0"/>
              <a:t> and python.</a:t>
            </a:r>
          </a:p>
          <a:p>
            <a:pPr lvl="1"/>
            <a:r>
              <a:rPr lang="en-US" dirty="0"/>
              <a:t>reduce - </a:t>
            </a:r>
            <a:r>
              <a:rPr lang="en-US" dirty="0" smtClean="0"/>
              <a:t> Aggregate </a:t>
            </a:r>
            <a:r>
              <a:rPr lang="en-US" dirty="0"/>
              <a:t>the elements of a dataset</a:t>
            </a:r>
          </a:p>
          <a:p>
            <a:pPr lvl="1"/>
            <a:r>
              <a:rPr lang="en-US" dirty="0"/>
              <a:t>collect </a:t>
            </a:r>
            <a:r>
              <a:rPr lang="en-US" dirty="0" smtClean="0"/>
              <a:t>-	 returns </a:t>
            </a:r>
            <a:r>
              <a:rPr lang="en-US" dirty="0"/>
              <a:t>the elements of the dataset as an array back to the driver program.</a:t>
            </a:r>
          </a:p>
          <a:p>
            <a:pPr lvl="1"/>
            <a:r>
              <a:rPr lang="en-US" dirty="0"/>
              <a:t>count - </a:t>
            </a:r>
            <a:r>
              <a:rPr lang="en-US" dirty="0" smtClean="0"/>
              <a:t>	 Number </a:t>
            </a:r>
            <a:r>
              <a:rPr lang="en-US" dirty="0"/>
              <a:t>of elements in the RDD</a:t>
            </a:r>
          </a:p>
          <a:p>
            <a:pPr lvl="1"/>
            <a:r>
              <a:rPr lang="en-US" dirty="0"/>
              <a:t>first </a:t>
            </a:r>
            <a:r>
              <a:rPr lang="en-US" dirty="0" smtClean="0"/>
              <a:t>-	 </a:t>
            </a:r>
            <a:r>
              <a:rPr lang="en-US" dirty="0"/>
              <a:t>Return the first element in the RDD</a:t>
            </a:r>
          </a:p>
          <a:p>
            <a:pPr lvl="1"/>
            <a:r>
              <a:rPr lang="en-US" dirty="0"/>
              <a:t>take - </a:t>
            </a:r>
            <a:r>
              <a:rPr lang="en-US" dirty="0" smtClean="0"/>
              <a:t>      Return </a:t>
            </a:r>
            <a:r>
              <a:rPr lang="en-US" dirty="0"/>
              <a:t>an array with the first n elements of the dataset</a:t>
            </a:r>
          </a:p>
          <a:p>
            <a:pPr lvl="1"/>
            <a:r>
              <a:rPr lang="en-US" dirty="0" err="1"/>
              <a:t>takeSample</a:t>
            </a:r>
            <a:r>
              <a:rPr lang="en-US" dirty="0"/>
              <a:t> - Similar to take, in return type of array with size of n.</a:t>
            </a:r>
          </a:p>
          <a:p>
            <a:pPr lvl="1"/>
            <a:r>
              <a:rPr lang="en-US" dirty="0" err="1"/>
              <a:t>countByKey</a:t>
            </a:r>
            <a:r>
              <a:rPr lang="en-US" dirty="0"/>
              <a:t> - This is only available on RDDs of (K,V) and returns a </a:t>
            </a:r>
            <a:r>
              <a:rPr lang="en-US" dirty="0" err="1"/>
              <a:t>hashmap</a:t>
            </a:r>
            <a:r>
              <a:rPr lang="en-US" dirty="0"/>
              <a:t> of (K, count of K)</a:t>
            </a:r>
          </a:p>
          <a:p>
            <a:pPr lvl="1"/>
            <a:r>
              <a:rPr lang="en-US" dirty="0" err="1"/>
              <a:t>saveAsTextFile</a:t>
            </a:r>
            <a:r>
              <a:rPr lang="en-US" dirty="0"/>
              <a:t> - Write out the elements of the data set as a text file in a </a:t>
            </a:r>
            <a:r>
              <a:rPr lang="en-US" dirty="0" err="1"/>
              <a:t>filepath</a:t>
            </a:r>
            <a:r>
              <a:rPr lang="en-US" dirty="0"/>
              <a:t> directory on the </a:t>
            </a:r>
            <a:r>
              <a:rPr lang="en-US" dirty="0" err="1"/>
              <a:t>filesystem</a:t>
            </a:r>
            <a:r>
              <a:rPr lang="en-US" dirty="0"/>
              <a:t>, HDFS or any other Hadoop-supported file system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Spark computes RDDs in a lazy fashion - </a:t>
            </a:r>
            <a:r>
              <a:rPr lang="en-US" dirty="0"/>
              <a:t>that is, the first time they are used in an action</a:t>
            </a:r>
            <a:r>
              <a:rPr lang="en-US" dirty="0" smtClean="0"/>
              <a:t>.</a:t>
            </a:r>
          </a:p>
          <a:p>
            <a:r>
              <a:rPr lang="en-US" dirty="0"/>
              <a:t>This approach makes a lot of sense when you are working with Big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first() require only scanning the data until it finds the first matching line. If spark executes lines=</a:t>
            </a:r>
            <a:r>
              <a:rPr lang="en-US" dirty="0" err="1" smtClean="0"/>
              <a:t>sc.textfile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 smtClean="0"/>
              <a:t>lines.filter</a:t>
            </a:r>
            <a:r>
              <a:rPr lang="en-US" dirty="0" smtClean="0"/>
              <a:t>() then there will be a waste of lot of storage space.</a:t>
            </a:r>
          </a:p>
          <a:p>
            <a:r>
              <a:rPr lang="en-US" b="1" dirty="0" smtClean="0"/>
              <a:t>PERSIST:</a:t>
            </a:r>
          </a:p>
          <a:p>
            <a:r>
              <a:rPr lang="en-US" dirty="0"/>
              <a:t>Spark’s RDDs are by default recomputed each time you run an action on them</a:t>
            </a:r>
            <a:r>
              <a:rPr lang="en-US" dirty="0" smtClean="0"/>
              <a:t>.</a:t>
            </a:r>
          </a:p>
          <a:p>
            <a:r>
              <a:rPr lang="en-US" dirty="0"/>
              <a:t>If you would like to reuse an RDD in multiple actions, you can ask Spark to persist it using </a:t>
            </a:r>
            <a:r>
              <a:rPr lang="en-US" dirty="0" err="1"/>
              <a:t>RDD.persist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10109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92500"/>
          </a:bodyPr>
          <a:lstStyle/>
          <a:p>
            <a:r>
              <a:rPr lang="en-US" dirty="0"/>
              <a:t>The behavior of not persisting by </a:t>
            </a:r>
            <a:r>
              <a:rPr lang="en-US" dirty="0" smtClean="0"/>
              <a:t>default is, if you will not reuse the RDD in big data sets, </a:t>
            </a:r>
            <a:r>
              <a:rPr lang="en-US" dirty="0"/>
              <a:t>there’s no reason to waste storage space </a:t>
            </a:r>
            <a:r>
              <a:rPr lang="en-US" dirty="0" smtClean="0"/>
              <a:t>and, Spark </a:t>
            </a:r>
            <a:r>
              <a:rPr lang="en-US" dirty="0"/>
              <a:t>could instead stream through the data once and just compute the </a:t>
            </a:r>
            <a:r>
              <a:rPr lang="en-US" dirty="0" smtClean="0"/>
              <a:t>result.</a:t>
            </a:r>
          </a:p>
          <a:p>
            <a:r>
              <a:rPr lang="en-US" dirty="0"/>
              <a:t>In practice, you will often use persist() to load a subset of your data into memory and query it repeatedly. </a:t>
            </a:r>
            <a:endParaRPr lang="en-US" dirty="0" smtClean="0"/>
          </a:p>
          <a:p>
            <a:r>
              <a:rPr lang="en-US" i="1" dirty="0"/>
              <a:t> Persisting an RDD in </a:t>
            </a:r>
            <a:r>
              <a:rPr lang="en-US" i="1" dirty="0" smtClean="0"/>
              <a:t>memory: (in python)</a:t>
            </a:r>
          </a:p>
          <a:p>
            <a:pPr lvl="1"/>
            <a:r>
              <a:rPr lang="en-US" dirty="0"/>
              <a:t>&gt;&gt;&gt;</a:t>
            </a:r>
            <a:r>
              <a:rPr lang="en-US" dirty="0" err="1"/>
              <a:t>pythonLines.persist</a:t>
            </a:r>
            <a:endParaRPr lang="en-US" dirty="0"/>
          </a:p>
          <a:p>
            <a:pPr lvl="1"/>
            <a:r>
              <a:rPr lang="en-US" dirty="0"/>
              <a:t>&gt;&gt;&gt; </a:t>
            </a:r>
            <a:r>
              <a:rPr lang="en-US" dirty="0" err="1"/>
              <a:t>pythonLines.count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&gt;&gt;&gt; </a:t>
            </a:r>
            <a:r>
              <a:rPr lang="en-US" dirty="0" err="1"/>
              <a:t>pythonLines.first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NOTE </a:t>
            </a:r>
            <a:r>
              <a:rPr lang="en-US" dirty="0"/>
              <a:t>: cache() is the same as calling persist() with the default storage level.</a:t>
            </a:r>
          </a:p>
        </p:txBody>
      </p:sp>
    </p:spTree>
    <p:extLst>
      <p:ext uri="{BB962C8B-B14F-4D97-AF65-F5344CB8AC3E}">
        <p14:creationId xmlns:p14="http://schemas.microsoft.com/office/powerpoint/2010/main" val="185857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4683</Words>
  <Application>Microsoft Office PowerPoint</Application>
  <PresentationFormat>On-screen Show (4:3)</PresentationFormat>
  <Paragraphs>479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Spark</vt:lpstr>
      <vt:lpstr>Introduction to RDDs</vt:lpstr>
      <vt:lpstr>Introduction to RDDs</vt:lpstr>
      <vt:lpstr>RDD Basics</vt:lpstr>
      <vt:lpstr>RDD Basics</vt:lpstr>
      <vt:lpstr>RDD Basics - Transformations</vt:lpstr>
      <vt:lpstr>RDD Basics - Actions</vt:lpstr>
      <vt:lpstr>RDD Basics</vt:lpstr>
      <vt:lpstr>RDD Basics</vt:lpstr>
      <vt:lpstr>RDD Basics</vt:lpstr>
      <vt:lpstr>CREATING RDDs</vt:lpstr>
      <vt:lpstr>CREATING RDDs</vt:lpstr>
      <vt:lpstr>RDD Operations:</vt:lpstr>
      <vt:lpstr>RDD Operations:</vt:lpstr>
      <vt:lpstr>RDD Operations:</vt:lpstr>
      <vt:lpstr>RDD Operations:</vt:lpstr>
      <vt:lpstr>RDD Operations:</vt:lpstr>
      <vt:lpstr>RDD Operations:</vt:lpstr>
      <vt:lpstr>RDD Operations:</vt:lpstr>
      <vt:lpstr>Passing functions to Spark</vt:lpstr>
      <vt:lpstr>Passing functions to Spark</vt:lpstr>
      <vt:lpstr>Passing functions to Spark</vt:lpstr>
      <vt:lpstr>Passing functions to Spark</vt:lpstr>
      <vt:lpstr>Passing functions to Spark</vt:lpstr>
      <vt:lpstr>Passing functions to Spark</vt:lpstr>
      <vt:lpstr>Passing functions to Spark</vt:lpstr>
      <vt:lpstr>Passing functions to Spark</vt:lpstr>
      <vt:lpstr>Passing functions to Spark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  <vt:lpstr>Common Transformations and Actions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Gangapatnam, Dorababu (Cognizant)</cp:lastModifiedBy>
  <cp:revision>482</cp:revision>
  <dcterms:created xsi:type="dcterms:W3CDTF">2006-08-16T00:00:00Z</dcterms:created>
  <dcterms:modified xsi:type="dcterms:W3CDTF">2016-03-22T12:45:32Z</dcterms:modified>
</cp:coreProperties>
</file>