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335" autoAdjust="0"/>
  </p:normalViewPr>
  <p:slideViewPr>
    <p:cSldViewPr>
      <p:cViewPr varScale="1">
        <p:scale>
          <a:sx n="41" d="100"/>
          <a:sy n="41" d="100"/>
        </p:scale>
        <p:origin x="2226" y="42"/>
      </p:cViewPr>
      <p:guideLst>
        <p:guide orient="horz" pos="2160"/>
        <p:guide pos="2880"/>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2E1-BDCF-4508-AFEC-5CB611B0D38A}" type="datetimeFigureOut">
              <a:rPr lang="en-US" smtClean="0"/>
              <a:t>3/11/2016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A53F-7D6B-4AFB-9AF7-F1AC7F9437A7}" type="slidenum">
              <a:rPr lang="en-US" smtClean="0"/>
              <a:t>‹#›</a:t>
            </a:fld>
            <a:endParaRPr lang="en-US"/>
          </a:p>
        </p:txBody>
      </p:sp>
    </p:spTree>
    <p:extLst>
      <p:ext uri="{BB962C8B-B14F-4D97-AF65-F5344CB8AC3E}">
        <p14:creationId xmlns:p14="http://schemas.microsoft.com/office/powerpoint/2010/main" val="21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book/databases/business-intelligence/9781449359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tooltip="Learning Spark"/>
              </a:rPr>
              <a:t>Learning Spark</a:t>
            </a:r>
            <a:r>
              <a:rPr lang="en-US" sz="1200" b="1" i="0" u="none" strike="noStrike" kern="1200" dirty="0" smtClean="0">
                <a:solidFill>
                  <a:schemeClr val="tx1"/>
                </a:solidFill>
                <a:effectLst/>
                <a:latin typeface="+mn-lt"/>
                <a:ea typeface="+mn-ea"/>
                <a:cs typeface="+mn-cs"/>
              </a:rPr>
              <a:t>  safari books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a:t>
            </a:fld>
            <a:endParaRPr lang="en-US"/>
          </a:p>
        </p:txBody>
      </p:sp>
    </p:spTree>
    <p:extLst>
      <p:ext uri="{BB962C8B-B14F-4D97-AF65-F5344CB8AC3E}">
        <p14:creationId xmlns:p14="http://schemas.microsoft.com/office/powerpoint/2010/main" val="257470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https://databricks.com/spark/developer-resources </a:t>
            </a:r>
            <a:br>
              <a:rPr lang="en-US" dirty="0" smtClean="0"/>
            </a:br>
            <a:r>
              <a:rPr lang="en-US" sz="1200" b="0" i="0" kern="1200" dirty="0" smtClean="0">
                <a:solidFill>
                  <a:schemeClr val="tx1"/>
                </a:solidFill>
                <a:effectLst/>
                <a:latin typeface="+mn-lt"/>
                <a:ea typeface="+mn-ea"/>
                <a:cs typeface="+mn-cs"/>
              </a:rPr>
              <a:t>Introduction to Apache Spark Workshop  - download </a:t>
            </a:r>
            <a:r>
              <a:rPr lang="en-US" sz="1200" b="0" i="0" kern="1200" dirty="0" err="1" smtClean="0">
                <a:solidFill>
                  <a:schemeClr val="tx1"/>
                </a:solidFill>
                <a:effectLst/>
                <a:latin typeface="+mn-lt"/>
                <a:ea typeface="+mn-ea"/>
                <a:cs typeface="+mn-cs"/>
              </a:rPr>
              <a:t>code+data</a:t>
            </a:r>
            <a:r>
              <a:rPr lang="en-US" sz="1200" b="0" i="0" kern="1200" dirty="0" smtClean="0">
                <a:solidFill>
                  <a:schemeClr val="tx1"/>
                </a:solidFill>
                <a:effectLst/>
                <a:latin typeface="+mn-lt"/>
                <a:ea typeface="+mn-ea"/>
                <a:cs typeface="+mn-cs"/>
              </a:rPr>
              <a:t> download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http://training.databricks.com/workshop/usb.zip</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17</a:t>
            </a:fld>
            <a:endParaRPr lang="en-US"/>
          </a:p>
        </p:txBody>
      </p:sp>
    </p:spTree>
    <p:extLst>
      <p:ext uri="{BB962C8B-B14F-4D97-AF65-F5344CB8AC3E}">
        <p14:creationId xmlns:p14="http://schemas.microsoft.com/office/powerpoint/2010/main" val="343244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 Spark Plugin (Scala</a:t>
            </a:r>
            <a:r>
              <a:rPr lang="en-US" baseline="0" dirty="0" smtClean="0"/>
              <a:t> plugin ) in java EE IDE follow the steps:</a:t>
            </a:r>
          </a:p>
          <a:p>
            <a:endParaRPr lang="en-US" baseline="0" dirty="0" smtClean="0"/>
          </a:p>
          <a:p>
            <a:r>
              <a:rPr lang="en-US" dirty="0" smtClean="0"/>
              <a:t>http://www.ai.sri.com/~spark/eclipse/doc/spark-ide-install.html</a:t>
            </a:r>
          </a:p>
          <a:p>
            <a:endParaRPr lang="en-US" dirty="0" smtClean="0"/>
          </a:p>
          <a:p>
            <a:r>
              <a:rPr lang="en-US" sz="1200" b="0" i="0" kern="1200" dirty="0" smtClean="0">
                <a:solidFill>
                  <a:schemeClr val="tx1"/>
                </a:solidFill>
                <a:effectLst/>
                <a:latin typeface="+mn-lt"/>
                <a:ea typeface="+mn-ea"/>
                <a:cs typeface="+mn-cs"/>
              </a:rPr>
              <a:t>Select Help-&gt;Software Updates-&gt;Find and Install Updates</a:t>
            </a: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Search for new features to install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New Remote Site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dialog box </a:t>
            </a:r>
            <a:r>
              <a:rPr lang="en-US" sz="1200" b="0" i="0" kern="1200" dirty="0" err="1" smtClean="0">
                <a:solidFill>
                  <a:schemeClr val="tx1"/>
                </a:solidFill>
                <a:effectLst/>
                <a:latin typeface="+mn-lt"/>
                <a:ea typeface="+mn-ea"/>
                <a:cs typeface="+mn-cs"/>
              </a:rPr>
              <a:t>enter:Name</a:t>
            </a:r>
            <a:r>
              <a:rPr lang="en-US" sz="1200" b="0" i="0" kern="1200" dirty="0" smtClean="0">
                <a:solidFill>
                  <a:schemeClr val="tx1"/>
                </a:solidFill>
                <a:effectLst/>
                <a:latin typeface="+mn-lt"/>
                <a:ea typeface="+mn-ea"/>
                <a:cs typeface="+mn-cs"/>
              </a:rPr>
              <a:t>: Spark Plugin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URL: http://www.ai.sri.com/~spark/eclipse </a:t>
            </a:r>
            <a:br>
              <a:rPr lang="en-US" sz="1200" b="0" i="0"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Under </a:t>
            </a:r>
            <a:r>
              <a:rPr lang="en-US" sz="1200" b="1" i="1" kern="1200" dirty="0" smtClean="0">
                <a:solidFill>
                  <a:schemeClr val="tx1"/>
                </a:solidFill>
                <a:effectLst/>
                <a:latin typeface="+mn-lt"/>
                <a:ea typeface="+mn-ea"/>
                <a:cs typeface="+mn-cs"/>
              </a:rPr>
              <a:t>Sites to Include in Search</a:t>
            </a:r>
            <a:r>
              <a:rPr lang="en-US" sz="1200" b="0" i="1" kern="1200" dirty="0" smtClean="0">
                <a:solidFill>
                  <a:schemeClr val="tx1"/>
                </a:solidFill>
                <a:effectLst/>
                <a:latin typeface="+mn-lt"/>
                <a:ea typeface="+mn-ea"/>
                <a:cs typeface="+mn-cs"/>
              </a:rPr>
              <a:t> you should now see </a:t>
            </a:r>
            <a:r>
              <a:rPr lang="en-US" sz="1200" b="1" i="1" kern="1200" dirty="0" smtClean="0">
                <a:solidFill>
                  <a:schemeClr val="tx1"/>
                </a:solidFill>
                <a:effectLst/>
                <a:latin typeface="+mn-lt"/>
                <a:ea typeface="+mn-ea"/>
                <a:cs typeface="+mn-cs"/>
              </a:rPr>
              <a:t>SPARK Plugin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Check the checkbox next to </a:t>
            </a:r>
            <a:r>
              <a:rPr lang="en-US" sz="1200" b="1" i="0" kern="1200" dirty="0" smtClean="0">
                <a:solidFill>
                  <a:schemeClr val="tx1"/>
                </a:solidFill>
                <a:effectLst/>
                <a:latin typeface="+mn-lt"/>
                <a:ea typeface="+mn-ea"/>
                <a:cs typeface="+mn-cs"/>
              </a:rPr>
              <a:t>SPARK Plugin</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Sites to Include...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the latest version of </a:t>
            </a:r>
            <a:r>
              <a:rPr lang="en-US" sz="1200" b="1" i="0" kern="1200" dirty="0" smtClean="0">
                <a:solidFill>
                  <a:schemeClr val="tx1"/>
                </a:solidFill>
                <a:effectLst/>
                <a:latin typeface="+mn-lt"/>
                <a:ea typeface="+mn-ea"/>
                <a:cs typeface="+mn-cs"/>
              </a:rPr>
              <a:t>SPARK Plugin for Eclipse</a:t>
            </a:r>
            <a:r>
              <a:rPr lang="en-US" sz="1200" b="0" i="0" kern="1200" dirty="0" smtClean="0">
                <a:solidFill>
                  <a:schemeClr val="tx1"/>
                </a:solidFill>
                <a:effectLst/>
                <a:latin typeface="+mn-lt"/>
                <a:ea typeface="+mn-ea"/>
                <a:cs typeface="+mn-cs"/>
              </a:rPr>
              <a:t> and click </a:t>
            </a:r>
            <a:r>
              <a:rPr lang="en-US" sz="1200" b="1" i="0" kern="1200" dirty="0" smtClean="0">
                <a:solidFill>
                  <a:schemeClr val="tx1"/>
                </a:solidFill>
                <a:effectLst/>
                <a:latin typeface="+mn-lt"/>
                <a:ea typeface="+mn-ea"/>
                <a:cs typeface="+mn-cs"/>
              </a:rPr>
              <a:t>Next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 </a:t>
            </a:r>
            <a:r>
              <a:rPr lang="en-US" sz="1200" b="1" i="0" kern="1200" dirty="0" smtClean="0">
                <a:solidFill>
                  <a:schemeClr val="tx1"/>
                </a:solidFill>
                <a:effectLst/>
                <a:latin typeface="+mn-lt"/>
                <a:ea typeface="+mn-ea"/>
                <a:cs typeface="+mn-cs"/>
              </a:rPr>
              <a:t>I accept the terms in the license agreement</a:t>
            </a:r>
            <a:r>
              <a:rPr lang="en-US" sz="1200" b="0" i="0" kern="1200" dirty="0" smtClean="0">
                <a:solidFill>
                  <a:schemeClr val="tx1"/>
                </a:solidFill>
                <a:effectLst/>
                <a:latin typeface="+mn-lt"/>
                <a:ea typeface="+mn-ea"/>
                <a:cs typeface="+mn-cs"/>
              </a:rPr>
              <a:t> and click </a:t>
            </a:r>
            <a:r>
              <a:rPr lang="en-US" sz="1200" b="1" i="0" kern="1200" smtClean="0">
                <a:solidFill>
                  <a:schemeClr val="tx1"/>
                </a:solidFill>
                <a:effectLst/>
                <a:latin typeface="+mn-lt"/>
                <a:ea typeface="+mn-ea"/>
                <a:cs typeface="+mn-cs"/>
              </a:rPr>
              <a:t>Next  Finish.</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18</a:t>
            </a:fld>
            <a:endParaRPr lang="en-US"/>
          </a:p>
        </p:txBody>
      </p:sp>
    </p:spTree>
    <p:extLst>
      <p:ext uri="{BB962C8B-B14F-4D97-AF65-F5344CB8AC3E}">
        <p14:creationId xmlns:p14="http://schemas.microsoft.com/office/powerpoint/2010/main" val="258330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iki.apache.org/confluence/display/SPARK/Powered+By+Spa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4040/stag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Cluster Management</a:t>
            </a:r>
            <a:endParaRPr lang="en-US" dirty="0"/>
          </a:p>
        </p:txBody>
      </p:sp>
      <p:sp>
        <p:nvSpPr>
          <p:cNvPr id="3" name="Content Placeholder 2"/>
          <p:cNvSpPr>
            <a:spLocks noGrp="1"/>
          </p:cNvSpPr>
          <p:nvPr>
            <p:ph idx="1"/>
          </p:nvPr>
        </p:nvSpPr>
        <p:spPr>
          <a:xfrm>
            <a:off x="457200" y="990600"/>
            <a:ext cx="8382000" cy="5257800"/>
          </a:xfrm>
        </p:spPr>
        <p:txBody>
          <a:bodyPr>
            <a:normAutofit lnSpcReduction="10000"/>
          </a:bodyPr>
          <a:lstStyle/>
          <a:p>
            <a:r>
              <a:rPr lang="en-US" dirty="0" smtClean="0"/>
              <a:t>Spark is designed to </a:t>
            </a:r>
            <a:r>
              <a:rPr lang="en-US" dirty="0" err="1" smtClean="0"/>
              <a:t>scaleup</a:t>
            </a:r>
            <a:r>
              <a:rPr lang="en-US" dirty="0" smtClean="0"/>
              <a:t> efficiently from one to many thousands of compute nodes.</a:t>
            </a:r>
          </a:p>
          <a:p>
            <a:r>
              <a:rPr lang="en-US" dirty="0" smtClean="0"/>
              <a:t>Spark can run over a variety of cluster managers, like</a:t>
            </a:r>
          </a:p>
          <a:p>
            <a:pPr lvl="1"/>
            <a:r>
              <a:rPr lang="en-US" dirty="0" smtClean="0"/>
              <a:t>Hadoop YARN,</a:t>
            </a:r>
          </a:p>
          <a:p>
            <a:pPr lvl="1"/>
            <a:r>
              <a:rPr lang="en-US" dirty="0" smtClean="0"/>
              <a:t>Apache </a:t>
            </a:r>
            <a:r>
              <a:rPr lang="en-US" dirty="0" err="1" smtClean="0"/>
              <a:t>Mesos</a:t>
            </a:r>
            <a:r>
              <a:rPr lang="en-US" dirty="0" smtClean="0"/>
              <a:t>,</a:t>
            </a:r>
          </a:p>
          <a:p>
            <a:pPr lvl="1"/>
            <a:r>
              <a:rPr lang="en-US" dirty="0" smtClean="0"/>
              <a:t>Simple cluster manager included in Spark (called Standalone Scheduler)</a:t>
            </a:r>
          </a:p>
          <a:p>
            <a:r>
              <a:rPr lang="en-US" dirty="0" smtClean="0"/>
              <a:t>If you are just installing Spark on an empty set of machines, Standalone Scheduler provides an easy way to get started.</a:t>
            </a:r>
          </a:p>
        </p:txBody>
      </p:sp>
    </p:spTree>
    <p:extLst>
      <p:ext uri="{BB962C8B-B14F-4D97-AF65-F5344CB8AC3E}">
        <p14:creationId xmlns:p14="http://schemas.microsoft.com/office/powerpoint/2010/main" val="24778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Use Cases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is General purpose framework for cluster computing, hence it is used over a wide range of applications.</a:t>
            </a:r>
          </a:p>
          <a:p>
            <a:r>
              <a:rPr lang="en-US" dirty="0" smtClean="0"/>
              <a:t>There are majorly two categories of use cases.</a:t>
            </a:r>
          </a:p>
          <a:p>
            <a:pPr lvl="1"/>
            <a:r>
              <a:rPr lang="en-US" dirty="0" smtClean="0"/>
              <a:t>Data Science tasks</a:t>
            </a:r>
          </a:p>
          <a:p>
            <a:pPr lvl="1"/>
            <a:r>
              <a:rPr lang="en-US" dirty="0" smtClean="0"/>
              <a:t>Data processing applications</a:t>
            </a:r>
          </a:p>
        </p:txBody>
      </p:sp>
    </p:spTree>
    <p:extLst>
      <p:ext uri="{BB962C8B-B14F-4D97-AF65-F5344CB8AC3E}">
        <p14:creationId xmlns:p14="http://schemas.microsoft.com/office/powerpoint/2010/main" val="2965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77500" lnSpcReduction="20000"/>
          </a:bodyPr>
          <a:lstStyle/>
          <a:p>
            <a:r>
              <a:rPr lang="en-US" dirty="0" smtClean="0"/>
              <a:t>Data Science, centers on analyzing data.</a:t>
            </a:r>
          </a:p>
          <a:p>
            <a:r>
              <a:rPr lang="en-US" dirty="0" smtClean="0"/>
              <a:t>Data Scientist’s main task is to analyze and model data.</a:t>
            </a:r>
            <a:r>
              <a:rPr lang="en-US" dirty="0"/>
              <a:t> </a:t>
            </a:r>
            <a:r>
              <a:rPr lang="en-US" dirty="0" smtClean="0"/>
              <a:t>They need experience on </a:t>
            </a:r>
          </a:p>
          <a:p>
            <a:pPr lvl="1"/>
            <a:r>
              <a:rPr lang="en-US" dirty="0" smtClean="0"/>
              <a:t>SQL  </a:t>
            </a:r>
          </a:p>
          <a:p>
            <a:pPr lvl="1"/>
            <a:r>
              <a:rPr lang="en-US" dirty="0" smtClean="0"/>
              <a:t>Statistics,</a:t>
            </a:r>
          </a:p>
          <a:p>
            <a:pPr lvl="1"/>
            <a:r>
              <a:rPr lang="en-US" dirty="0" smtClean="0"/>
              <a:t>Predictive modeling and Machine Learning</a:t>
            </a:r>
          </a:p>
          <a:p>
            <a:pPr lvl="1"/>
            <a:r>
              <a:rPr lang="en-US" dirty="0" smtClean="0"/>
              <a:t>Programming in Python, </a:t>
            </a:r>
            <a:r>
              <a:rPr lang="en-US" dirty="0" err="1" smtClean="0"/>
              <a:t>Matlab</a:t>
            </a:r>
            <a:r>
              <a:rPr lang="en-US" dirty="0" smtClean="0"/>
              <a:t> or R</a:t>
            </a:r>
          </a:p>
          <a:p>
            <a:r>
              <a:rPr lang="en-US" dirty="0" smtClean="0"/>
              <a:t>Data Scientist should have experience in Data Wrangling -transform data into formats that can be analyzed for insights.</a:t>
            </a:r>
          </a:p>
          <a:p>
            <a:r>
              <a:rPr lang="en-US" dirty="0" smtClean="0"/>
              <a:t>Often the workflow involves </a:t>
            </a:r>
            <a:r>
              <a:rPr lang="en-US" dirty="0" err="1" smtClean="0"/>
              <a:t>adhoc</a:t>
            </a:r>
            <a:r>
              <a:rPr lang="en-US" dirty="0" smtClean="0"/>
              <a:t> analysis, so they need to perform interactive analysis and see the results of queries in less time.</a:t>
            </a:r>
          </a:p>
          <a:p>
            <a:r>
              <a:rPr lang="en-US" dirty="0" smtClean="0"/>
              <a:t>Spark’s speed and simple API is best suited for this need and also provides built-in libraries that contains many algorithms.</a:t>
            </a:r>
          </a:p>
        </p:txBody>
      </p:sp>
    </p:spTree>
    <p:extLst>
      <p:ext uri="{BB962C8B-B14F-4D97-AF65-F5344CB8AC3E}">
        <p14:creationId xmlns:p14="http://schemas.microsoft.com/office/powerpoint/2010/main" val="26300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supports different tasks of data scientists with no of components.</a:t>
            </a:r>
          </a:p>
          <a:p>
            <a:pPr lvl="1"/>
            <a:r>
              <a:rPr lang="en-US" dirty="0" smtClean="0"/>
              <a:t>SQL  - spark </a:t>
            </a:r>
            <a:r>
              <a:rPr lang="en-US" dirty="0" err="1" smtClean="0"/>
              <a:t>sql</a:t>
            </a:r>
            <a:r>
              <a:rPr lang="en-US" dirty="0" smtClean="0"/>
              <a:t> allows to explore data using SQL</a:t>
            </a:r>
            <a:endParaRPr lang="en-US" dirty="0"/>
          </a:p>
          <a:p>
            <a:pPr lvl="1"/>
            <a:r>
              <a:rPr lang="en-US" dirty="0"/>
              <a:t>Statistics,</a:t>
            </a:r>
          </a:p>
          <a:p>
            <a:pPr lvl="1"/>
            <a:r>
              <a:rPr lang="en-US" dirty="0"/>
              <a:t>Predictive modeling and Machine </a:t>
            </a:r>
            <a:r>
              <a:rPr lang="en-US" dirty="0" smtClean="0"/>
              <a:t>Learning - </a:t>
            </a:r>
            <a:r>
              <a:rPr lang="en-US" dirty="0" err="1" smtClean="0"/>
              <a:t>MLlib</a:t>
            </a:r>
            <a:endParaRPr lang="en-US" dirty="0"/>
          </a:p>
          <a:p>
            <a:pPr lvl="1"/>
            <a:r>
              <a:rPr lang="en-US" dirty="0"/>
              <a:t>Programming in Python, </a:t>
            </a:r>
            <a:r>
              <a:rPr lang="en-US" dirty="0" err="1"/>
              <a:t>Matlab</a:t>
            </a:r>
            <a:r>
              <a:rPr lang="en-US" dirty="0"/>
              <a:t> or </a:t>
            </a:r>
            <a:r>
              <a:rPr lang="en-US" dirty="0" smtClean="0"/>
              <a:t>R – Spark Core provides interactive analysis using Python, Scala.</a:t>
            </a:r>
          </a:p>
          <a:p>
            <a:pPr lvl="1"/>
            <a:r>
              <a:rPr lang="en-US" dirty="0" smtClean="0"/>
              <a:t>Spark Core have support to call external programs in </a:t>
            </a:r>
            <a:r>
              <a:rPr lang="en-US" dirty="0" err="1" smtClean="0"/>
              <a:t>Matlab</a:t>
            </a:r>
            <a:r>
              <a:rPr lang="en-US" dirty="0" smtClean="0"/>
              <a:t> </a:t>
            </a:r>
            <a:r>
              <a:rPr lang="en-US" dirty="0" err="1" smtClean="0"/>
              <a:t>ro</a:t>
            </a:r>
            <a:r>
              <a:rPr lang="en-US" dirty="0" smtClean="0"/>
              <a:t> R.</a:t>
            </a:r>
          </a:p>
          <a:p>
            <a:r>
              <a:rPr lang="en-US" dirty="0" smtClean="0"/>
              <a:t>Once data scientists completes the exploration phase, it is the work of Data Engineer to productize the work of data scientist.</a:t>
            </a:r>
            <a:endParaRPr lang="en-US" dirty="0"/>
          </a:p>
          <a:p>
            <a:endParaRPr lang="en-US" dirty="0" smtClean="0"/>
          </a:p>
        </p:txBody>
      </p:sp>
    </p:spTree>
    <p:extLst>
      <p:ext uri="{BB962C8B-B14F-4D97-AF65-F5344CB8AC3E}">
        <p14:creationId xmlns:p14="http://schemas.microsoft.com/office/powerpoint/2010/main" val="29250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200" dirty="0" smtClean="0"/>
              <a:t>Spark – </a:t>
            </a:r>
            <a:r>
              <a:rPr lang="en-US" sz="3200" dirty="0"/>
              <a:t>Data </a:t>
            </a:r>
            <a:r>
              <a:rPr lang="en-US" sz="3200" dirty="0" smtClean="0"/>
              <a:t>Processing Applications  Use Cases</a:t>
            </a:r>
            <a:endParaRPr lang="en-US" sz="32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Developers need to design and build software systems that implement a business </a:t>
            </a:r>
            <a:r>
              <a:rPr lang="en-US" dirty="0" err="1" smtClean="0"/>
              <a:t>usecase</a:t>
            </a:r>
            <a:r>
              <a:rPr lang="en-US" dirty="0" smtClean="0"/>
              <a:t>.</a:t>
            </a:r>
          </a:p>
          <a:p>
            <a:r>
              <a:rPr lang="en-US" dirty="0" smtClean="0"/>
              <a:t>Spark provides a simple way to parallelize these applications across clusters and hides the complexity of </a:t>
            </a:r>
          </a:p>
          <a:p>
            <a:pPr lvl="1"/>
            <a:r>
              <a:rPr lang="en-US" dirty="0" smtClean="0"/>
              <a:t>distributed programming, </a:t>
            </a:r>
          </a:p>
          <a:p>
            <a:pPr lvl="1"/>
            <a:r>
              <a:rPr lang="en-US" dirty="0" smtClean="0"/>
              <a:t>Network communication and </a:t>
            </a:r>
          </a:p>
          <a:p>
            <a:pPr lvl="1"/>
            <a:r>
              <a:rPr lang="en-US" dirty="0" smtClean="0"/>
              <a:t>Fault tolerance.</a:t>
            </a:r>
          </a:p>
          <a:p>
            <a:r>
              <a:rPr lang="en-US" dirty="0" smtClean="0"/>
              <a:t>The system gives them enough control to monitor, inspect and tune applications and also allows to implement common tasks quickly.</a:t>
            </a:r>
          </a:p>
          <a:p>
            <a:r>
              <a:rPr lang="en-US" dirty="0" smtClean="0"/>
              <a:t>Modular nature of APIs makes it easy to factor work into reusable libraries and test each locally and </a:t>
            </a:r>
            <a:r>
              <a:rPr lang="en-US" dirty="0" err="1" smtClean="0"/>
              <a:t>idividullay</a:t>
            </a:r>
            <a:r>
              <a:rPr lang="en-US" dirty="0" smtClean="0"/>
              <a:t>.</a:t>
            </a:r>
          </a:p>
          <a:p>
            <a:r>
              <a:rPr lang="en-US" dirty="0" smtClean="0"/>
              <a:t>Most users prefer Spark as it provides a wide variety of functionality, easy to learn and use, and mature and reliable.</a:t>
            </a:r>
          </a:p>
        </p:txBody>
      </p:sp>
    </p:spTree>
    <p:extLst>
      <p:ext uri="{BB962C8B-B14F-4D97-AF65-F5344CB8AC3E}">
        <p14:creationId xmlns:p14="http://schemas.microsoft.com/office/powerpoint/2010/main" val="35595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History</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Started in 2009 as a research project in UC Berkeley Lab, later become the </a:t>
            </a:r>
            <a:r>
              <a:rPr lang="en-US" dirty="0" err="1" smtClean="0"/>
              <a:t>AMPLab</a:t>
            </a:r>
            <a:r>
              <a:rPr lang="en-US" dirty="0" smtClean="0"/>
              <a:t>.</a:t>
            </a:r>
          </a:p>
          <a:p>
            <a:r>
              <a:rPr lang="en-US" dirty="0" smtClean="0"/>
              <a:t>Spark designed on features where </a:t>
            </a:r>
            <a:r>
              <a:rPr lang="en-US" dirty="0" err="1" smtClean="0"/>
              <a:t>MapReduce</a:t>
            </a:r>
            <a:r>
              <a:rPr lang="en-US" dirty="0" smtClean="0"/>
              <a:t> was lacking/inefficient, which is interactive and iterative jobs.</a:t>
            </a:r>
          </a:p>
          <a:p>
            <a:r>
              <a:rPr lang="en-US" dirty="0" smtClean="0"/>
              <a:t>Hence the Ideas like in-memory storage and efficient fault recovery were implemented in Spark.</a:t>
            </a:r>
          </a:p>
          <a:p>
            <a:r>
              <a:rPr lang="en-US" dirty="0" smtClean="0"/>
              <a:t>See who are all using - </a:t>
            </a:r>
            <a:r>
              <a:rPr lang="en-US" dirty="0" smtClean="0">
                <a:hlinkClick r:id="rId2"/>
              </a:rPr>
              <a:t>https</a:t>
            </a:r>
            <a:r>
              <a:rPr lang="en-US" dirty="0">
                <a:hlinkClick r:id="rId2"/>
              </a:rPr>
              <a:t>://</a:t>
            </a:r>
            <a:r>
              <a:rPr lang="en-US" dirty="0" smtClean="0">
                <a:hlinkClick r:id="rId2"/>
              </a:rPr>
              <a:t>cwiki.apache.org/confluence/display/SPARK/Powered+By+Spark</a:t>
            </a:r>
            <a:endParaRPr lang="en-US" dirty="0" smtClean="0"/>
          </a:p>
          <a:p>
            <a:r>
              <a:rPr lang="en-US" dirty="0" smtClean="0"/>
              <a:t>2011, </a:t>
            </a:r>
            <a:r>
              <a:rPr lang="en-US" dirty="0" err="1" smtClean="0"/>
              <a:t>AMPLabs</a:t>
            </a:r>
            <a:r>
              <a:rPr lang="en-US" dirty="0" smtClean="0"/>
              <a:t> developed higher-level components on Spark, such as Shark (Hive on Spark) and Spark Streaming. (Shark replaced by Spark SQL)</a:t>
            </a:r>
          </a:p>
          <a:p>
            <a:r>
              <a:rPr lang="en-US" dirty="0" smtClean="0"/>
              <a:t>June 2013, transferred to Apache foundation.</a:t>
            </a:r>
          </a:p>
        </p:txBody>
      </p:sp>
    </p:spTree>
    <p:extLst>
      <p:ext uri="{BB962C8B-B14F-4D97-AF65-F5344CB8AC3E}">
        <p14:creationId xmlns:p14="http://schemas.microsoft.com/office/powerpoint/2010/main" val="751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Versions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a:t>Spark 1.6.0 (latest release)</a:t>
            </a:r>
          </a:p>
          <a:p>
            <a:r>
              <a:rPr lang="en-US" dirty="0"/>
              <a:t>Spark 1.5.2</a:t>
            </a:r>
          </a:p>
          <a:p>
            <a:r>
              <a:rPr lang="en-US" dirty="0"/>
              <a:t>Spark 1.5.1</a:t>
            </a:r>
          </a:p>
          <a:p>
            <a:r>
              <a:rPr lang="en-US" dirty="0"/>
              <a:t>Spark 1.5.0</a:t>
            </a:r>
          </a:p>
          <a:p>
            <a:r>
              <a:rPr lang="en-US" dirty="0"/>
              <a:t>Spark 1.4.1</a:t>
            </a:r>
          </a:p>
          <a:p>
            <a:r>
              <a:rPr lang="en-US" dirty="0"/>
              <a:t>Spark 1.4.0</a:t>
            </a:r>
          </a:p>
          <a:p>
            <a:r>
              <a:rPr lang="en-US" dirty="0"/>
              <a:t>Spark 1.3.1</a:t>
            </a:r>
          </a:p>
          <a:p>
            <a:r>
              <a:rPr lang="en-US" dirty="0"/>
              <a:t>Spark 1.3.0</a:t>
            </a:r>
          </a:p>
          <a:p>
            <a:r>
              <a:rPr lang="en-US" dirty="0"/>
              <a:t>Spark 1.2.1</a:t>
            </a:r>
          </a:p>
          <a:p>
            <a:r>
              <a:rPr lang="en-US" dirty="0"/>
              <a:t>Spark 1.1.1</a:t>
            </a:r>
          </a:p>
          <a:p>
            <a:r>
              <a:rPr lang="en-US" dirty="0"/>
              <a:t>Spark 1.0.2</a:t>
            </a:r>
          </a:p>
          <a:p>
            <a:r>
              <a:rPr lang="en-US" dirty="0"/>
              <a:t>Spark 0.9.2</a:t>
            </a:r>
          </a:p>
          <a:p>
            <a:r>
              <a:rPr lang="en-US" dirty="0"/>
              <a:t>Spark 0.8.1</a:t>
            </a:r>
          </a:p>
          <a:p>
            <a:r>
              <a:rPr lang="en-US" dirty="0"/>
              <a:t>Spark 0.7.3</a:t>
            </a:r>
          </a:p>
          <a:p>
            <a:r>
              <a:rPr lang="en-US" dirty="0"/>
              <a:t>Spark 0.6.2</a:t>
            </a:r>
            <a:endParaRPr lang="en-US" dirty="0" smtClean="0"/>
          </a:p>
        </p:txBody>
      </p:sp>
    </p:spTree>
    <p:extLst>
      <p:ext uri="{BB962C8B-B14F-4D97-AF65-F5344CB8AC3E}">
        <p14:creationId xmlns:p14="http://schemas.microsoft.com/office/powerpoint/2010/main" val="260363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8610600" cy="749300"/>
          </a:xfrm>
        </p:spPr>
        <p:txBody>
          <a:bodyPr>
            <a:normAutofit fontScale="90000"/>
          </a:bodyPr>
          <a:lstStyle/>
          <a:p>
            <a:pPr algn="l"/>
            <a:r>
              <a:rPr lang="en-US" dirty="0" smtClean="0"/>
              <a:t>Spark – Installation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r>
              <a:rPr lang="en-US" sz="2000" dirty="0" smtClean="0"/>
              <a:t>Download the latest package of type “Pre-built </a:t>
            </a:r>
            <a:r>
              <a:rPr lang="en-US" sz="2000" dirty="0"/>
              <a:t>for Hadoop </a:t>
            </a:r>
            <a:r>
              <a:rPr lang="en-US" sz="2000" dirty="0" smtClean="0"/>
              <a:t>2.6 and later”</a:t>
            </a:r>
          </a:p>
          <a:p>
            <a:r>
              <a:rPr lang="en-US" sz="2000" dirty="0" smtClean="0"/>
              <a:t>Un compress the </a:t>
            </a:r>
            <a:r>
              <a:rPr lang="en-US" sz="2000" dirty="0" err="1" smtClean="0"/>
              <a:t>tarballs</a:t>
            </a:r>
            <a:endParaRPr lang="en-US" sz="2000" dirty="0" smtClean="0"/>
          </a:p>
          <a:p>
            <a:r>
              <a:rPr lang="en-US" sz="2000" dirty="0" smtClean="0"/>
              <a:t>Windows – install spark in a directory with no space in the directory name.</a:t>
            </a:r>
          </a:p>
          <a:p>
            <a:r>
              <a:rPr lang="en-US" sz="2000" dirty="0" smtClean="0"/>
              <a:t>No need to have Hadoop. If you have an existing Hadoop cluster or HDFS installation, download matching version.</a:t>
            </a:r>
          </a:p>
          <a:p>
            <a:r>
              <a:rPr lang="en-US" sz="2000" dirty="0" smtClean="0"/>
              <a:t>Spark folder contains</a:t>
            </a:r>
          </a:p>
          <a:p>
            <a:pPr lvl="1"/>
            <a:r>
              <a:rPr lang="en-US" sz="2000" dirty="0" smtClean="0"/>
              <a:t>Bin – contains executables that can be used to interact with spark, like Spark shell</a:t>
            </a:r>
          </a:p>
          <a:p>
            <a:pPr lvl="1"/>
            <a:r>
              <a:rPr lang="en-US" sz="2000" dirty="0" smtClean="0"/>
              <a:t>Core, Streaming, Python – contains the source code of major components of Spark project</a:t>
            </a:r>
          </a:p>
          <a:p>
            <a:pPr lvl="1"/>
            <a:r>
              <a:rPr lang="en-US" sz="2000" dirty="0" smtClean="0"/>
              <a:t>Examples – Spark standalone jobs that you can run and learn about the Spark API.</a:t>
            </a:r>
          </a:p>
          <a:p>
            <a:r>
              <a:rPr lang="en-US" sz="2000" dirty="0" smtClean="0"/>
              <a:t>Tryout Spark’s Python and Scala shells.</a:t>
            </a:r>
          </a:p>
          <a:p>
            <a:r>
              <a:rPr lang="en-US" sz="2000" dirty="0" smtClean="0"/>
              <a:t>First run some examples that come with Spark, and </a:t>
            </a:r>
            <a:r>
              <a:rPr lang="en-US" sz="2000" dirty="0" err="1" smtClean="0"/>
              <a:t>write,compile</a:t>
            </a:r>
            <a:r>
              <a:rPr lang="en-US" sz="2000" dirty="0" smtClean="0"/>
              <a:t> and run simple spark jobs.</a:t>
            </a:r>
          </a:p>
          <a:p>
            <a:r>
              <a:rPr lang="en-US" sz="2000" dirty="0" smtClean="0"/>
              <a:t>We first see running the spark in local mode, that uses only single machine.</a:t>
            </a:r>
          </a:p>
          <a:p>
            <a:r>
              <a:rPr lang="en-US" sz="2000" dirty="0" smtClean="0"/>
              <a:t>Spark cab also be run on </a:t>
            </a:r>
            <a:r>
              <a:rPr lang="en-US" sz="2000" dirty="0" err="1" smtClean="0"/>
              <a:t>Mesos</a:t>
            </a:r>
            <a:r>
              <a:rPr lang="en-US" sz="2000" dirty="0" smtClean="0"/>
              <a:t>, YARN or Standalone Scheduler(included in Spark distribution)</a:t>
            </a:r>
          </a:p>
        </p:txBody>
      </p:sp>
    </p:spTree>
    <p:extLst>
      <p:ext uri="{BB962C8B-B14F-4D97-AF65-F5344CB8AC3E}">
        <p14:creationId xmlns:p14="http://schemas.microsoft.com/office/powerpoint/2010/main" val="707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fontScale="85000" lnSpcReduction="10000"/>
          </a:bodyPr>
          <a:lstStyle/>
          <a:p>
            <a:r>
              <a:rPr lang="en-US" dirty="0"/>
              <a:t>Spark’s shells allow you to interact with data that is </a:t>
            </a:r>
          </a:p>
          <a:p>
            <a:pPr lvl="1"/>
            <a:r>
              <a:rPr lang="en-US" dirty="0"/>
              <a:t>Distributed on disk or </a:t>
            </a:r>
          </a:p>
          <a:p>
            <a:pPr lvl="1"/>
            <a:r>
              <a:rPr lang="en-US" dirty="0"/>
              <a:t>in memory across many machines, </a:t>
            </a:r>
          </a:p>
          <a:p>
            <a:pPr lvl="1"/>
            <a:r>
              <a:rPr lang="en-US" dirty="0"/>
              <a:t>Spark takes care of automatically distributing this processing.</a:t>
            </a:r>
          </a:p>
          <a:p>
            <a:r>
              <a:rPr lang="en-US" dirty="0"/>
              <a:t>Because Spark can load data into memory on the worker nodes, many distributed computations, even ones that process terabytes of data across dozens of machines, can run in a few seconds.</a:t>
            </a:r>
          </a:p>
          <a:p>
            <a:r>
              <a:rPr lang="en-US" dirty="0"/>
              <a:t>This makes the sort of iterative, ad hoc, and exploratory analysis commonly done in shells a good fit for Spark. </a:t>
            </a:r>
          </a:p>
          <a:p>
            <a:r>
              <a:rPr lang="en-US" dirty="0"/>
              <a:t>This makes the sort of iterative, ad hoc, and exploratory analysis commonly done in shells a good fit for Spark</a:t>
            </a:r>
            <a:r>
              <a:rPr lang="en-US" dirty="0" smtClean="0"/>
              <a:t>.</a:t>
            </a:r>
          </a:p>
          <a:p>
            <a:r>
              <a:rPr lang="en-US" b="1" dirty="0"/>
              <a:t>I</a:t>
            </a:r>
            <a:r>
              <a:rPr lang="en-US" b="1" dirty="0" smtClean="0"/>
              <a:t>nteractive </a:t>
            </a:r>
            <a:r>
              <a:rPr lang="en-US" b="1" dirty="0"/>
              <a:t>shells are available only in Python and Scala. </a:t>
            </a:r>
            <a:endParaRPr lang="en-US" b="1" dirty="0" smtClean="0"/>
          </a:p>
          <a:p>
            <a:r>
              <a:rPr lang="en-US" b="1" u="sng" dirty="0"/>
              <a:t>The API is similar in every language.</a:t>
            </a:r>
          </a:p>
        </p:txBody>
      </p:sp>
    </p:spTree>
    <p:extLst>
      <p:ext uri="{BB962C8B-B14F-4D97-AF65-F5344CB8AC3E}">
        <p14:creationId xmlns:p14="http://schemas.microsoft.com/office/powerpoint/2010/main" val="39809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Python and Scala Shells</a:t>
            </a:r>
          </a:p>
        </p:txBody>
      </p:sp>
      <p:sp>
        <p:nvSpPr>
          <p:cNvPr id="3" name="Content Placeholder 2"/>
          <p:cNvSpPr>
            <a:spLocks noGrp="1"/>
          </p:cNvSpPr>
          <p:nvPr>
            <p:ph idx="1"/>
          </p:nvPr>
        </p:nvSpPr>
        <p:spPr>
          <a:xfrm>
            <a:off x="17106" y="928396"/>
            <a:ext cx="9126894" cy="5929604"/>
          </a:xfrm>
        </p:spPr>
        <p:txBody>
          <a:bodyPr>
            <a:normAutofit/>
          </a:bodyPr>
          <a:lstStyle/>
          <a:p>
            <a:r>
              <a:rPr lang="en-US" dirty="0" smtClean="0"/>
              <a:t>Open spark shell</a:t>
            </a:r>
          </a:p>
          <a:p>
            <a:pPr lvl="1"/>
            <a:r>
              <a:rPr lang="en-US" dirty="0" smtClean="0"/>
              <a:t>/bin/</a:t>
            </a:r>
            <a:r>
              <a:rPr lang="en-US" dirty="0" err="1" smtClean="0"/>
              <a:t>pyspark</a:t>
            </a:r>
            <a:r>
              <a:rPr lang="en-US" dirty="0" smtClean="0"/>
              <a:t>  - python version</a:t>
            </a:r>
            <a:r>
              <a:rPr lang="en-US" dirty="0"/>
              <a:t> of spark shell</a:t>
            </a:r>
            <a:endParaRPr lang="en-US" dirty="0" smtClean="0"/>
          </a:p>
          <a:p>
            <a:pPr lvl="1"/>
            <a:r>
              <a:rPr lang="en-US" dirty="0" smtClean="0"/>
              <a:t>/bin/spark-shell  - </a:t>
            </a:r>
            <a:r>
              <a:rPr lang="en-US" dirty="0" err="1" smtClean="0"/>
              <a:t>scala</a:t>
            </a:r>
            <a:r>
              <a:rPr lang="en-US" dirty="0" smtClean="0"/>
              <a:t> version of spark shell</a:t>
            </a:r>
          </a:p>
          <a:p>
            <a:r>
              <a:rPr lang="en-US" dirty="0" smtClean="0"/>
              <a:t>To control verbose:</a:t>
            </a:r>
          </a:p>
          <a:p>
            <a:pPr lvl="1"/>
            <a:r>
              <a:rPr lang="en-US" dirty="0"/>
              <a:t> make a copy </a:t>
            </a:r>
            <a:r>
              <a:rPr lang="en-US" dirty="0" smtClean="0"/>
              <a:t>of</a:t>
            </a:r>
            <a:r>
              <a:rPr lang="en-US" dirty="0"/>
              <a:t> </a:t>
            </a:r>
            <a:r>
              <a:rPr lang="en-US" i="1" dirty="0" err="1"/>
              <a:t>conf</a:t>
            </a:r>
            <a:r>
              <a:rPr lang="en-US" i="1" dirty="0"/>
              <a:t>/log4j.properties.template</a:t>
            </a:r>
            <a:r>
              <a:rPr lang="en-US" dirty="0"/>
              <a:t> </a:t>
            </a:r>
            <a:r>
              <a:rPr lang="en-US" dirty="0" smtClean="0"/>
              <a:t>called </a:t>
            </a:r>
            <a:r>
              <a:rPr lang="en-US" i="1" dirty="0" err="1" smtClean="0"/>
              <a:t>conf</a:t>
            </a:r>
            <a:r>
              <a:rPr lang="en-US" i="1" dirty="0" smtClean="0"/>
              <a:t>/log4j.properties</a:t>
            </a:r>
            <a:r>
              <a:rPr lang="en-US" dirty="0"/>
              <a:t> and find the following line</a:t>
            </a:r>
            <a:r>
              <a:rPr lang="en-US" dirty="0" smtClean="0"/>
              <a:t>:</a:t>
            </a:r>
          </a:p>
          <a:p>
            <a:pPr lvl="1"/>
            <a:r>
              <a:rPr lang="en-US" dirty="0"/>
              <a:t>log4j.rootCategory=INFO, </a:t>
            </a:r>
            <a:r>
              <a:rPr lang="en-US" dirty="0" smtClean="0"/>
              <a:t>console</a:t>
            </a:r>
          </a:p>
          <a:p>
            <a:pPr lvl="1"/>
            <a:r>
              <a:rPr lang="en-US" dirty="0"/>
              <a:t>Then lower the log level so that we show only the WARN </a:t>
            </a:r>
            <a:r>
              <a:rPr lang="en-US" dirty="0" smtClean="0"/>
              <a:t>messages   log4j.rootCategory=WARN, </a:t>
            </a:r>
            <a:r>
              <a:rPr lang="en-US" dirty="0"/>
              <a:t>console</a:t>
            </a:r>
          </a:p>
          <a:p>
            <a:pPr lvl="1"/>
            <a:endParaRPr lang="en-US" dirty="0" smtClean="0"/>
          </a:p>
          <a:p>
            <a:pPr lvl="1"/>
            <a:endParaRPr lang="en-US" dirty="0"/>
          </a:p>
        </p:txBody>
      </p:sp>
    </p:spTree>
    <p:extLst>
      <p:ext uri="{BB962C8B-B14F-4D97-AF65-F5344CB8AC3E}">
        <p14:creationId xmlns:p14="http://schemas.microsoft.com/office/powerpoint/2010/main" val="35027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a:t>Apache Spark is a </a:t>
            </a:r>
            <a:r>
              <a:rPr lang="en-US" u="sng" dirty="0"/>
              <a:t>cluster computing platform </a:t>
            </a:r>
            <a:r>
              <a:rPr lang="en-US" dirty="0"/>
              <a:t>designed to be </a:t>
            </a:r>
            <a:r>
              <a:rPr lang="en-US" u="sng" dirty="0"/>
              <a:t>fast</a:t>
            </a:r>
            <a:r>
              <a:rPr lang="en-US" dirty="0"/>
              <a:t> and </a:t>
            </a:r>
            <a:r>
              <a:rPr lang="en-US" u="sng" dirty="0"/>
              <a:t>general-purpose</a:t>
            </a:r>
            <a:r>
              <a:rPr lang="en-US" dirty="0" smtClean="0"/>
              <a:t>.</a:t>
            </a:r>
          </a:p>
          <a:p>
            <a:r>
              <a:rPr lang="en-US" dirty="0" smtClean="0"/>
              <a:t>Speed – Spark extends MR model, and supports more types of computations other than batch.</a:t>
            </a:r>
          </a:p>
          <a:p>
            <a:r>
              <a:rPr lang="en-US" dirty="0" smtClean="0"/>
              <a:t>Spark with the same engine, supports</a:t>
            </a:r>
          </a:p>
          <a:p>
            <a:pPr lvl="1"/>
            <a:r>
              <a:rPr lang="en-US" dirty="0" smtClean="0"/>
              <a:t>Batch applications</a:t>
            </a:r>
          </a:p>
          <a:p>
            <a:pPr lvl="1"/>
            <a:r>
              <a:rPr lang="en-US" dirty="0" smtClean="0"/>
              <a:t>Iterative algorithms</a:t>
            </a:r>
          </a:p>
          <a:p>
            <a:pPr lvl="1"/>
            <a:r>
              <a:rPr lang="en-US" dirty="0" smtClean="0"/>
              <a:t>Interactive queries and</a:t>
            </a:r>
          </a:p>
          <a:p>
            <a:pPr lvl="1"/>
            <a:r>
              <a:rPr lang="en-US" dirty="0" smtClean="0"/>
              <a:t>Streaming</a:t>
            </a:r>
          </a:p>
          <a:p>
            <a:r>
              <a:rPr lang="en-US" dirty="0" smtClean="0"/>
              <a:t>Since it uses the same engine for different processing types, we can combine these processing types in </a:t>
            </a:r>
            <a:r>
              <a:rPr lang="en-US" b="1" dirty="0" smtClean="0"/>
              <a:t>easy and inexpensive </a:t>
            </a:r>
            <a:r>
              <a:rPr lang="en-US" dirty="0" smtClean="0"/>
              <a:t>way.</a:t>
            </a:r>
          </a:p>
          <a:p>
            <a:r>
              <a:rPr lang="en-US" dirty="0" smtClean="0"/>
              <a:t>This reduces management burden of maintaining separate tools.</a:t>
            </a:r>
          </a:p>
          <a:p>
            <a:pPr lvl="1"/>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a:bodyPr>
          <a:lstStyle/>
          <a:p>
            <a:r>
              <a:rPr lang="en-US" dirty="0"/>
              <a:t>In Spark, we express our computation through operations on </a:t>
            </a:r>
            <a:r>
              <a:rPr lang="en-US" dirty="0" smtClean="0"/>
              <a:t>distributed </a:t>
            </a:r>
            <a:r>
              <a:rPr lang="en-US" dirty="0"/>
              <a:t>collections </a:t>
            </a:r>
            <a:endParaRPr lang="en-US" dirty="0" smtClean="0"/>
          </a:p>
          <a:p>
            <a:r>
              <a:rPr lang="en-US" dirty="0" smtClean="0"/>
              <a:t>These distributed collections are automatically </a:t>
            </a:r>
            <a:r>
              <a:rPr lang="en-US" dirty="0"/>
              <a:t>parallelized across the cluster. </a:t>
            </a:r>
            <a:endParaRPr lang="en-US" dirty="0" smtClean="0"/>
          </a:p>
          <a:p>
            <a:r>
              <a:rPr lang="en-US" dirty="0" smtClean="0"/>
              <a:t>These </a:t>
            </a:r>
            <a:r>
              <a:rPr lang="en-US" dirty="0"/>
              <a:t>collections are called </a:t>
            </a:r>
            <a:r>
              <a:rPr lang="en-US" i="1" dirty="0"/>
              <a:t>resilient distributed datasets</a:t>
            </a:r>
            <a:r>
              <a:rPr lang="en-US" dirty="0"/>
              <a:t>, or RDDs. </a:t>
            </a:r>
            <a:endParaRPr lang="en-US" dirty="0" smtClean="0"/>
          </a:p>
          <a:p>
            <a:r>
              <a:rPr lang="en-US" dirty="0" smtClean="0"/>
              <a:t>RDDs </a:t>
            </a:r>
            <a:r>
              <a:rPr lang="en-US" dirty="0"/>
              <a:t>are Spark’s fundamental abstraction for distributed data and computation</a:t>
            </a:r>
            <a:r>
              <a:rPr lang="en-US" dirty="0" smtClean="0"/>
              <a:t>.</a:t>
            </a:r>
          </a:p>
          <a:p>
            <a:r>
              <a:rPr lang="en-US" dirty="0"/>
              <a:t>let’s create </a:t>
            </a:r>
            <a:r>
              <a:rPr lang="en-US" dirty="0" smtClean="0"/>
              <a:t>one RDD </a:t>
            </a:r>
            <a:r>
              <a:rPr lang="en-US" dirty="0"/>
              <a:t>in the shell from a local text file and do some very simple ad hoc </a:t>
            </a:r>
            <a:r>
              <a:rPr lang="en-US" dirty="0" smtClean="0"/>
              <a:t>analysis.</a:t>
            </a:r>
            <a:endParaRPr lang="en-US" dirty="0"/>
          </a:p>
        </p:txBody>
      </p:sp>
    </p:spTree>
    <p:extLst>
      <p:ext uri="{BB962C8B-B14F-4D97-AF65-F5344CB8AC3E}">
        <p14:creationId xmlns:p14="http://schemas.microsoft.com/office/powerpoint/2010/main" val="95062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a:t>
            </a:r>
            <a:r>
              <a:rPr lang="en-US" dirty="0"/>
              <a:t>m</a:t>
            </a:r>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a:t>Scala line count</a:t>
            </a:r>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a:t>
            </a:r>
            <a:r>
              <a:rPr lang="en-US" u="sng" dirty="0" smtClean="0"/>
              <a:t>note that you need to give forward slash, </a:t>
            </a:r>
            <a:r>
              <a:rPr lang="en-US" u="sng" dirty="0" err="1" smtClean="0"/>
              <a:t>unix</a:t>
            </a:r>
            <a:r>
              <a:rPr lang="en-US" u="sng" dirty="0" smtClean="0"/>
              <a:t> style)</a:t>
            </a:r>
            <a:endParaRPr lang="en-US" dirty="0"/>
          </a:p>
          <a:p>
            <a:pPr lvl="2"/>
            <a:r>
              <a:rPr lang="en-US" dirty="0"/>
              <a:t>lines: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lines.count</a:t>
            </a:r>
            <a:r>
              <a:rPr lang="en-US" dirty="0"/>
              <a:t>() // Count the number of items in this RDD</a:t>
            </a:r>
          </a:p>
          <a:p>
            <a:pPr lvl="2"/>
            <a:r>
              <a:rPr lang="en-US" dirty="0"/>
              <a:t>res0: Long = 127</a:t>
            </a:r>
          </a:p>
          <a:p>
            <a:pPr lvl="1"/>
            <a:r>
              <a:rPr lang="en-US" dirty="0" err="1"/>
              <a:t>scala</a:t>
            </a:r>
            <a:r>
              <a:rPr lang="en-US" dirty="0"/>
              <a:t>&gt; </a:t>
            </a:r>
            <a:r>
              <a:rPr lang="en-US" dirty="0" err="1"/>
              <a:t>lines.first</a:t>
            </a:r>
            <a:r>
              <a:rPr lang="en-US" dirty="0"/>
              <a:t>() // First item in this RDD, i.e. first line of README.md</a:t>
            </a:r>
          </a:p>
          <a:p>
            <a:pPr lvl="2"/>
            <a:r>
              <a:rPr lang="en-US" dirty="0"/>
              <a:t>res1: String = # Apache </a:t>
            </a:r>
            <a:r>
              <a:rPr lang="en-US" dirty="0" smtClean="0"/>
              <a:t>Spark</a:t>
            </a:r>
          </a:p>
          <a:p>
            <a:r>
              <a:rPr lang="en-US" dirty="0"/>
              <a:t>Python line count:</a:t>
            </a:r>
          </a:p>
          <a:p>
            <a:pPr lvl="1"/>
            <a:r>
              <a:rPr lang="en-US" dirty="0"/>
              <a:t>&gt;&gt;&gt; lines = </a:t>
            </a:r>
            <a:r>
              <a:rPr lang="en-US" dirty="0" err="1"/>
              <a:t>sc.textFile</a:t>
            </a:r>
            <a:r>
              <a:rPr lang="en-US" dirty="0"/>
              <a:t>("README.md") # Create an RDD called lines</a:t>
            </a:r>
          </a:p>
          <a:p>
            <a:pPr lvl="1"/>
            <a:r>
              <a:rPr lang="en-US" dirty="0"/>
              <a:t>&gt;&gt;&gt; </a:t>
            </a:r>
            <a:r>
              <a:rPr lang="en-US" dirty="0" err="1"/>
              <a:t>lines.count</a:t>
            </a:r>
            <a:r>
              <a:rPr lang="en-US" dirty="0"/>
              <a:t>() # Count the number of items in this RDD</a:t>
            </a:r>
          </a:p>
          <a:p>
            <a:pPr lvl="1"/>
            <a:r>
              <a:rPr lang="en-US" dirty="0"/>
              <a:t>&gt;&gt;&gt; </a:t>
            </a:r>
            <a:r>
              <a:rPr lang="en-US" dirty="0" err="1"/>
              <a:t>lines.first</a:t>
            </a:r>
            <a:r>
              <a:rPr lang="en-US" dirty="0"/>
              <a:t>() # First item in this RDD, i.e. first line of </a:t>
            </a:r>
            <a:r>
              <a:rPr lang="en-US" dirty="0" smtClean="0"/>
              <a:t>README.md</a:t>
            </a:r>
          </a:p>
          <a:p>
            <a:r>
              <a:rPr lang="en-US" b="1" dirty="0">
                <a:hlinkClick r:id="rId2"/>
              </a:rPr>
              <a:t>http://localhost:4040/stages</a:t>
            </a:r>
            <a:r>
              <a:rPr lang="en-US" b="1" dirty="0" smtClean="0">
                <a:hlinkClick r:id="rId2"/>
              </a:rPr>
              <a:t>/</a:t>
            </a:r>
            <a:r>
              <a:rPr lang="en-US" dirty="0" smtClean="0"/>
              <a:t> you can check the Spark UI.</a:t>
            </a:r>
            <a:endParaRPr lang="en-US" b="1" dirty="0"/>
          </a:p>
        </p:txBody>
      </p:sp>
    </p:spTree>
    <p:extLst>
      <p:ext uri="{BB962C8B-B14F-4D97-AF65-F5344CB8AC3E}">
        <p14:creationId xmlns:p14="http://schemas.microsoft.com/office/powerpoint/2010/main" val="267063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At high level, every spark application consist of a “Driver program” that launches various parallel operations on a cluster.</a:t>
            </a:r>
          </a:p>
          <a:p>
            <a:r>
              <a:rPr lang="en-US" dirty="0" smtClean="0"/>
              <a:t>Driver program contains, </a:t>
            </a:r>
          </a:p>
          <a:p>
            <a:pPr lvl="1"/>
            <a:r>
              <a:rPr lang="en-US" dirty="0" smtClean="0"/>
              <a:t>application’s main function and </a:t>
            </a:r>
          </a:p>
          <a:p>
            <a:pPr lvl="1"/>
            <a:r>
              <a:rPr lang="en-US" dirty="0" smtClean="0"/>
              <a:t>defines distributed datasets on the cluster, then </a:t>
            </a:r>
          </a:p>
          <a:p>
            <a:pPr lvl="1"/>
            <a:r>
              <a:rPr lang="en-US" dirty="0" smtClean="0"/>
              <a:t>Applies operations to the distributed datasets.</a:t>
            </a:r>
          </a:p>
          <a:p>
            <a:pPr lvl="1"/>
            <a:r>
              <a:rPr lang="en-US" dirty="0" smtClean="0"/>
              <a:t>In previous example, driver program is the spark shell itself, and you can just type the operations you want to run.</a:t>
            </a:r>
          </a:p>
          <a:p>
            <a:r>
              <a:rPr lang="en-US" dirty="0" smtClean="0"/>
              <a:t>Driver programs access Spark through a </a:t>
            </a:r>
            <a:r>
              <a:rPr lang="en-US" b="1" dirty="0" smtClean="0"/>
              <a:t>“</a:t>
            </a:r>
            <a:r>
              <a:rPr lang="en-US" b="1" dirty="0" err="1" smtClean="0"/>
              <a:t>SparkContext</a:t>
            </a:r>
            <a:r>
              <a:rPr lang="en-US" b="1" dirty="0" smtClean="0"/>
              <a:t>”  Object</a:t>
            </a:r>
            <a:r>
              <a:rPr lang="en-US" dirty="0" smtClean="0"/>
              <a:t>, represents a connection to a computer cluster.</a:t>
            </a:r>
          </a:p>
          <a:p>
            <a:pPr lvl="1"/>
            <a:r>
              <a:rPr lang="en-US" dirty="0" smtClean="0"/>
              <a:t>In the shell, a </a:t>
            </a:r>
            <a:r>
              <a:rPr lang="en-US" dirty="0" err="1" smtClean="0"/>
              <a:t>SparkContext</a:t>
            </a:r>
            <a:r>
              <a:rPr lang="en-US" dirty="0" smtClean="0"/>
              <a:t> is automatically created for you as the variable called “</a:t>
            </a:r>
            <a:r>
              <a:rPr lang="en-US" b="1" dirty="0" err="1" smtClean="0"/>
              <a:t>sc</a:t>
            </a:r>
            <a:r>
              <a:rPr lang="en-US" b="1" dirty="0" smtClean="0"/>
              <a:t>”.</a:t>
            </a:r>
            <a:endParaRPr lang="en-US" dirty="0" smtClean="0"/>
          </a:p>
          <a:p>
            <a:pPr lvl="1"/>
            <a:r>
              <a:rPr lang="en-US" dirty="0" smtClean="0"/>
              <a:t>Type </a:t>
            </a:r>
            <a:r>
              <a:rPr lang="en-US" dirty="0" err="1" smtClean="0"/>
              <a:t>sc</a:t>
            </a:r>
            <a:r>
              <a:rPr lang="en-US" dirty="0" smtClean="0"/>
              <a:t> in the shell to see the </a:t>
            </a:r>
            <a:r>
              <a:rPr lang="en-US" dirty="0" err="1" smtClean="0"/>
              <a:t>sc</a:t>
            </a:r>
            <a:r>
              <a:rPr lang="en-US" dirty="0" smtClean="0"/>
              <a:t> variable.</a:t>
            </a:r>
          </a:p>
          <a:p>
            <a:pPr lvl="1"/>
            <a:r>
              <a:rPr lang="en-US" dirty="0" err="1"/>
              <a:t>org.apache.spark.SparkContext</a:t>
            </a:r>
            <a:r>
              <a:rPr lang="en-US" dirty="0"/>
              <a:t> = org.apache.spark.SparkContext@209918</a:t>
            </a:r>
            <a:endParaRPr lang="en-US" dirty="0" smtClean="0"/>
          </a:p>
          <a:p>
            <a:pPr lvl="1"/>
            <a:endParaRPr lang="en-US" dirty="0" smtClean="0"/>
          </a:p>
          <a:p>
            <a:endParaRPr lang="en-US" dirty="0"/>
          </a:p>
        </p:txBody>
      </p:sp>
    </p:spTree>
    <p:extLst>
      <p:ext uri="{BB962C8B-B14F-4D97-AF65-F5344CB8AC3E}">
        <p14:creationId xmlns:p14="http://schemas.microsoft.com/office/powerpoint/2010/main" val="202705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Once you have a </a:t>
            </a:r>
            <a:r>
              <a:rPr lang="en-US" dirty="0" err="1"/>
              <a:t>SparkContext</a:t>
            </a:r>
            <a:r>
              <a:rPr lang="en-US" dirty="0"/>
              <a:t>, you can use it to build RDDs</a:t>
            </a:r>
            <a:r>
              <a:rPr lang="en-US" dirty="0" smtClean="0"/>
              <a:t>.</a:t>
            </a:r>
          </a:p>
          <a:p>
            <a:r>
              <a:rPr lang="en-US" dirty="0"/>
              <a:t>W</a:t>
            </a:r>
            <a:r>
              <a:rPr lang="en-US" dirty="0" smtClean="0"/>
              <a:t>e </a:t>
            </a:r>
            <a:r>
              <a:rPr lang="en-US" dirty="0"/>
              <a:t>called </a:t>
            </a:r>
            <a:r>
              <a:rPr lang="en-US" dirty="0" err="1"/>
              <a:t>sc.textFile</a:t>
            </a:r>
            <a:r>
              <a:rPr lang="en-US" dirty="0"/>
              <a:t>() to create an RDD representing the lines of text in a file</a:t>
            </a:r>
            <a:r>
              <a:rPr lang="en-US" dirty="0" smtClean="0"/>
              <a:t>.</a:t>
            </a:r>
          </a:p>
          <a:p>
            <a:r>
              <a:rPr lang="en-US" dirty="0"/>
              <a:t>We can then run various operations on these lines, such as count</a:t>
            </a:r>
            <a:r>
              <a:rPr lang="en-US" dirty="0" smtClean="0"/>
              <a:t>().</a:t>
            </a:r>
          </a:p>
          <a:p>
            <a:r>
              <a:rPr lang="en-US" dirty="0"/>
              <a:t>To run these operations, driver programs typically manage a number of nodes called executors</a:t>
            </a:r>
            <a:r>
              <a:rPr lang="en-US" dirty="0" smtClean="0"/>
              <a:t>.</a:t>
            </a:r>
          </a:p>
          <a:p>
            <a:r>
              <a:rPr lang="en-US" dirty="0"/>
              <a:t>For example, if we were running the count() operation on a cluster, </a:t>
            </a:r>
            <a:r>
              <a:rPr lang="en-US" u="sng" dirty="0"/>
              <a:t>different machines </a:t>
            </a:r>
            <a:r>
              <a:rPr lang="en-US" dirty="0"/>
              <a:t>might count lines in </a:t>
            </a:r>
            <a:r>
              <a:rPr lang="en-US" u="sng" dirty="0"/>
              <a:t>different ranges </a:t>
            </a:r>
            <a:r>
              <a:rPr lang="en-US" dirty="0"/>
              <a:t>of the file</a:t>
            </a:r>
            <a:r>
              <a:rPr lang="en-US" dirty="0" smtClean="0"/>
              <a:t>.</a:t>
            </a:r>
          </a:p>
        </p:txBody>
      </p:sp>
    </p:spTree>
    <p:extLst>
      <p:ext uri="{BB962C8B-B14F-4D97-AF65-F5344CB8AC3E}">
        <p14:creationId xmlns:p14="http://schemas.microsoft.com/office/powerpoint/2010/main" val="46659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nsp 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1429"/>
            <a:ext cx="3808650" cy="3518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106" y="928396"/>
            <a:ext cx="9126894" cy="5929604"/>
          </a:xfrm>
        </p:spPr>
        <p:txBody>
          <a:bodyPr>
            <a:normAutofit/>
          </a:bodyPr>
          <a:lstStyle/>
          <a:p>
            <a:r>
              <a:rPr lang="en-US" dirty="0" smtClean="0"/>
              <a:t>Below fig shows the components of Spark.</a:t>
            </a:r>
            <a:endParaRPr lang="en-US" dirty="0"/>
          </a:p>
        </p:txBody>
      </p:sp>
      <p:sp>
        <p:nvSpPr>
          <p:cNvPr id="2" name="Title 1"/>
          <p:cNvSpPr>
            <a:spLocks noGrp="1"/>
          </p:cNvSpPr>
          <p:nvPr>
            <p:ph type="title"/>
          </p:nvPr>
        </p:nvSpPr>
        <p:spPr>
          <a:xfrm>
            <a:off x="0" y="6220"/>
            <a:ext cx="9144000" cy="908180"/>
          </a:xfrm>
        </p:spPr>
        <p:txBody>
          <a:bodyPr>
            <a:normAutofit fontScale="90000"/>
          </a:bodyPr>
          <a:lstStyle/>
          <a:p>
            <a:pPr algn="l"/>
            <a:r>
              <a:rPr lang="en-US" dirty="0" smtClean="0"/>
              <a:t>Spark-Introduction </a:t>
            </a:r>
            <a:r>
              <a:rPr lang="en-US" dirty="0"/>
              <a:t>to Core Spark </a:t>
            </a:r>
            <a:r>
              <a:rPr lang="en-US" dirty="0" smtClean="0"/>
              <a:t>Concepts</a:t>
            </a:r>
            <a:endParaRPr lang="en-US" dirty="0"/>
          </a:p>
        </p:txBody>
      </p:sp>
    </p:spTree>
    <p:extLst>
      <p:ext uri="{BB962C8B-B14F-4D97-AF65-F5344CB8AC3E}">
        <p14:creationId xmlns:p14="http://schemas.microsoft.com/office/powerpoint/2010/main" val="2265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dirty="0"/>
              <a:t>To filter lines containing word, ‘Python</a:t>
            </a:r>
            <a:r>
              <a:rPr lang="en-US" dirty="0" smtClean="0"/>
              <a:t>’ :</a:t>
            </a:r>
            <a:endParaRPr lang="en-US" dirty="0"/>
          </a:p>
          <a:p>
            <a:r>
              <a:rPr lang="en-US" dirty="0" smtClean="0"/>
              <a:t>Scala</a:t>
            </a:r>
            <a:endParaRPr lang="en-US" dirty="0"/>
          </a:p>
          <a:p>
            <a:pPr lvl="1"/>
            <a:r>
              <a:rPr lang="en-US" dirty="0" err="1"/>
              <a:t>scala</a:t>
            </a:r>
            <a:r>
              <a:rPr lang="en-US" dirty="0"/>
              <a:t>&gt; </a:t>
            </a:r>
            <a:r>
              <a:rPr lang="en-US" dirty="0" err="1"/>
              <a:t>val</a:t>
            </a:r>
            <a:r>
              <a:rPr lang="en-US" dirty="0"/>
              <a:t> lines = </a:t>
            </a:r>
            <a:r>
              <a:rPr lang="en-US" dirty="0" err="1"/>
              <a:t>sc.textFile</a:t>
            </a:r>
            <a:r>
              <a:rPr lang="en-US" dirty="0" smtClean="0"/>
              <a:t>(“../README.md</a:t>
            </a:r>
            <a:r>
              <a:rPr lang="en-US" dirty="0"/>
              <a:t>") // Create an RDD called </a:t>
            </a:r>
            <a:r>
              <a:rPr lang="en-US" dirty="0" smtClean="0"/>
              <a:t>lines  	</a:t>
            </a:r>
          </a:p>
          <a:p>
            <a:pPr lvl="2"/>
            <a:r>
              <a:rPr lang="en-US" dirty="0" smtClean="0"/>
              <a:t>lines</a:t>
            </a:r>
            <a:r>
              <a:rPr lang="en-US" dirty="0"/>
              <a:t>: </a:t>
            </a:r>
            <a:r>
              <a:rPr lang="en-US" dirty="0" err="1"/>
              <a:t>spark.RDD</a:t>
            </a:r>
            <a:r>
              <a:rPr lang="en-US" dirty="0"/>
              <a:t>[String] = </a:t>
            </a:r>
            <a:r>
              <a:rPr lang="en-US" dirty="0" err="1"/>
              <a:t>MappedRDD</a:t>
            </a:r>
            <a:r>
              <a:rPr lang="en-US" dirty="0"/>
              <a:t>[...]</a:t>
            </a:r>
          </a:p>
          <a:p>
            <a:pPr lvl="1"/>
            <a:r>
              <a:rPr lang="en-US" dirty="0" err="1"/>
              <a:t>scala</a:t>
            </a:r>
            <a:r>
              <a:rPr lang="en-US" dirty="0"/>
              <a:t>&gt; </a:t>
            </a:r>
            <a:r>
              <a:rPr lang="en-US" dirty="0" err="1"/>
              <a:t>val</a:t>
            </a:r>
            <a:r>
              <a:rPr lang="en-US" dirty="0"/>
              <a:t> </a:t>
            </a:r>
            <a:r>
              <a:rPr lang="en-US" dirty="0" err="1"/>
              <a:t>pythonLines</a:t>
            </a:r>
            <a:r>
              <a:rPr lang="en-US" dirty="0"/>
              <a:t>=</a:t>
            </a:r>
            <a:r>
              <a:rPr lang="en-US" dirty="0" err="1"/>
              <a:t>lines.filter</a:t>
            </a:r>
            <a:r>
              <a:rPr lang="en-US" dirty="0"/>
              <a:t>(line=&gt;</a:t>
            </a:r>
            <a:r>
              <a:rPr lang="en-US" dirty="0" err="1"/>
              <a:t>line.contains</a:t>
            </a:r>
            <a:r>
              <a:rPr lang="en-US" dirty="0"/>
              <a:t>("Python"))</a:t>
            </a:r>
          </a:p>
          <a:p>
            <a:pPr lvl="2"/>
            <a:r>
              <a:rPr lang="en-US" dirty="0" err="1"/>
              <a:t>pythonLines</a:t>
            </a:r>
            <a:r>
              <a:rPr lang="en-US" dirty="0"/>
              <a:t>: </a:t>
            </a:r>
            <a:r>
              <a:rPr lang="en-US" dirty="0" err="1"/>
              <a:t>org.apache.spark.rdd.RDD</a:t>
            </a:r>
            <a:r>
              <a:rPr lang="en-US" dirty="0"/>
              <a:t>[String] = </a:t>
            </a:r>
            <a:r>
              <a:rPr lang="en-US" dirty="0" err="1"/>
              <a:t>FilteredRDD</a:t>
            </a:r>
            <a:r>
              <a:rPr lang="en-US" dirty="0"/>
              <a:t>[3] at filter at &lt;console&gt;:</a:t>
            </a:r>
            <a:r>
              <a:rPr lang="en-US" dirty="0" smtClean="0"/>
              <a:t>14</a:t>
            </a:r>
          </a:p>
          <a:p>
            <a:pPr lvl="1"/>
            <a:r>
              <a:rPr lang="en-US" dirty="0"/>
              <a:t>Scala&gt;</a:t>
            </a:r>
            <a:r>
              <a:rPr lang="en-US" dirty="0" err="1"/>
              <a:t>pythonLines.first</a:t>
            </a:r>
            <a:r>
              <a:rPr lang="en-US" dirty="0"/>
              <a:t>()</a:t>
            </a:r>
            <a:endParaRPr lang="en-US" dirty="0" smtClean="0"/>
          </a:p>
          <a:p>
            <a:r>
              <a:rPr lang="en-US" dirty="0" smtClean="0"/>
              <a:t>Python </a:t>
            </a:r>
            <a:r>
              <a:rPr lang="en-US" dirty="0"/>
              <a:t>line count:</a:t>
            </a:r>
          </a:p>
          <a:p>
            <a:pPr lvl="1"/>
            <a:r>
              <a:rPr lang="en-US" dirty="0"/>
              <a:t>&gt;&gt;&gt; lines = </a:t>
            </a:r>
            <a:r>
              <a:rPr lang="en-US" dirty="0" err="1"/>
              <a:t>sc.textFile</a:t>
            </a:r>
            <a:r>
              <a:rPr lang="en-US" dirty="0"/>
              <a:t>("README.md") # Create an RDD called lines</a:t>
            </a:r>
          </a:p>
          <a:p>
            <a:pPr lvl="1"/>
            <a:r>
              <a:rPr lang="en-US" dirty="0"/>
              <a:t>&gt;&gt;&gt; </a:t>
            </a:r>
            <a:r>
              <a:rPr lang="en-US" dirty="0" err="1"/>
              <a:t>pythonLines</a:t>
            </a:r>
            <a:r>
              <a:rPr lang="en-US" dirty="0"/>
              <a:t> = </a:t>
            </a:r>
            <a:r>
              <a:rPr lang="en-US" dirty="0" err="1"/>
              <a:t>lines.filter</a:t>
            </a:r>
            <a:r>
              <a:rPr lang="en-US" dirty="0"/>
              <a:t>(lambda line: "Python" in line</a:t>
            </a:r>
            <a:r>
              <a:rPr lang="en-US" dirty="0" smtClean="0"/>
              <a:t>)</a:t>
            </a:r>
          </a:p>
          <a:p>
            <a:pPr lvl="1"/>
            <a:r>
              <a:rPr lang="en-US" dirty="0" smtClean="0"/>
              <a:t>&gt;&gt;&gt; </a:t>
            </a:r>
            <a:r>
              <a:rPr lang="en-US" dirty="0" err="1" smtClean="0"/>
              <a:t>pythonLines.first</a:t>
            </a:r>
            <a:r>
              <a:rPr lang="en-US" dirty="0"/>
              <a:t>() # First item in this </a:t>
            </a:r>
            <a:r>
              <a:rPr lang="en-US" dirty="0" smtClean="0"/>
              <a:t>RDD</a:t>
            </a:r>
          </a:p>
        </p:txBody>
      </p:sp>
    </p:spTree>
    <p:extLst>
      <p:ext uri="{BB962C8B-B14F-4D97-AF65-F5344CB8AC3E}">
        <p14:creationId xmlns:p14="http://schemas.microsoft.com/office/powerpoint/2010/main" val="121477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lambda or =&gt; syntax is a shorthand way to define functions inline in Python and Scala</a:t>
            </a:r>
            <a:r>
              <a:rPr lang="en-US" dirty="0" smtClean="0"/>
              <a:t>.</a:t>
            </a:r>
          </a:p>
          <a:p>
            <a:r>
              <a:rPr lang="en-US" dirty="0"/>
              <a:t>When using Spark in these languages, you can also define a function separately and then pass its name to Spark. For example, in Python:</a:t>
            </a:r>
          </a:p>
          <a:p>
            <a:pPr lvl="1"/>
            <a:r>
              <a:rPr lang="en-US" dirty="0" err="1" smtClean="0"/>
              <a:t>def</a:t>
            </a:r>
            <a:r>
              <a:rPr lang="en-US" dirty="0" smtClean="0"/>
              <a:t> </a:t>
            </a:r>
            <a:r>
              <a:rPr lang="en-US" dirty="0" err="1"/>
              <a:t>hasPython</a:t>
            </a:r>
            <a:r>
              <a:rPr lang="en-US" dirty="0"/>
              <a:t>(line):</a:t>
            </a:r>
          </a:p>
          <a:p>
            <a:pPr lvl="1"/>
            <a:r>
              <a:rPr lang="en-US" dirty="0"/>
              <a:t>    return "Python" in </a:t>
            </a:r>
            <a:r>
              <a:rPr lang="en-US" dirty="0" smtClean="0"/>
              <a:t>line</a:t>
            </a:r>
          </a:p>
          <a:p>
            <a:pPr lvl="1"/>
            <a:r>
              <a:rPr lang="en-US" dirty="0" smtClean="0"/>
              <a:t>And use as below</a:t>
            </a:r>
            <a:endParaRPr lang="en-US" dirty="0"/>
          </a:p>
          <a:p>
            <a:pPr lvl="1"/>
            <a:r>
              <a:rPr lang="en-US" dirty="0" err="1" smtClean="0"/>
              <a:t>pythonLines</a:t>
            </a:r>
            <a:r>
              <a:rPr lang="en-US" dirty="0" smtClean="0"/>
              <a:t> </a:t>
            </a:r>
            <a:r>
              <a:rPr lang="en-US" dirty="0"/>
              <a:t>= </a:t>
            </a:r>
            <a:r>
              <a:rPr lang="en-US" dirty="0" err="1"/>
              <a:t>lines.filter</a:t>
            </a:r>
            <a:r>
              <a:rPr lang="en-US" dirty="0"/>
              <a:t>(</a:t>
            </a:r>
            <a:r>
              <a:rPr lang="en-US" dirty="0" err="1"/>
              <a:t>hasPython</a:t>
            </a:r>
            <a:r>
              <a:rPr lang="en-US" dirty="0"/>
              <a:t>)</a:t>
            </a:r>
          </a:p>
          <a:p>
            <a:r>
              <a:rPr lang="en-US" dirty="0" smtClean="0"/>
              <a:t>Passing </a:t>
            </a:r>
            <a:r>
              <a:rPr lang="en-US" dirty="0"/>
              <a:t>functions to Spark is also possible in Java, but in this case they are defined as classes, implementing an </a:t>
            </a:r>
            <a:r>
              <a:rPr lang="en-US" dirty="0" smtClean="0"/>
              <a:t>“interface” </a:t>
            </a:r>
            <a:r>
              <a:rPr lang="en-US" dirty="0"/>
              <a:t>called </a:t>
            </a:r>
            <a:r>
              <a:rPr lang="en-US" u="sng" dirty="0"/>
              <a:t>Function</a:t>
            </a:r>
            <a:r>
              <a:rPr lang="en-US" dirty="0"/>
              <a:t>. For example</a:t>
            </a:r>
            <a:r>
              <a:rPr lang="en-US" dirty="0" smtClean="0"/>
              <a:t>:</a:t>
            </a:r>
            <a:endParaRPr lang="en-US" dirty="0"/>
          </a:p>
          <a:p>
            <a:r>
              <a:rPr lang="en-US" dirty="0" err="1" smtClean="0"/>
              <a:t>JavaRDD</a:t>
            </a:r>
            <a:r>
              <a:rPr lang="en-US" dirty="0" smtClean="0"/>
              <a:t>&lt;String</a:t>
            </a:r>
            <a:r>
              <a:rPr lang="en-US" dirty="0"/>
              <a:t>&gt; </a:t>
            </a:r>
            <a:r>
              <a:rPr lang="en-US" dirty="0" err="1"/>
              <a:t>pythonLines</a:t>
            </a:r>
            <a:r>
              <a:rPr lang="en-US" dirty="0"/>
              <a:t> = </a:t>
            </a:r>
            <a:r>
              <a:rPr lang="en-US" dirty="0" err="1"/>
              <a:t>lines.filter</a:t>
            </a:r>
            <a:r>
              <a:rPr lang="en-US" dirty="0"/>
              <a:t>(</a:t>
            </a:r>
          </a:p>
          <a:p>
            <a:r>
              <a:rPr lang="en-US" dirty="0"/>
              <a:t>  new Function&lt;String, Boolean&gt;() {</a:t>
            </a:r>
          </a:p>
          <a:p>
            <a:r>
              <a:rPr lang="en-US" dirty="0"/>
              <a:t>    Boolean call(String line) { return </a:t>
            </a:r>
            <a:r>
              <a:rPr lang="en-US" dirty="0" err="1"/>
              <a:t>line.contains</a:t>
            </a:r>
            <a:r>
              <a:rPr lang="en-US" dirty="0"/>
              <a:t>("Python"); </a:t>
            </a:r>
            <a:r>
              <a:rPr lang="en-US" dirty="0" smtClean="0"/>
              <a:t>}   } );</a:t>
            </a:r>
          </a:p>
          <a:p>
            <a:endParaRPr lang="en-US" dirty="0"/>
          </a:p>
          <a:p>
            <a:r>
              <a:rPr lang="en-US" dirty="0"/>
              <a:t>Java 8 introduces shorthand syntax called lambdas that looks similar to Python and Scala. Here is how the code would look with this syntax:</a:t>
            </a:r>
          </a:p>
          <a:p>
            <a:pPr lvl="1"/>
            <a:r>
              <a:rPr lang="en-US" dirty="0" err="1"/>
              <a:t>JavaRDD</a:t>
            </a:r>
            <a:r>
              <a:rPr lang="en-US" dirty="0"/>
              <a:t>&lt;String&gt; </a:t>
            </a:r>
            <a:r>
              <a:rPr lang="en-US" dirty="0" err="1"/>
              <a:t>pythonLines</a:t>
            </a:r>
            <a:r>
              <a:rPr lang="en-US" dirty="0"/>
              <a:t> = </a:t>
            </a:r>
            <a:r>
              <a:rPr lang="en-US" dirty="0" err="1"/>
              <a:t>lines.filter</a:t>
            </a:r>
            <a:r>
              <a:rPr lang="en-US" dirty="0"/>
              <a:t>(line -&gt; </a:t>
            </a:r>
            <a:r>
              <a:rPr lang="en-US" dirty="0" err="1"/>
              <a:t>line.contains</a:t>
            </a:r>
            <a:r>
              <a:rPr lang="en-US" dirty="0"/>
              <a:t>("Python"));</a:t>
            </a:r>
            <a:endParaRPr lang="en-US" dirty="0" smtClean="0"/>
          </a:p>
        </p:txBody>
      </p:sp>
    </p:spTree>
    <p:extLst>
      <p:ext uri="{BB962C8B-B14F-4D97-AF65-F5344CB8AC3E}">
        <p14:creationId xmlns:p14="http://schemas.microsoft.com/office/powerpoint/2010/main" val="330589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Basic program cont..</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Spark automatically takes your function (e.g., </a:t>
            </a:r>
            <a:r>
              <a:rPr lang="en-US" dirty="0" err="1"/>
              <a:t>line.contains</a:t>
            </a:r>
            <a:r>
              <a:rPr lang="en-US" dirty="0"/>
              <a:t>("Python")) and ships it to executor nodes. </a:t>
            </a:r>
            <a:endParaRPr lang="en-US" dirty="0" smtClean="0"/>
          </a:p>
          <a:p>
            <a:r>
              <a:rPr lang="en-US" dirty="0" smtClean="0"/>
              <a:t>Thus</a:t>
            </a:r>
            <a:r>
              <a:rPr lang="en-US" dirty="0"/>
              <a:t>, you can write code in a single driver program and automatically have parts of it run on multiple nodes.</a:t>
            </a:r>
            <a:endParaRPr lang="en-US" dirty="0" smtClean="0"/>
          </a:p>
        </p:txBody>
      </p:sp>
    </p:spTree>
    <p:extLst>
      <p:ext uri="{BB962C8B-B14F-4D97-AF65-F5344CB8AC3E}">
        <p14:creationId xmlns:p14="http://schemas.microsoft.com/office/powerpoint/2010/main" val="238620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Spark – </a:t>
            </a:r>
            <a:r>
              <a:rPr lang="en-US" dirty="0" smtClean="0"/>
              <a:t>Standalone 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How Spark is used it in standalone programs</a:t>
            </a:r>
            <a:r>
              <a:rPr lang="en-US" dirty="0" smtClean="0"/>
              <a:t>?</a:t>
            </a:r>
            <a:endParaRPr lang="en-US" dirty="0"/>
          </a:p>
          <a:p>
            <a:r>
              <a:rPr lang="en-US" dirty="0"/>
              <a:t>Apart from running interactively, Spark can be linked into standalone applications in either Java, Scala, or Python. </a:t>
            </a:r>
          </a:p>
          <a:p>
            <a:r>
              <a:rPr lang="en-US" dirty="0"/>
              <a:t>The main difference from using it in the shell is that you need </a:t>
            </a:r>
            <a:r>
              <a:rPr lang="en-US" dirty="0" smtClean="0"/>
              <a:t>to</a:t>
            </a:r>
            <a:r>
              <a:rPr lang="en-US" u="sng" dirty="0" smtClean="0"/>
              <a:t> initialize your own </a:t>
            </a:r>
            <a:r>
              <a:rPr lang="en-US" u="sng" dirty="0" err="1" smtClean="0"/>
              <a:t>SparkContext</a:t>
            </a:r>
            <a:r>
              <a:rPr lang="en-US" dirty="0" smtClean="0"/>
              <a:t>. </a:t>
            </a:r>
            <a:r>
              <a:rPr lang="en-US" dirty="0"/>
              <a:t>After that, the API is the same</a:t>
            </a:r>
            <a:r>
              <a:rPr lang="en-US" dirty="0" smtClean="0"/>
              <a:t>. The </a:t>
            </a:r>
            <a:r>
              <a:rPr lang="en-US" dirty="0"/>
              <a:t>process of linking to Spark varies by language. </a:t>
            </a:r>
          </a:p>
          <a:p>
            <a:r>
              <a:rPr lang="en-US" dirty="0" smtClean="0"/>
              <a:t>In </a:t>
            </a:r>
            <a:r>
              <a:rPr lang="en-US" dirty="0"/>
              <a:t>Java and Scala, you give your application a Maven dependency on the spark-core artifact.</a:t>
            </a:r>
          </a:p>
          <a:p>
            <a:r>
              <a:rPr lang="en-US" dirty="0" smtClean="0"/>
              <a:t>Spark </a:t>
            </a:r>
            <a:r>
              <a:rPr lang="en-US" dirty="0"/>
              <a:t>version is 1.3.0, and the Maven coordinates for the artifact are:</a:t>
            </a:r>
          </a:p>
          <a:p>
            <a:pPr lvl="1"/>
            <a:r>
              <a:rPr lang="en-US" dirty="0" err="1"/>
              <a:t>groupId</a:t>
            </a:r>
            <a:r>
              <a:rPr lang="en-US" dirty="0"/>
              <a:t> = </a:t>
            </a:r>
            <a:r>
              <a:rPr lang="en-US" dirty="0" err="1"/>
              <a:t>org.apache.spark</a:t>
            </a:r>
            <a:endParaRPr lang="en-US" dirty="0"/>
          </a:p>
          <a:p>
            <a:pPr lvl="1"/>
            <a:r>
              <a:rPr lang="en-US" dirty="0" err="1"/>
              <a:t>artifactId</a:t>
            </a:r>
            <a:r>
              <a:rPr lang="en-US" dirty="0"/>
              <a:t> = spark-core_2.10</a:t>
            </a:r>
          </a:p>
          <a:p>
            <a:pPr lvl="1"/>
            <a:r>
              <a:rPr lang="en-US" dirty="0"/>
              <a:t>version = 1.3.0</a:t>
            </a:r>
          </a:p>
          <a:p>
            <a:r>
              <a:rPr lang="en-US" dirty="0" smtClean="0"/>
              <a:t>In </a:t>
            </a:r>
            <a:r>
              <a:rPr lang="en-US" dirty="0"/>
              <a:t>Python, you simply write applications as Python scripts, but </a:t>
            </a:r>
          </a:p>
          <a:p>
            <a:r>
              <a:rPr lang="en-US" dirty="0"/>
              <a:t>you must run them using the bin/spark-submit script included in Spark. </a:t>
            </a:r>
          </a:p>
          <a:p>
            <a:r>
              <a:rPr lang="en-US" dirty="0" smtClean="0"/>
              <a:t>The </a:t>
            </a:r>
            <a:r>
              <a:rPr lang="en-US" dirty="0"/>
              <a:t>spark-submit script includes the Spark dependencies for us in Python. </a:t>
            </a:r>
          </a:p>
          <a:p>
            <a:r>
              <a:rPr lang="en-US" dirty="0"/>
              <a:t>This script sets up the environment for Spark’s Python API to function.</a:t>
            </a:r>
          </a:p>
          <a:p>
            <a:pPr lvl="1"/>
            <a:r>
              <a:rPr lang="en-US" dirty="0" smtClean="0"/>
              <a:t>Running </a:t>
            </a:r>
            <a:r>
              <a:rPr lang="en-US" dirty="0"/>
              <a:t>a Python script</a:t>
            </a:r>
          </a:p>
          <a:p>
            <a:pPr lvl="1"/>
            <a:r>
              <a:rPr lang="en-US" dirty="0"/>
              <a:t>bin\spark-submit my_script.py</a:t>
            </a:r>
            <a:endParaRPr lang="en-US" dirty="0" smtClean="0"/>
          </a:p>
        </p:txBody>
      </p:sp>
    </p:spTree>
    <p:extLst>
      <p:ext uri="{BB962C8B-B14F-4D97-AF65-F5344CB8AC3E}">
        <p14:creationId xmlns:p14="http://schemas.microsoft.com/office/powerpoint/2010/main" val="414243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r>
              <a:rPr lang="en-US" dirty="0"/>
              <a:t>Once you have linked an application to Spark, you need to import the Spark packages in your program and create a </a:t>
            </a:r>
            <a:r>
              <a:rPr lang="en-US" dirty="0" err="1"/>
              <a:t>SparkContext</a:t>
            </a:r>
            <a:r>
              <a:rPr lang="en-US" dirty="0"/>
              <a:t>.</a:t>
            </a:r>
          </a:p>
          <a:p>
            <a:r>
              <a:rPr lang="en-US" dirty="0"/>
              <a:t>You do so by first creating a </a:t>
            </a:r>
            <a:r>
              <a:rPr lang="en-US" dirty="0" err="1"/>
              <a:t>SparkConf</a:t>
            </a:r>
            <a:r>
              <a:rPr lang="en-US" dirty="0"/>
              <a:t> object to configure your application, and then building a </a:t>
            </a:r>
            <a:r>
              <a:rPr lang="en-US" dirty="0" err="1"/>
              <a:t>SparkContext</a:t>
            </a:r>
            <a:r>
              <a:rPr lang="en-US" dirty="0"/>
              <a:t> for it.</a:t>
            </a:r>
          </a:p>
          <a:p>
            <a:endParaRPr lang="en-US" dirty="0"/>
          </a:p>
          <a:p>
            <a:r>
              <a:rPr lang="en-US" dirty="0"/>
              <a:t>Initializing Spark in Python</a:t>
            </a:r>
          </a:p>
          <a:p>
            <a:r>
              <a:rPr lang="en-US" dirty="0"/>
              <a:t>from </a:t>
            </a:r>
            <a:r>
              <a:rPr lang="en-US" dirty="0" err="1"/>
              <a:t>pyspark</a:t>
            </a:r>
            <a:r>
              <a:rPr lang="en-US" dirty="0"/>
              <a:t> import </a:t>
            </a:r>
            <a:r>
              <a:rPr lang="en-US" dirty="0" err="1"/>
              <a:t>SparkConf</a:t>
            </a:r>
            <a:r>
              <a:rPr lang="en-US" dirty="0"/>
              <a:t>, </a:t>
            </a:r>
            <a:r>
              <a:rPr lang="en-US" dirty="0" err="1"/>
              <a:t>SparkContext</a:t>
            </a:r>
            <a:endParaRPr lang="en-US" dirty="0"/>
          </a:p>
          <a:p>
            <a:endParaRPr lang="en-US" dirty="0"/>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sc</a:t>
            </a:r>
            <a:r>
              <a:rPr lang="en-US" dirty="0"/>
              <a:t> = </a:t>
            </a:r>
            <a:r>
              <a:rPr lang="en-US" dirty="0" err="1"/>
              <a:t>SparkContext</a:t>
            </a:r>
            <a:r>
              <a:rPr lang="en-US" dirty="0"/>
              <a:t>(</a:t>
            </a:r>
            <a:r>
              <a:rPr lang="en-US" dirty="0" err="1"/>
              <a:t>conf</a:t>
            </a:r>
            <a:r>
              <a:rPr lang="en-US" dirty="0"/>
              <a:t> = </a:t>
            </a:r>
            <a:r>
              <a:rPr lang="en-US" dirty="0" err="1"/>
              <a:t>conf</a:t>
            </a:r>
            <a:r>
              <a:rPr lang="en-US" dirty="0"/>
              <a:t>)</a:t>
            </a:r>
          </a:p>
          <a:p>
            <a:endParaRPr lang="en-US" dirty="0"/>
          </a:p>
          <a:p>
            <a:r>
              <a:rPr lang="en-US" dirty="0"/>
              <a:t>Initializing Spark in Scala</a:t>
            </a:r>
          </a:p>
          <a:p>
            <a:r>
              <a:rPr lang="en-US" dirty="0"/>
              <a:t>import </a:t>
            </a:r>
            <a:r>
              <a:rPr lang="en-US" dirty="0" err="1"/>
              <a:t>org.apache.spark.SparkConf</a:t>
            </a:r>
            <a:endParaRPr lang="en-US" dirty="0"/>
          </a:p>
          <a:p>
            <a:r>
              <a:rPr lang="en-US" dirty="0"/>
              <a:t>import </a:t>
            </a:r>
            <a:r>
              <a:rPr lang="en-US" dirty="0" err="1"/>
              <a:t>org.apache.spark.SparkContext</a:t>
            </a:r>
            <a:endParaRPr lang="en-US" dirty="0"/>
          </a:p>
          <a:p>
            <a:r>
              <a:rPr lang="en-US" dirty="0"/>
              <a:t>import </a:t>
            </a:r>
            <a:r>
              <a:rPr lang="en-US" dirty="0" err="1"/>
              <a:t>org.apache.spark.SparkContext</a:t>
            </a:r>
            <a:r>
              <a:rPr lang="en-US" dirty="0"/>
              <a:t>._</a:t>
            </a:r>
          </a:p>
          <a:p>
            <a:endParaRPr lang="en-US" dirty="0"/>
          </a:p>
          <a:p>
            <a:r>
              <a:rPr lang="en-US" dirty="0" err="1"/>
              <a:t>val</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endParaRPr lang="en-US" dirty="0" smtClean="0"/>
          </a:p>
        </p:txBody>
      </p:sp>
    </p:spTree>
    <p:extLst>
      <p:ext uri="{BB962C8B-B14F-4D97-AF65-F5344CB8AC3E}">
        <p14:creationId xmlns:p14="http://schemas.microsoft.com/office/powerpoint/2010/main" val="19749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 </a:t>
            </a:r>
            <a:r>
              <a:rPr lang="en-US" dirty="0"/>
              <a:t>c</a:t>
            </a:r>
            <a:r>
              <a:rPr lang="en-US" dirty="0" smtClean="0"/>
              <a:t>ont..</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offers simple APIs in below languages, that makes spark highly accessible.</a:t>
            </a:r>
          </a:p>
          <a:p>
            <a:pPr lvl="1"/>
            <a:r>
              <a:rPr lang="en-US" dirty="0" smtClean="0"/>
              <a:t>Python</a:t>
            </a:r>
          </a:p>
          <a:p>
            <a:pPr lvl="1"/>
            <a:r>
              <a:rPr lang="en-US" dirty="0" smtClean="0"/>
              <a:t>Java</a:t>
            </a:r>
          </a:p>
          <a:p>
            <a:pPr lvl="1"/>
            <a:r>
              <a:rPr lang="en-US" dirty="0" smtClean="0"/>
              <a:t>Scala and</a:t>
            </a:r>
          </a:p>
          <a:p>
            <a:pPr lvl="1"/>
            <a:r>
              <a:rPr lang="en-US" dirty="0" smtClean="0"/>
              <a:t>SQL.</a:t>
            </a:r>
          </a:p>
          <a:p>
            <a:r>
              <a:rPr lang="en-US" dirty="0" smtClean="0"/>
              <a:t>Spark integrates closely with other </a:t>
            </a:r>
            <a:r>
              <a:rPr lang="en-US" dirty="0" err="1" smtClean="0"/>
              <a:t>BigData</a:t>
            </a:r>
            <a:r>
              <a:rPr lang="en-US" dirty="0" smtClean="0"/>
              <a:t> tools, and it can run in Hadoop clusters and can access any data source including Cassandra.</a:t>
            </a:r>
            <a:endParaRPr lang="en-US" dirty="0"/>
          </a:p>
        </p:txBody>
      </p:sp>
    </p:spTree>
    <p:extLst>
      <p:ext uri="{BB962C8B-B14F-4D97-AF65-F5344CB8AC3E}">
        <p14:creationId xmlns:p14="http://schemas.microsoft.com/office/powerpoint/2010/main" val="154414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a:bodyPr>
          <a:lstStyle/>
          <a:p>
            <a:pPr algn="l"/>
            <a:r>
              <a:rPr lang="en-US" dirty="0"/>
              <a:t>Spark – Initializing a </a:t>
            </a:r>
            <a:r>
              <a:rPr lang="en-US" dirty="0" err="1" smtClean="0"/>
              <a:t>SparkContext</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Initializing Spark in Java</a:t>
            </a:r>
          </a:p>
          <a:p>
            <a:r>
              <a:rPr lang="en-US" dirty="0"/>
              <a:t>import </a:t>
            </a:r>
            <a:r>
              <a:rPr lang="en-US" dirty="0" err="1"/>
              <a:t>org.apache.spark.SparkConf</a:t>
            </a:r>
            <a:r>
              <a:rPr lang="en-US" dirty="0"/>
              <a:t>;</a:t>
            </a:r>
          </a:p>
          <a:p>
            <a:r>
              <a:rPr lang="en-US" dirty="0"/>
              <a:t>import </a:t>
            </a:r>
            <a:r>
              <a:rPr lang="en-US" dirty="0" err="1"/>
              <a:t>org.apache.spark.api.java.JavaSparkContext</a:t>
            </a:r>
            <a:r>
              <a:rPr lang="en-US" dirty="0"/>
              <a:t>;</a:t>
            </a:r>
          </a:p>
          <a:p>
            <a:endParaRPr lang="en-US" dirty="0"/>
          </a:p>
          <a:p>
            <a:r>
              <a:rPr lang="en-US" dirty="0" err="1"/>
              <a:t>SparkConf</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("My App");</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endParaRPr lang="en-US" dirty="0"/>
          </a:p>
          <a:p>
            <a:r>
              <a:rPr lang="en-US" dirty="0"/>
              <a:t>These examples show the minimal way to initialize a </a:t>
            </a:r>
            <a:r>
              <a:rPr lang="en-US" dirty="0" err="1"/>
              <a:t>SparkContext</a:t>
            </a:r>
            <a:r>
              <a:rPr lang="en-US" dirty="0"/>
              <a:t>, where you pass two parameters:</a:t>
            </a:r>
          </a:p>
          <a:p>
            <a:r>
              <a:rPr lang="en-US" dirty="0"/>
              <a:t>A cluster URL, namely local in these examples, which tells Spark how to connect to a cluster. </a:t>
            </a:r>
          </a:p>
          <a:p>
            <a:r>
              <a:rPr lang="en-US" dirty="0"/>
              <a:t>local is a special value that runs Spark on one thread on the local machine, without connecting to a cluster.</a:t>
            </a:r>
          </a:p>
          <a:p>
            <a:r>
              <a:rPr lang="en-US" dirty="0"/>
              <a:t>An application name, namely My App in these examples. </a:t>
            </a:r>
          </a:p>
          <a:p>
            <a:r>
              <a:rPr lang="en-US" dirty="0"/>
              <a:t>This will identify your application on the cluster manager’s UI if you connect to a cluster.	</a:t>
            </a:r>
          </a:p>
          <a:p>
            <a:endParaRPr lang="en-US" dirty="0"/>
          </a:p>
          <a:p>
            <a:r>
              <a:rPr lang="en-US" dirty="0"/>
              <a:t>After you have initialized a </a:t>
            </a:r>
            <a:r>
              <a:rPr lang="en-US" dirty="0" err="1"/>
              <a:t>SparkContext</a:t>
            </a:r>
            <a:r>
              <a:rPr lang="en-US" dirty="0"/>
              <a:t>, you can use all the methods we showed before to create RDDs (e.g., from a text file) and manipulate them.</a:t>
            </a:r>
          </a:p>
          <a:p>
            <a:r>
              <a:rPr lang="en-US" dirty="0"/>
              <a:t>Finally, to shut down Spark, you can either call the stop() method on your </a:t>
            </a:r>
            <a:r>
              <a:rPr lang="en-US" dirty="0" err="1"/>
              <a:t>SparkContext</a:t>
            </a:r>
            <a:r>
              <a:rPr lang="en-US" dirty="0"/>
              <a:t>, or simply exit the application (e.g., with </a:t>
            </a:r>
            <a:r>
              <a:rPr lang="en-US" dirty="0" err="1"/>
              <a:t>System.exit</a:t>
            </a:r>
            <a:r>
              <a:rPr lang="en-US" dirty="0"/>
              <a:t>(0) or </a:t>
            </a:r>
            <a:r>
              <a:rPr lang="en-US" dirty="0" err="1"/>
              <a:t>sys.exit</a:t>
            </a:r>
            <a:r>
              <a:rPr lang="en-US" dirty="0"/>
              <a:t>()).</a:t>
            </a:r>
          </a:p>
          <a:p>
            <a:r>
              <a:rPr lang="en-US" dirty="0"/>
              <a:t>This quick overview should be enough to let you run a standalone Spark application on your laptop.</a:t>
            </a:r>
            <a:endParaRPr lang="en-US" dirty="0" smtClean="0"/>
          </a:p>
        </p:txBody>
      </p:sp>
    </p:spTree>
    <p:extLst>
      <p:ext uri="{BB962C8B-B14F-4D97-AF65-F5344CB8AC3E}">
        <p14:creationId xmlns:p14="http://schemas.microsoft.com/office/powerpoint/2010/main" val="380173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On a single machine, implementing word count is simple, but in distributed frameworks it is a common example because it involves reading and combining data from many worker nodes</a:t>
            </a:r>
            <a:r>
              <a:rPr lang="en-US" dirty="0" smtClean="0"/>
              <a:t>.</a:t>
            </a:r>
          </a:p>
          <a:p>
            <a:r>
              <a:rPr lang="en-US" dirty="0"/>
              <a:t>We will look at building and packaging a simple word count example with both </a:t>
            </a:r>
            <a:r>
              <a:rPr lang="en-US" dirty="0" err="1"/>
              <a:t>sbt</a:t>
            </a:r>
            <a:r>
              <a:rPr lang="en-US" dirty="0"/>
              <a:t> and Maven.</a:t>
            </a:r>
            <a:endParaRPr lang="en-US" dirty="0" smtClean="0"/>
          </a:p>
        </p:txBody>
      </p:sp>
    </p:spTree>
    <p:extLst>
      <p:ext uri="{BB962C8B-B14F-4D97-AF65-F5344CB8AC3E}">
        <p14:creationId xmlns:p14="http://schemas.microsoft.com/office/powerpoint/2010/main" val="115197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47500" lnSpcReduction="20000"/>
          </a:bodyPr>
          <a:lstStyle/>
          <a:p>
            <a:r>
              <a:rPr lang="en-US" dirty="0"/>
              <a:t>Word count Java application:</a:t>
            </a:r>
          </a:p>
          <a:p>
            <a:endParaRPr lang="en-US" dirty="0"/>
          </a:p>
          <a:p>
            <a:r>
              <a:rPr lang="en-US" dirty="0"/>
              <a:t>// Create a Java Spark Context</a:t>
            </a:r>
          </a:p>
          <a:p>
            <a:r>
              <a:rPr lang="en-US" dirty="0" err="1"/>
              <a:t>SparkConf</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JavaSparkContext</a:t>
            </a:r>
            <a:r>
              <a:rPr lang="en-US" dirty="0"/>
              <a:t> </a:t>
            </a:r>
            <a:r>
              <a:rPr lang="en-US" dirty="0" err="1"/>
              <a:t>sc</a:t>
            </a:r>
            <a:r>
              <a:rPr lang="en-US" dirty="0"/>
              <a:t> = new </a:t>
            </a:r>
            <a:r>
              <a:rPr lang="en-US" dirty="0" err="1"/>
              <a:t>JavaSparkContext</a:t>
            </a:r>
            <a:r>
              <a:rPr lang="en-US" dirty="0"/>
              <a:t>(</a:t>
            </a:r>
            <a:r>
              <a:rPr lang="en-US" dirty="0" err="1"/>
              <a:t>conf</a:t>
            </a:r>
            <a:r>
              <a:rPr lang="en-US" dirty="0"/>
              <a:t>);</a:t>
            </a:r>
          </a:p>
          <a:p>
            <a:r>
              <a:rPr lang="en-US" dirty="0"/>
              <a:t>// Load our input data.</a:t>
            </a:r>
          </a:p>
          <a:p>
            <a:r>
              <a:rPr lang="en-US" dirty="0" err="1"/>
              <a:t>JavaRDD</a:t>
            </a:r>
            <a:r>
              <a:rPr lang="en-US" dirty="0"/>
              <a:t>&lt;String&gt; input = </a:t>
            </a:r>
            <a:r>
              <a:rPr lang="en-US" dirty="0" err="1"/>
              <a:t>sc.textFile</a:t>
            </a:r>
            <a:r>
              <a:rPr lang="en-US" dirty="0"/>
              <a:t>(</a:t>
            </a:r>
            <a:r>
              <a:rPr lang="en-US" dirty="0" err="1"/>
              <a:t>inputFile</a:t>
            </a:r>
            <a:r>
              <a:rPr lang="en-US" dirty="0"/>
              <a:t>);</a:t>
            </a:r>
          </a:p>
          <a:p>
            <a:r>
              <a:rPr lang="en-US" dirty="0"/>
              <a:t>// Split up into words.</a:t>
            </a:r>
          </a:p>
          <a:p>
            <a:r>
              <a:rPr lang="en-US" dirty="0" err="1"/>
              <a:t>JavaRDD</a:t>
            </a:r>
            <a:r>
              <a:rPr lang="en-US" dirty="0"/>
              <a:t>&lt;String&gt; words = </a:t>
            </a:r>
            <a:r>
              <a:rPr lang="en-US" dirty="0" err="1"/>
              <a:t>input.flatMap</a:t>
            </a:r>
            <a:r>
              <a:rPr lang="en-US" dirty="0"/>
              <a:t>(</a:t>
            </a:r>
          </a:p>
          <a:p>
            <a:r>
              <a:rPr lang="en-US" dirty="0"/>
              <a:t>  new </a:t>
            </a:r>
            <a:r>
              <a:rPr lang="en-US" dirty="0" err="1"/>
              <a:t>FlatMapFunction</a:t>
            </a:r>
            <a:r>
              <a:rPr lang="en-US" dirty="0"/>
              <a:t>&lt;String, String&gt;() {</a:t>
            </a:r>
          </a:p>
          <a:p>
            <a:r>
              <a:rPr lang="en-US" dirty="0"/>
              <a:t>    public </a:t>
            </a:r>
            <a:r>
              <a:rPr lang="en-US" dirty="0" err="1"/>
              <a:t>Iterable</a:t>
            </a:r>
            <a:r>
              <a:rPr lang="en-US" dirty="0"/>
              <a:t>&lt;String&gt; call(String x) {</a:t>
            </a:r>
          </a:p>
          <a:p>
            <a:r>
              <a:rPr lang="en-US" dirty="0"/>
              <a:t>      return </a:t>
            </a:r>
            <a:r>
              <a:rPr lang="en-US" dirty="0" err="1"/>
              <a:t>Arrays.asList</a:t>
            </a:r>
            <a:r>
              <a:rPr lang="en-US" dirty="0"/>
              <a:t>(</a:t>
            </a:r>
            <a:r>
              <a:rPr lang="en-US" dirty="0" err="1"/>
              <a:t>x.split</a:t>
            </a:r>
            <a:r>
              <a:rPr lang="en-US" dirty="0"/>
              <a:t>(" "));</a:t>
            </a:r>
          </a:p>
          <a:p>
            <a:r>
              <a:rPr lang="en-US" dirty="0"/>
              <a:t>    }});</a:t>
            </a:r>
          </a:p>
          <a:p>
            <a:r>
              <a:rPr lang="en-US" dirty="0"/>
              <a:t>// Transform into pairs and count.</a:t>
            </a:r>
          </a:p>
          <a:p>
            <a:r>
              <a:rPr lang="en-US" dirty="0" err="1"/>
              <a:t>JavaPairRDD</a:t>
            </a:r>
            <a:r>
              <a:rPr lang="en-US" dirty="0"/>
              <a:t>&lt;String, Integer&gt; counts = </a:t>
            </a:r>
            <a:r>
              <a:rPr lang="en-US" dirty="0" err="1"/>
              <a:t>words.mapToPair</a:t>
            </a:r>
            <a:r>
              <a:rPr lang="en-US" dirty="0"/>
              <a:t>(</a:t>
            </a:r>
          </a:p>
          <a:p>
            <a:r>
              <a:rPr lang="en-US" dirty="0"/>
              <a:t>  new </a:t>
            </a:r>
            <a:r>
              <a:rPr lang="en-US" dirty="0" err="1"/>
              <a:t>PairFunction</a:t>
            </a:r>
            <a:r>
              <a:rPr lang="en-US" dirty="0"/>
              <a:t>&lt;String, String, Integer&gt;(){</a:t>
            </a:r>
          </a:p>
          <a:p>
            <a:r>
              <a:rPr lang="en-US" dirty="0"/>
              <a:t>    public Tuple2&lt;String, Integer&gt; call(String x){</a:t>
            </a:r>
          </a:p>
          <a:p>
            <a:r>
              <a:rPr lang="en-US" dirty="0"/>
              <a:t>      return new Tuple2(x, 1);</a:t>
            </a:r>
          </a:p>
          <a:p>
            <a:r>
              <a:rPr lang="en-US" dirty="0"/>
              <a:t>    }}).</a:t>
            </a:r>
            <a:r>
              <a:rPr lang="en-US" dirty="0" err="1"/>
              <a:t>reduceByKey</a:t>
            </a:r>
            <a:r>
              <a:rPr lang="en-US" dirty="0"/>
              <a:t>(new Function2&lt;Integer, Integer, Integer&gt;(){</a:t>
            </a:r>
          </a:p>
          <a:p>
            <a:r>
              <a:rPr lang="en-US" dirty="0"/>
              <a:t>        public Integer call(Integer x, Integer y){ return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a:t>
            </a:r>
            <a:endParaRPr lang="en-US" dirty="0" smtClean="0"/>
          </a:p>
        </p:txBody>
      </p:sp>
    </p:spTree>
    <p:extLst>
      <p:ext uri="{BB962C8B-B14F-4D97-AF65-F5344CB8AC3E}">
        <p14:creationId xmlns:p14="http://schemas.microsoft.com/office/powerpoint/2010/main" val="362946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77500" lnSpcReduction="20000"/>
          </a:bodyPr>
          <a:lstStyle/>
          <a:p>
            <a:r>
              <a:rPr lang="en-US" dirty="0" smtClean="0"/>
              <a:t>Word </a:t>
            </a:r>
            <a:r>
              <a:rPr lang="en-US" dirty="0"/>
              <a:t>count Scala </a:t>
            </a:r>
            <a:r>
              <a:rPr lang="en-US" dirty="0" smtClean="0"/>
              <a:t>application</a:t>
            </a:r>
          </a:p>
          <a:p>
            <a:endParaRPr lang="en-US" dirty="0"/>
          </a:p>
          <a:p>
            <a:r>
              <a:rPr lang="en-US" dirty="0"/>
              <a:t>// Create a Scala Spark Context.</a:t>
            </a:r>
          </a:p>
          <a:p>
            <a:r>
              <a:rPr lang="en-US" dirty="0" err="1"/>
              <a:t>val</a:t>
            </a:r>
            <a:r>
              <a:rPr lang="en-US" dirty="0"/>
              <a:t> </a:t>
            </a:r>
            <a:r>
              <a:rPr lang="en-US" dirty="0" err="1"/>
              <a:t>conf</a:t>
            </a:r>
            <a:r>
              <a:rPr lang="en-US" dirty="0"/>
              <a:t> = new </a:t>
            </a:r>
            <a:r>
              <a:rPr lang="en-US" dirty="0" err="1"/>
              <a:t>SparkConf</a:t>
            </a:r>
            <a:r>
              <a:rPr lang="en-US" dirty="0"/>
              <a:t>().</a:t>
            </a:r>
            <a:r>
              <a:rPr lang="en-US" dirty="0" err="1"/>
              <a:t>setAppName</a:t>
            </a:r>
            <a:r>
              <a:rPr lang="en-US" dirty="0"/>
              <a:t>("</a:t>
            </a:r>
            <a:r>
              <a:rPr lang="en-US" dirty="0" err="1"/>
              <a:t>wordCount</a:t>
            </a:r>
            <a:r>
              <a:rPr lang="en-US" dirty="0"/>
              <a:t>")</a:t>
            </a:r>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p>
          <a:p>
            <a:r>
              <a:rPr lang="en-US" dirty="0"/>
              <a:t>// Load our input data.</a:t>
            </a:r>
          </a:p>
          <a:p>
            <a:r>
              <a:rPr lang="en-US" dirty="0" err="1"/>
              <a:t>val</a:t>
            </a:r>
            <a:r>
              <a:rPr lang="en-US" dirty="0"/>
              <a:t> input =  </a:t>
            </a:r>
            <a:r>
              <a:rPr lang="en-US" dirty="0" err="1"/>
              <a:t>sc.textFile</a:t>
            </a:r>
            <a:r>
              <a:rPr lang="en-US" dirty="0"/>
              <a:t>(</a:t>
            </a:r>
            <a:r>
              <a:rPr lang="en-US" dirty="0" err="1"/>
              <a:t>inputFile</a:t>
            </a:r>
            <a:r>
              <a:rPr lang="en-US" dirty="0"/>
              <a:t>)</a:t>
            </a:r>
          </a:p>
          <a:p>
            <a:r>
              <a:rPr lang="en-US" dirty="0"/>
              <a:t>// Split it up into words.</a:t>
            </a:r>
          </a:p>
          <a:p>
            <a:r>
              <a:rPr lang="en-US" dirty="0" err="1"/>
              <a:t>val</a:t>
            </a:r>
            <a:r>
              <a:rPr lang="en-US" dirty="0"/>
              <a:t> words = </a:t>
            </a:r>
            <a:r>
              <a:rPr lang="en-US" dirty="0" err="1"/>
              <a:t>input.flatMap</a:t>
            </a:r>
            <a:r>
              <a:rPr lang="en-US" dirty="0"/>
              <a:t>(line =&gt; </a:t>
            </a:r>
            <a:r>
              <a:rPr lang="en-US" dirty="0" err="1"/>
              <a:t>line.split</a:t>
            </a:r>
            <a:r>
              <a:rPr lang="en-US" dirty="0"/>
              <a:t>(" "))</a:t>
            </a:r>
          </a:p>
          <a:p>
            <a:r>
              <a:rPr lang="en-US" dirty="0"/>
              <a:t>// Transform into pairs and count.</a:t>
            </a:r>
          </a:p>
          <a:p>
            <a:r>
              <a:rPr lang="en-US" dirty="0" err="1"/>
              <a:t>val</a:t>
            </a:r>
            <a:r>
              <a:rPr lang="en-US" dirty="0"/>
              <a:t> counts = </a:t>
            </a:r>
            <a:r>
              <a:rPr lang="en-US" dirty="0" err="1"/>
              <a:t>words.map</a:t>
            </a:r>
            <a:r>
              <a:rPr lang="en-US" dirty="0"/>
              <a:t>(word =&gt; (word, 1)).</a:t>
            </a:r>
            <a:r>
              <a:rPr lang="en-US" dirty="0" err="1"/>
              <a:t>reduceByKey</a:t>
            </a:r>
            <a:r>
              <a:rPr lang="en-US" dirty="0"/>
              <a:t>{case (x, y) =&gt; x + y}</a:t>
            </a:r>
          </a:p>
          <a:p>
            <a:r>
              <a:rPr lang="en-US" dirty="0"/>
              <a:t>// Save the word count back out to a text file, causing evaluation.</a:t>
            </a:r>
          </a:p>
          <a:p>
            <a:r>
              <a:rPr lang="en-US" dirty="0" err="1"/>
              <a:t>counts.saveAsTextFile</a:t>
            </a:r>
            <a:r>
              <a:rPr lang="en-US" dirty="0"/>
              <a:t>(</a:t>
            </a:r>
            <a:r>
              <a:rPr lang="en-US" dirty="0" err="1"/>
              <a:t>outputFile</a:t>
            </a:r>
            <a:r>
              <a:rPr lang="en-US" dirty="0"/>
              <a:t>)	</a:t>
            </a:r>
            <a:endParaRPr lang="en-US" dirty="0" smtClean="0"/>
          </a:p>
        </p:txBody>
      </p:sp>
    </p:spTree>
    <p:extLst>
      <p:ext uri="{BB962C8B-B14F-4D97-AF65-F5344CB8AC3E}">
        <p14:creationId xmlns:p14="http://schemas.microsoft.com/office/powerpoint/2010/main" val="48922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r>
              <a:rPr lang="en-US" dirty="0"/>
              <a:t>We can build these applications using very simple build files with both </a:t>
            </a:r>
            <a:r>
              <a:rPr lang="en-US" dirty="0" err="1"/>
              <a:t>sbt</a:t>
            </a:r>
            <a:r>
              <a:rPr lang="en-US" dirty="0"/>
              <a:t> </a:t>
            </a:r>
            <a:r>
              <a:rPr lang="en-US" dirty="0" smtClean="0"/>
              <a:t>and Maven.</a:t>
            </a:r>
            <a:endParaRPr lang="en-US" dirty="0"/>
          </a:p>
          <a:p>
            <a:r>
              <a:rPr lang="en-US" dirty="0" err="1" smtClean="0"/>
              <a:t>sbt</a:t>
            </a:r>
            <a:r>
              <a:rPr lang="en-US" dirty="0" smtClean="0"/>
              <a:t> </a:t>
            </a:r>
            <a:r>
              <a:rPr lang="en-US" dirty="0"/>
              <a:t>build </a:t>
            </a:r>
            <a:r>
              <a:rPr lang="en-US" dirty="0" smtClean="0"/>
              <a:t>file: </a:t>
            </a:r>
          </a:p>
          <a:p>
            <a:endParaRPr lang="en-US" dirty="0"/>
          </a:p>
          <a:p>
            <a:pPr marL="457200" lvl="1" indent="0">
              <a:buNone/>
            </a:pPr>
            <a:r>
              <a:rPr lang="en-US" dirty="0"/>
              <a:t>name := "learning-spark-mini-example"</a:t>
            </a:r>
          </a:p>
          <a:p>
            <a:pPr marL="457200" lvl="1" indent="0">
              <a:buNone/>
            </a:pPr>
            <a:endParaRPr lang="en-US" dirty="0"/>
          </a:p>
          <a:p>
            <a:pPr marL="457200" lvl="1" indent="0">
              <a:buNone/>
            </a:pPr>
            <a:r>
              <a:rPr lang="en-US" dirty="0"/>
              <a:t>version := "0.0.1"</a:t>
            </a:r>
          </a:p>
          <a:p>
            <a:pPr marL="457200" lvl="1" indent="0">
              <a:buNone/>
            </a:pPr>
            <a:endParaRPr lang="en-US" dirty="0"/>
          </a:p>
          <a:p>
            <a:pPr marL="457200" lvl="1" indent="0">
              <a:buNone/>
            </a:pPr>
            <a:r>
              <a:rPr lang="en-US" dirty="0" err="1"/>
              <a:t>scalaVersion</a:t>
            </a:r>
            <a:r>
              <a:rPr lang="en-US" dirty="0"/>
              <a:t> := "2.10.4"</a:t>
            </a:r>
          </a:p>
          <a:p>
            <a:pPr marL="457200" lvl="1" indent="0">
              <a:buNone/>
            </a:pPr>
            <a:endParaRPr lang="en-US" dirty="0"/>
          </a:p>
          <a:p>
            <a:pPr marL="457200" lvl="1" indent="0">
              <a:buNone/>
            </a:pPr>
            <a:r>
              <a:rPr lang="en-US" dirty="0"/>
              <a:t>// additional libraries</a:t>
            </a:r>
          </a:p>
          <a:p>
            <a:pPr marL="457200" lvl="1" indent="0">
              <a:buNone/>
            </a:pPr>
            <a:r>
              <a:rPr lang="en-US" dirty="0" err="1"/>
              <a:t>libraryDependencies</a:t>
            </a:r>
            <a:r>
              <a:rPr lang="en-US" dirty="0"/>
              <a:t> ++= </a:t>
            </a:r>
            <a:r>
              <a:rPr lang="en-US" dirty="0" err="1"/>
              <a:t>Seq</a:t>
            </a:r>
            <a:r>
              <a:rPr lang="en-US" dirty="0"/>
              <a:t>(</a:t>
            </a:r>
          </a:p>
          <a:p>
            <a:pPr marL="457200" lvl="1" indent="0">
              <a:buNone/>
            </a:pPr>
            <a:r>
              <a:rPr lang="en-US" dirty="0"/>
              <a:t>  "</a:t>
            </a:r>
            <a:r>
              <a:rPr lang="en-US" dirty="0" err="1"/>
              <a:t>org.apache.spark</a:t>
            </a:r>
            <a:r>
              <a:rPr lang="en-US" dirty="0"/>
              <a:t>" %% "spark-core" % "1.3.0" % "</a:t>
            </a:r>
            <a:r>
              <a:rPr lang="en-US" dirty="0" smtClean="0"/>
              <a:t>provided“ )</a:t>
            </a:r>
          </a:p>
        </p:txBody>
      </p:sp>
    </p:spTree>
    <p:extLst>
      <p:ext uri="{BB962C8B-B14F-4D97-AF65-F5344CB8AC3E}">
        <p14:creationId xmlns:p14="http://schemas.microsoft.com/office/powerpoint/2010/main" val="354597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55000" lnSpcReduction="20000"/>
          </a:bodyPr>
          <a:lstStyle/>
          <a:p>
            <a:r>
              <a:rPr lang="en-US" dirty="0"/>
              <a:t>Maven build file</a:t>
            </a:r>
          </a:p>
          <a:p>
            <a:pPr marL="0" indent="0">
              <a:buNone/>
            </a:pPr>
            <a:r>
              <a:rPr lang="en-US" dirty="0"/>
              <a:t>&lt;project</a:t>
            </a:r>
            <a:r>
              <a:rPr lang="en-US" dirty="0" smtClean="0"/>
              <a:t>&gt; </a:t>
            </a:r>
            <a:endParaRPr lang="en-US" dirty="0"/>
          </a:p>
          <a:p>
            <a:pPr marL="0" indent="0">
              <a:buNone/>
            </a:pPr>
            <a:r>
              <a:rPr lang="en-US" dirty="0"/>
              <a:t>  &lt;</a:t>
            </a:r>
            <a:r>
              <a:rPr lang="en-US" dirty="0" err="1"/>
              <a:t>groupId</a:t>
            </a:r>
            <a:r>
              <a:rPr lang="en-US" dirty="0"/>
              <a:t>&gt;</a:t>
            </a:r>
            <a:r>
              <a:rPr lang="en-US" dirty="0" err="1"/>
              <a:t>com.oreilly.learningsparkexamples.mini</a:t>
            </a:r>
            <a:r>
              <a:rPr lang="en-US" dirty="0"/>
              <a:t>&lt;/</a:t>
            </a:r>
            <a:r>
              <a:rPr lang="en-US" dirty="0" err="1"/>
              <a:t>groupId</a:t>
            </a:r>
            <a:r>
              <a:rPr lang="en-US" dirty="0"/>
              <a:t>&gt;</a:t>
            </a:r>
          </a:p>
          <a:p>
            <a:pPr marL="0" indent="0">
              <a:buNone/>
            </a:pPr>
            <a:r>
              <a:rPr lang="en-US" dirty="0"/>
              <a:t>  &lt;</a:t>
            </a:r>
            <a:r>
              <a:rPr lang="en-US" dirty="0" err="1"/>
              <a:t>artifactId</a:t>
            </a:r>
            <a:r>
              <a:rPr lang="en-US" dirty="0"/>
              <a:t>&gt;learning-spark-mini-example&lt;/</a:t>
            </a:r>
            <a:r>
              <a:rPr lang="en-US" dirty="0" err="1"/>
              <a:t>artifactId</a:t>
            </a:r>
            <a:r>
              <a:rPr lang="en-US" dirty="0"/>
              <a:t>&gt;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r>
              <a:rPr lang="en-US" dirty="0"/>
              <a:t>  &lt;name&gt;example&lt;/name</a:t>
            </a:r>
            <a:r>
              <a:rPr lang="en-US" dirty="0" smtClean="0"/>
              <a:t>&gt;    </a:t>
            </a:r>
            <a:r>
              <a:rPr lang="en-US" dirty="0"/>
              <a:t>&lt;packaging&gt;jar&lt;/packaging</a:t>
            </a:r>
            <a:r>
              <a:rPr lang="en-US" dirty="0" smtClean="0"/>
              <a:t>&gt;   </a:t>
            </a:r>
            <a:r>
              <a:rPr lang="en-US" dirty="0"/>
              <a:t>&lt;version&gt;0.0.1&lt;/version&gt;</a:t>
            </a:r>
          </a:p>
          <a:p>
            <a:pPr marL="0" indent="0">
              <a:buNone/>
            </a:pPr>
            <a:r>
              <a:rPr lang="en-US" dirty="0"/>
              <a:t>  &lt;dependencies&gt;</a:t>
            </a:r>
          </a:p>
          <a:p>
            <a:pPr marL="0" indent="0">
              <a:buNone/>
            </a:pPr>
            <a:r>
              <a:rPr lang="en-US" dirty="0"/>
              <a:t>    &lt;dependency&gt; &lt;!-- Spark dependency </a:t>
            </a:r>
            <a:r>
              <a:rPr lang="en-US" dirty="0" smtClean="0"/>
              <a:t>--&gt;       </a:t>
            </a:r>
            <a:r>
              <a:rPr lang="en-US" dirty="0"/>
              <a:t>&lt;</a:t>
            </a:r>
            <a:r>
              <a:rPr lang="en-US" dirty="0" err="1"/>
              <a:t>groupId</a:t>
            </a:r>
            <a:r>
              <a:rPr lang="en-US" dirty="0"/>
              <a:t>&gt;</a:t>
            </a:r>
            <a:r>
              <a:rPr lang="en-US" dirty="0" err="1"/>
              <a:t>org.apache.spark</a:t>
            </a:r>
            <a:r>
              <a:rPr lang="en-US" dirty="0"/>
              <a:t>&lt;/</a:t>
            </a:r>
            <a:r>
              <a:rPr lang="en-US" dirty="0" err="1"/>
              <a:t>groupId</a:t>
            </a:r>
            <a:r>
              <a:rPr lang="en-US" dirty="0" smtClean="0"/>
              <a:t>&gt;       </a:t>
            </a:r>
            <a:r>
              <a:rPr lang="en-US" dirty="0"/>
              <a:t>&lt;</a:t>
            </a:r>
            <a:r>
              <a:rPr lang="en-US" dirty="0" err="1"/>
              <a:t>artifactId</a:t>
            </a:r>
            <a:r>
              <a:rPr lang="en-US" dirty="0"/>
              <a:t>&gt;spark-core_2.10&lt;/</a:t>
            </a:r>
            <a:r>
              <a:rPr lang="en-US" dirty="0" err="1"/>
              <a:t>artifactId</a:t>
            </a:r>
            <a:r>
              <a:rPr lang="en-US" dirty="0" smtClean="0"/>
              <a:t>&gt;       </a:t>
            </a:r>
            <a:r>
              <a:rPr lang="en-US" dirty="0"/>
              <a:t>&lt;version&gt;1.3.0&lt;/version&gt;</a:t>
            </a:r>
          </a:p>
          <a:p>
            <a:pPr marL="0" indent="0">
              <a:buNone/>
            </a:pPr>
            <a:r>
              <a:rPr lang="en-US" dirty="0"/>
              <a:t>      &lt;scope&gt;provided&lt;/scope</a:t>
            </a:r>
            <a:r>
              <a:rPr lang="en-US" dirty="0" smtClean="0"/>
              <a:t>&gt;     </a:t>
            </a:r>
            <a:r>
              <a:rPr lang="en-US" dirty="0"/>
              <a:t>&lt;/dependency&gt;</a:t>
            </a:r>
          </a:p>
          <a:p>
            <a:pPr marL="0" indent="0">
              <a:buNone/>
            </a:pPr>
            <a:r>
              <a:rPr lang="en-US" dirty="0"/>
              <a:t>  &lt;/dependencies&gt;</a:t>
            </a:r>
          </a:p>
          <a:p>
            <a:pPr marL="0" indent="0">
              <a:buNone/>
            </a:pPr>
            <a:r>
              <a:rPr lang="en-US" dirty="0"/>
              <a:t>  &lt;properties</a:t>
            </a:r>
            <a:r>
              <a:rPr lang="en-US" dirty="0" smtClean="0"/>
              <a:t>&gt;     </a:t>
            </a:r>
            <a:r>
              <a:rPr lang="en-US" dirty="0"/>
              <a:t>&lt;</a:t>
            </a:r>
            <a:r>
              <a:rPr lang="en-US" dirty="0" err="1"/>
              <a:t>java.version</a:t>
            </a:r>
            <a:r>
              <a:rPr lang="en-US" dirty="0"/>
              <a:t>&gt;1.6&lt;/</a:t>
            </a:r>
            <a:r>
              <a:rPr lang="en-US" dirty="0" err="1"/>
              <a:t>java.version</a:t>
            </a:r>
            <a:r>
              <a:rPr lang="en-US" dirty="0" smtClean="0"/>
              <a:t>&gt;   </a:t>
            </a:r>
            <a:r>
              <a:rPr lang="en-US" dirty="0"/>
              <a:t>&lt;/properties&gt;</a:t>
            </a:r>
          </a:p>
          <a:p>
            <a:pPr marL="0" indent="0">
              <a:buNone/>
            </a:pPr>
            <a:r>
              <a:rPr lang="en-US" dirty="0"/>
              <a:t>  &lt;build&gt;</a:t>
            </a:r>
          </a:p>
          <a:p>
            <a:pPr marL="0" indent="0">
              <a:buNone/>
            </a:pPr>
            <a:r>
              <a:rPr lang="en-US" dirty="0"/>
              <a:t>    &lt;</a:t>
            </a:r>
            <a:r>
              <a:rPr lang="en-US" dirty="0" err="1"/>
              <a:t>pluginManagement</a:t>
            </a:r>
            <a:r>
              <a:rPr lang="en-US" dirty="0"/>
              <a:t>&gt;</a:t>
            </a:r>
          </a:p>
          <a:p>
            <a:pPr marL="0" indent="0">
              <a:buNone/>
            </a:pPr>
            <a:r>
              <a:rPr lang="en-US" dirty="0"/>
              <a:t>      &lt;plugins&gt;</a:t>
            </a:r>
          </a:p>
          <a:p>
            <a:pPr marL="0" indent="0">
              <a:buNone/>
            </a:pPr>
            <a:r>
              <a:rPr lang="en-US" dirty="0"/>
              <a:t>        &lt;plugin</a:t>
            </a:r>
            <a:r>
              <a:rPr lang="en-US" dirty="0" smtClean="0"/>
              <a:t>&gt; &lt;</a:t>
            </a:r>
            <a:r>
              <a:rPr lang="en-US" dirty="0" err="1" smtClean="0"/>
              <a:t>groupId</a:t>
            </a:r>
            <a:r>
              <a:rPr lang="en-US" dirty="0" smtClean="0"/>
              <a:t>&gt;</a:t>
            </a:r>
            <a:r>
              <a:rPr lang="en-US" dirty="0" err="1" smtClean="0"/>
              <a:t>org.apache.maven.plugins</a:t>
            </a:r>
            <a:r>
              <a:rPr lang="en-US" dirty="0" smtClean="0"/>
              <a:t>&lt;/</a:t>
            </a:r>
            <a:r>
              <a:rPr lang="en-US" dirty="0" err="1" smtClean="0"/>
              <a:t>groupId</a:t>
            </a:r>
            <a:r>
              <a:rPr lang="en-US" dirty="0" smtClean="0"/>
              <a:t>&gt; &lt;</a:t>
            </a:r>
            <a:r>
              <a:rPr lang="en-US" dirty="0" err="1" smtClean="0"/>
              <a:t>artifactId</a:t>
            </a:r>
            <a:r>
              <a:rPr lang="en-US" dirty="0" smtClean="0"/>
              <a:t>&gt;maven-compiler-plugin&lt;/</a:t>
            </a:r>
            <a:r>
              <a:rPr lang="en-US" dirty="0" err="1" smtClean="0"/>
              <a:t>artifactId</a:t>
            </a:r>
            <a:r>
              <a:rPr lang="en-US" dirty="0" smtClean="0"/>
              <a:t>&gt;</a:t>
            </a:r>
          </a:p>
          <a:p>
            <a:pPr marL="0" indent="0">
              <a:buNone/>
            </a:pPr>
            <a:r>
              <a:rPr lang="en-US" dirty="0" smtClean="0"/>
              <a:t>          </a:t>
            </a:r>
            <a:r>
              <a:rPr lang="en-US" dirty="0"/>
              <a:t>&lt;version&gt;3.1&lt;/version</a:t>
            </a:r>
            <a:r>
              <a:rPr lang="en-US" dirty="0" smtClean="0"/>
              <a:t>&gt;          </a:t>
            </a:r>
            <a:r>
              <a:rPr lang="en-US" dirty="0"/>
              <a:t>&lt;configuration&gt;</a:t>
            </a:r>
          </a:p>
          <a:p>
            <a:pPr marL="0" indent="0">
              <a:buNone/>
            </a:pPr>
            <a:r>
              <a:rPr lang="en-US" dirty="0"/>
              <a:t>            &lt;source&gt;${</a:t>
            </a:r>
            <a:r>
              <a:rPr lang="en-US" dirty="0" err="1"/>
              <a:t>java.version</a:t>
            </a:r>
            <a:r>
              <a:rPr lang="en-US" dirty="0"/>
              <a:t>}&lt;/source</a:t>
            </a:r>
            <a:r>
              <a:rPr lang="en-US" dirty="0" smtClean="0"/>
              <a:t>&gt;            </a:t>
            </a:r>
            <a:r>
              <a:rPr lang="en-US" dirty="0"/>
              <a:t>&lt;target&gt;${</a:t>
            </a:r>
            <a:r>
              <a:rPr lang="en-US" dirty="0" err="1"/>
              <a:t>java.version</a:t>
            </a:r>
            <a:r>
              <a:rPr lang="en-US" dirty="0"/>
              <a:t>}&lt;/target&gt;</a:t>
            </a:r>
          </a:p>
          <a:p>
            <a:pPr marL="0" indent="0">
              <a:buNone/>
            </a:pPr>
            <a:r>
              <a:rPr lang="en-US" dirty="0"/>
              <a:t>          &lt;/configuration</a:t>
            </a:r>
            <a:r>
              <a:rPr lang="en-US" dirty="0" smtClean="0"/>
              <a:t>&gt; </a:t>
            </a:r>
            <a:r>
              <a:rPr lang="en-US" dirty="0"/>
              <a:t>	&lt;/plugin</a:t>
            </a:r>
            <a:r>
              <a:rPr lang="en-US" dirty="0" smtClean="0"/>
              <a:t>&gt;      </a:t>
            </a:r>
            <a:r>
              <a:rPr lang="en-US" dirty="0"/>
              <a:t>&lt;/plugins</a:t>
            </a:r>
            <a:r>
              <a:rPr lang="en-US" dirty="0" smtClean="0"/>
              <a:t>&gt;      </a:t>
            </a:r>
            <a:r>
              <a:rPr lang="en-US" dirty="0"/>
              <a:t>&lt;/</a:t>
            </a:r>
            <a:r>
              <a:rPr lang="en-US" dirty="0" err="1"/>
              <a:t>pluginManagement</a:t>
            </a:r>
            <a:r>
              <a:rPr lang="en-US" dirty="0"/>
              <a:t>&gt;</a:t>
            </a:r>
          </a:p>
          <a:p>
            <a:pPr marL="0" indent="0">
              <a:buNone/>
            </a:pPr>
            <a:r>
              <a:rPr lang="en-US" dirty="0"/>
              <a:t>  &lt;/build</a:t>
            </a:r>
            <a:r>
              <a:rPr lang="en-US" dirty="0" smtClean="0"/>
              <a:t>&gt;  &lt;/</a:t>
            </a:r>
            <a:r>
              <a:rPr lang="en-US" dirty="0"/>
              <a:t>project&gt;</a:t>
            </a:r>
            <a:endParaRPr lang="en-US" dirty="0" smtClean="0"/>
          </a:p>
        </p:txBody>
      </p:sp>
    </p:spTree>
    <p:extLst>
      <p:ext uri="{BB962C8B-B14F-4D97-AF65-F5344CB8AC3E}">
        <p14:creationId xmlns:p14="http://schemas.microsoft.com/office/powerpoint/2010/main" val="206889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normAutofit fontScale="90000"/>
          </a:bodyPr>
          <a:lstStyle/>
          <a:p>
            <a:pPr algn="l"/>
            <a:r>
              <a:rPr lang="en-US" dirty="0"/>
              <a:t>Spark – Building Standalone </a:t>
            </a:r>
            <a:r>
              <a:rPr lang="en-US" dirty="0" smtClean="0"/>
              <a:t>Applications</a:t>
            </a:r>
            <a:endParaRPr lang="en-US" dirty="0"/>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r>
              <a:rPr lang="en-US" dirty="0"/>
              <a:t>Once we have our build defined, we can easily package and run our application using the </a:t>
            </a:r>
            <a:r>
              <a:rPr lang="en-US" u="sng" dirty="0"/>
              <a:t>bin/spark-submit</a:t>
            </a:r>
            <a:r>
              <a:rPr lang="en-US" dirty="0"/>
              <a:t> script</a:t>
            </a:r>
            <a:r>
              <a:rPr lang="en-US" dirty="0" smtClean="0"/>
              <a:t>.</a:t>
            </a:r>
            <a:endParaRPr lang="en-US" dirty="0"/>
          </a:p>
          <a:p>
            <a:r>
              <a:rPr lang="en-US" dirty="0"/>
              <a:t>The spark-submit script sets up a number of environment variables used by </a:t>
            </a:r>
            <a:r>
              <a:rPr lang="en-US" dirty="0" smtClean="0"/>
              <a:t>Spark.</a:t>
            </a:r>
          </a:p>
          <a:p>
            <a:r>
              <a:rPr lang="en-US" dirty="0"/>
              <a:t>From the mini-complete-example directory we can build in both Scala  and Java </a:t>
            </a:r>
            <a:r>
              <a:rPr lang="en-US" dirty="0" smtClean="0"/>
              <a:t>.</a:t>
            </a:r>
            <a:endParaRPr lang="en-US" dirty="0"/>
          </a:p>
          <a:p>
            <a:pPr lvl="1"/>
            <a:r>
              <a:rPr lang="en-US" dirty="0"/>
              <a:t>Scala build and run</a:t>
            </a:r>
          </a:p>
          <a:p>
            <a:pPr marL="457200" lvl="1" indent="0">
              <a:buNone/>
            </a:pPr>
            <a:r>
              <a:rPr lang="en-US" dirty="0" err="1"/>
              <a:t>sbt</a:t>
            </a:r>
            <a:r>
              <a:rPr lang="en-US" dirty="0"/>
              <a:t> clean package</a:t>
            </a:r>
          </a:p>
          <a:p>
            <a:pPr marL="457200" lvl="1" indent="0">
              <a:buNone/>
            </a:pPr>
            <a:r>
              <a:rPr lang="en-US" dirty="0"/>
              <a:t>$SPARK_HOME/bin/spark-submit \</a:t>
            </a:r>
          </a:p>
          <a:p>
            <a:pPr marL="457200" lvl="1" indent="0">
              <a:buNone/>
            </a:pPr>
            <a:r>
              <a:rPr lang="en-US" dirty="0"/>
              <a:t>  --class </a:t>
            </a:r>
            <a:r>
              <a:rPr lang="en-US" dirty="0" err="1"/>
              <a:t>com.oreilly.learningsparkexamples.mini.scala.WordCount</a:t>
            </a:r>
            <a:r>
              <a:rPr lang="en-US" dirty="0"/>
              <a:t> \</a:t>
            </a:r>
          </a:p>
          <a:p>
            <a:pPr marL="457200" lvl="1" indent="0">
              <a:buNone/>
            </a:pPr>
            <a:r>
              <a:rPr lang="en-US" dirty="0"/>
              <a:t>  ./target/...(as above) \</a:t>
            </a:r>
          </a:p>
          <a:p>
            <a:pPr marL="457200" lvl="1" indent="0">
              <a:buNone/>
            </a:pPr>
            <a:r>
              <a:rPr lang="en-US" dirty="0"/>
              <a:t>  ./README.md ./</a:t>
            </a:r>
            <a:r>
              <a:rPr lang="en-US" dirty="0" err="1" smtClean="0"/>
              <a:t>wordcounts</a:t>
            </a:r>
            <a:endParaRPr lang="en-US" dirty="0" smtClean="0"/>
          </a:p>
          <a:p>
            <a:pPr lvl="1"/>
            <a:r>
              <a:rPr lang="en-US" dirty="0"/>
              <a:t>Maven build and run</a:t>
            </a:r>
          </a:p>
          <a:p>
            <a:pPr marL="457200" lvl="1" indent="0">
              <a:buNone/>
            </a:pPr>
            <a:r>
              <a:rPr lang="en-US" dirty="0" err="1"/>
              <a:t>mvn</a:t>
            </a:r>
            <a:r>
              <a:rPr lang="en-US" dirty="0"/>
              <a:t> clean &amp;&amp; </a:t>
            </a:r>
            <a:r>
              <a:rPr lang="en-US" dirty="0" err="1"/>
              <a:t>mvn</a:t>
            </a:r>
            <a:r>
              <a:rPr lang="en-US" dirty="0"/>
              <a:t> compile &amp;&amp; </a:t>
            </a:r>
            <a:r>
              <a:rPr lang="en-US" dirty="0" err="1"/>
              <a:t>mvn</a:t>
            </a:r>
            <a:r>
              <a:rPr lang="en-US" dirty="0"/>
              <a:t> package</a:t>
            </a:r>
          </a:p>
          <a:p>
            <a:pPr marL="457200" lvl="1" indent="0">
              <a:buNone/>
            </a:pPr>
            <a:r>
              <a:rPr lang="en-US" dirty="0"/>
              <a:t>$SPARK_HOME/bin/spark-submit \</a:t>
            </a:r>
          </a:p>
          <a:p>
            <a:pPr marL="457200" lvl="1" indent="0">
              <a:buNone/>
            </a:pPr>
            <a:r>
              <a:rPr lang="en-US" dirty="0"/>
              <a:t>  --class </a:t>
            </a:r>
            <a:r>
              <a:rPr lang="en-US" dirty="0" err="1"/>
              <a:t>com.oreilly.learningsparkexamples.mini.java.WordCount</a:t>
            </a:r>
            <a:r>
              <a:rPr lang="en-US" dirty="0"/>
              <a:t> \</a:t>
            </a:r>
          </a:p>
          <a:p>
            <a:pPr marL="457200" lvl="1" indent="0">
              <a:buNone/>
            </a:pPr>
            <a:r>
              <a:rPr lang="en-US" dirty="0"/>
              <a:t>  ./target/learning-spark-mini-example-0.0.1.jar \</a:t>
            </a:r>
          </a:p>
          <a:p>
            <a:pPr marL="457200" lvl="1" indent="0">
              <a:buNone/>
            </a:pPr>
            <a:r>
              <a:rPr lang="en-US" dirty="0"/>
              <a:t>  ./README.md ./</a:t>
            </a:r>
            <a:r>
              <a:rPr lang="en-US" dirty="0" err="1" smtClean="0"/>
              <a:t>wordcounts</a:t>
            </a:r>
            <a:endParaRPr lang="en-US" smtClean="0"/>
          </a:p>
          <a:p>
            <a:pPr marL="457200" lvl="1" indent="0">
              <a:buNone/>
            </a:pPr>
            <a:endParaRPr lang="en-US" dirty="0" smtClean="0"/>
          </a:p>
          <a:p>
            <a:r>
              <a:rPr lang="en-US" dirty="0"/>
              <a:t>For even more detailed examples of linking applications to Spark, refer to the Quick Start Guide in the official Spark documentation. </a:t>
            </a:r>
            <a:endParaRPr lang="en-US" dirty="0" smtClean="0"/>
          </a:p>
        </p:txBody>
      </p:sp>
    </p:spTree>
    <p:extLst>
      <p:ext uri="{BB962C8B-B14F-4D97-AF65-F5344CB8AC3E}">
        <p14:creationId xmlns:p14="http://schemas.microsoft.com/office/powerpoint/2010/main" val="38001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Spark Stack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nsp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Core</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10000"/>
          </a:bodyPr>
          <a:lstStyle/>
          <a:p>
            <a:r>
              <a:rPr lang="en-US" dirty="0" smtClean="0"/>
              <a:t>Includes Basic functionality of Spark like</a:t>
            </a:r>
          </a:p>
          <a:p>
            <a:pPr lvl="1"/>
            <a:r>
              <a:rPr lang="en-US" dirty="0" smtClean="0"/>
              <a:t>Task Scheduling</a:t>
            </a:r>
          </a:p>
          <a:p>
            <a:pPr lvl="1"/>
            <a:r>
              <a:rPr lang="en-US" dirty="0" smtClean="0"/>
              <a:t>Memory Management</a:t>
            </a:r>
          </a:p>
          <a:p>
            <a:pPr lvl="1"/>
            <a:r>
              <a:rPr lang="en-US" dirty="0" smtClean="0"/>
              <a:t>Fault Recovery</a:t>
            </a:r>
          </a:p>
          <a:p>
            <a:pPr lvl="1"/>
            <a:r>
              <a:rPr lang="en-US" dirty="0" smtClean="0"/>
              <a:t>Integration with diff Storage systems </a:t>
            </a:r>
            <a:r>
              <a:rPr lang="en-US" dirty="0" err="1" smtClean="0"/>
              <a:t>e.t.c</a:t>
            </a:r>
            <a:r>
              <a:rPr lang="en-US" dirty="0" smtClean="0"/>
              <a:t>.</a:t>
            </a:r>
          </a:p>
          <a:p>
            <a:r>
              <a:rPr lang="en-US" dirty="0" smtClean="0"/>
              <a:t>Spark Core is home to the API that defines RDD</a:t>
            </a:r>
          </a:p>
          <a:p>
            <a:r>
              <a:rPr lang="en-US" dirty="0" smtClean="0"/>
              <a:t>Resilient Distributed Datasets – </a:t>
            </a:r>
            <a:r>
              <a:rPr lang="en-US" dirty="0" err="1" smtClean="0"/>
              <a:t>Sprak’s</a:t>
            </a:r>
            <a:r>
              <a:rPr lang="en-US" dirty="0" smtClean="0"/>
              <a:t> main programming abstraction.</a:t>
            </a:r>
          </a:p>
          <a:p>
            <a:r>
              <a:rPr lang="en-US" dirty="0" smtClean="0"/>
              <a:t>RDDs represents collection of items distributed across compute nodes that can be manipulated in parallel.</a:t>
            </a:r>
          </a:p>
          <a:p>
            <a:r>
              <a:rPr lang="en-US" dirty="0" smtClean="0"/>
              <a:t>Spark Core provides API’s for </a:t>
            </a:r>
            <a:r>
              <a:rPr lang="en-US" b="1" dirty="0" smtClean="0"/>
              <a:t>building </a:t>
            </a:r>
            <a:r>
              <a:rPr lang="en-US" dirty="0" smtClean="0"/>
              <a:t>and </a:t>
            </a:r>
            <a:r>
              <a:rPr lang="en-US" b="1" dirty="0" smtClean="0"/>
              <a:t>manipulating </a:t>
            </a:r>
            <a:r>
              <a:rPr lang="en-US" dirty="0" smtClean="0"/>
              <a:t>these collections.</a:t>
            </a:r>
          </a:p>
        </p:txBody>
      </p:sp>
    </p:spTree>
    <p:extLst>
      <p:ext uri="{BB962C8B-B14F-4D97-AF65-F5344CB8AC3E}">
        <p14:creationId xmlns:p14="http://schemas.microsoft.com/office/powerpoint/2010/main" val="42194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SQL</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SQL – Spark’s package for working with structured data. </a:t>
            </a:r>
          </a:p>
          <a:p>
            <a:r>
              <a:rPr lang="en-US" dirty="0" smtClean="0"/>
              <a:t>Allows querying via SQL as well as Hive QL.</a:t>
            </a:r>
          </a:p>
          <a:p>
            <a:r>
              <a:rPr lang="en-US" dirty="0" smtClean="0"/>
              <a:t>It supports many sources like, </a:t>
            </a:r>
          </a:p>
          <a:p>
            <a:pPr lvl="1"/>
            <a:r>
              <a:rPr lang="en-US" dirty="0" smtClean="0"/>
              <a:t>Hive tables, </a:t>
            </a:r>
          </a:p>
          <a:p>
            <a:pPr lvl="1"/>
            <a:r>
              <a:rPr lang="en-US" dirty="0" smtClean="0"/>
              <a:t>Parquet,</a:t>
            </a:r>
          </a:p>
          <a:p>
            <a:pPr lvl="1"/>
            <a:r>
              <a:rPr lang="en-US" dirty="0" smtClean="0"/>
              <a:t>JSON</a:t>
            </a:r>
          </a:p>
          <a:p>
            <a:r>
              <a:rPr lang="en-US" dirty="0" smtClean="0"/>
              <a:t>Spark SQL allows to </a:t>
            </a:r>
            <a:r>
              <a:rPr lang="en-US" b="1" dirty="0" smtClean="0"/>
              <a:t>intermix</a:t>
            </a:r>
            <a:r>
              <a:rPr lang="en-US" dirty="0" smtClean="0"/>
              <a:t> SQL queries with programmatic data manipulations supported by RDDs in Python, Java and Scala.</a:t>
            </a:r>
          </a:p>
          <a:p>
            <a:r>
              <a:rPr lang="en-US" dirty="0" smtClean="0"/>
              <a:t>This tight integration makes Spark SQL, a DW tool.</a:t>
            </a:r>
          </a:p>
        </p:txBody>
      </p:sp>
    </p:spTree>
    <p:extLst>
      <p:ext uri="{BB962C8B-B14F-4D97-AF65-F5344CB8AC3E}">
        <p14:creationId xmlns:p14="http://schemas.microsoft.com/office/powerpoint/2010/main" val="16754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Streaming</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smtClean="0"/>
              <a:t>This component enables processing of </a:t>
            </a:r>
            <a:r>
              <a:rPr lang="en-US" b="1" dirty="0" smtClean="0"/>
              <a:t>live streams</a:t>
            </a:r>
            <a:r>
              <a:rPr lang="en-US" dirty="0" smtClean="0"/>
              <a:t> of data.</a:t>
            </a:r>
          </a:p>
          <a:p>
            <a:r>
              <a:rPr lang="en-US" dirty="0" smtClean="0"/>
              <a:t>Example for live stream data sources are,</a:t>
            </a:r>
          </a:p>
          <a:p>
            <a:pPr lvl="1"/>
            <a:r>
              <a:rPr lang="en-US" dirty="0" err="1" smtClean="0"/>
              <a:t>Logfiles</a:t>
            </a:r>
            <a:r>
              <a:rPr lang="en-US" dirty="0" smtClean="0"/>
              <a:t> generated by Production Web servers,</a:t>
            </a:r>
          </a:p>
          <a:p>
            <a:pPr lvl="1"/>
            <a:r>
              <a:rPr lang="en-US" dirty="0" smtClean="0"/>
              <a:t>Queues of messages containing status updates posted by users of a web service.</a:t>
            </a:r>
            <a:endParaRPr lang="en-US" dirty="0"/>
          </a:p>
          <a:p>
            <a:r>
              <a:rPr lang="en-US" dirty="0" smtClean="0"/>
              <a:t>This APIs closely resembles Spark Core’s RDD API, makes it easy for programmers to learn sot that they can easily work with data stored in memory, on disk, or arriving in real time.</a:t>
            </a:r>
          </a:p>
          <a:p>
            <a:r>
              <a:rPr lang="en-US" dirty="0" smtClean="0"/>
              <a:t>Spark Streaming provides same degree of throughput, Scalability and fault tolerance as Spark Core.</a:t>
            </a:r>
          </a:p>
        </p:txBody>
      </p:sp>
    </p:spTree>
    <p:extLst>
      <p:ext uri="{BB962C8B-B14F-4D97-AF65-F5344CB8AC3E}">
        <p14:creationId xmlns:p14="http://schemas.microsoft.com/office/powerpoint/2010/main" val="19282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MLib</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smtClean="0"/>
              <a:t>This Spark’s library comes with common Machine Learning (ML) functionalities.</a:t>
            </a:r>
            <a:endParaRPr lang="en-US" dirty="0"/>
          </a:p>
          <a:p>
            <a:r>
              <a:rPr lang="en-US" dirty="0" err="1" smtClean="0"/>
              <a:t>MLlib</a:t>
            </a:r>
            <a:r>
              <a:rPr lang="en-US" dirty="0" smtClean="0"/>
              <a:t> provides ML algorithms such as</a:t>
            </a:r>
          </a:p>
          <a:p>
            <a:pPr lvl="1"/>
            <a:r>
              <a:rPr lang="en-US" dirty="0" smtClean="0"/>
              <a:t>Classification</a:t>
            </a:r>
          </a:p>
          <a:p>
            <a:pPr lvl="1"/>
            <a:r>
              <a:rPr lang="en-US" dirty="0" smtClean="0"/>
              <a:t>Regression</a:t>
            </a:r>
          </a:p>
          <a:p>
            <a:pPr lvl="1"/>
            <a:r>
              <a:rPr lang="en-US" dirty="0" smtClean="0"/>
              <a:t>Clustering</a:t>
            </a:r>
            <a:r>
              <a:rPr lang="en-US" dirty="0"/>
              <a:t> </a:t>
            </a:r>
            <a:r>
              <a:rPr lang="en-US" dirty="0" smtClean="0"/>
              <a:t>and</a:t>
            </a:r>
          </a:p>
          <a:p>
            <a:pPr lvl="1"/>
            <a:r>
              <a:rPr lang="en-US" dirty="0" smtClean="0"/>
              <a:t>Collaborative filtering</a:t>
            </a:r>
          </a:p>
          <a:p>
            <a:pPr lvl="1"/>
            <a:r>
              <a:rPr lang="en-US" dirty="0" smtClean="0"/>
              <a:t>Functionalities like </a:t>
            </a:r>
          </a:p>
          <a:p>
            <a:pPr lvl="2"/>
            <a:r>
              <a:rPr lang="en-US" dirty="0" smtClean="0"/>
              <a:t>Model Evaluation and Data Import</a:t>
            </a:r>
          </a:p>
          <a:p>
            <a:r>
              <a:rPr lang="en-US" dirty="0" err="1" smtClean="0"/>
              <a:t>MLlib</a:t>
            </a:r>
            <a:r>
              <a:rPr lang="en-US" dirty="0" smtClean="0"/>
              <a:t> also provides low-level ML primitives,</a:t>
            </a:r>
          </a:p>
          <a:p>
            <a:pPr lvl="1"/>
            <a:r>
              <a:rPr lang="en-US" dirty="0" smtClean="0"/>
              <a:t>Generic gradient optimization algorithm</a:t>
            </a:r>
          </a:p>
          <a:p>
            <a:r>
              <a:rPr lang="en-US" dirty="0" smtClean="0"/>
              <a:t>All the algorithms and functionalities scale out in a cluster.</a:t>
            </a:r>
          </a:p>
        </p:txBody>
      </p:sp>
    </p:spTree>
    <p:extLst>
      <p:ext uri="{BB962C8B-B14F-4D97-AF65-F5344CB8AC3E}">
        <p14:creationId xmlns:p14="http://schemas.microsoft.com/office/powerpoint/2010/main" val="8144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GraphX</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err="1" smtClean="0"/>
              <a:t>Graphx</a:t>
            </a:r>
            <a:r>
              <a:rPr lang="en-US" dirty="0" smtClean="0"/>
              <a:t> is a Library to manipulate graphs and performing graph-parallel computations.</a:t>
            </a:r>
          </a:p>
          <a:p>
            <a:r>
              <a:rPr lang="en-US" dirty="0" smtClean="0"/>
              <a:t>E.g. graph is Social network’s friend graph.</a:t>
            </a:r>
          </a:p>
          <a:p>
            <a:r>
              <a:rPr lang="en-US" dirty="0" smtClean="0"/>
              <a:t>Like Spark Streaming and Spark SQL, </a:t>
            </a:r>
            <a:r>
              <a:rPr lang="en-US" dirty="0" err="1" smtClean="0"/>
              <a:t>GraphX</a:t>
            </a:r>
            <a:r>
              <a:rPr lang="en-US" dirty="0" smtClean="0"/>
              <a:t> extends the Spark RDD API.</a:t>
            </a:r>
          </a:p>
          <a:p>
            <a:r>
              <a:rPr lang="en-US" dirty="0" smtClean="0"/>
              <a:t>You can create a directed graph with Vertex and Edge attached with arbitrary properties.</a:t>
            </a:r>
          </a:p>
          <a:p>
            <a:r>
              <a:rPr lang="en-US" dirty="0" err="1" smtClean="0"/>
              <a:t>GraphX</a:t>
            </a:r>
            <a:r>
              <a:rPr lang="en-US" dirty="0" smtClean="0"/>
              <a:t> provides </a:t>
            </a:r>
          </a:p>
          <a:p>
            <a:pPr lvl="1"/>
            <a:r>
              <a:rPr lang="en-US" dirty="0" smtClean="0"/>
              <a:t>various operators for manipulating graphs (</a:t>
            </a:r>
            <a:r>
              <a:rPr lang="en-US" dirty="0" err="1" smtClean="0"/>
              <a:t>e.g</a:t>
            </a:r>
            <a:r>
              <a:rPr lang="en-US" dirty="0" smtClean="0"/>
              <a:t> Subgraph and </a:t>
            </a:r>
            <a:r>
              <a:rPr lang="en-US" dirty="0" err="1" smtClean="0"/>
              <a:t>mapVerticies</a:t>
            </a:r>
            <a:r>
              <a:rPr lang="en-US" dirty="0" smtClean="0"/>
              <a:t>) and </a:t>
            </a:r>
          </a:p>
          <a:p>
            <a:pPr lvl="1"/>
            <a:r>
              <a:rPr lang="en-US" dirty="0" smtClean="0"/>
              <a:t>Library of common graph algorithms (</a:t>
            </a:r>
            <a:r>
              <a:rPr lang="en-US" dirty="0" err="1" smtClean="0"/>
              <a:t>e.g</a:t>
            </a:r>
            <a:r>
              <a:rPr lang="en-US" dirty="0" smtClean="0"/>
              <a:t> PageRank and Triangle </a:t>
            </a:r>
            <a:r>
              <a:rPr lang="en-US" dirty="0" err="1" smtClean="0"/>
              <a:t>Counging</a:t>
            </a:r>
            <a:r>
              <a:rPr lang="en-US" dirty="0" smtClean="0"/>
              <a:t>)</a:t>
            </a:r>
          </a:p>
        </p:txBody>
      </p:sp>
    </p:spTree>
    <p:extLst>
      <p:ext uri="{BB962C8B-B14F-4D97-AF65-F5344CB8AC3E}">
        <p14:creationId xmlns:p14="http://schemas.microsoft.com/office/powerpoint/2010/main" val="26648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2987</Words>
  <Application>Microsoft Office PowerPoint</Application>
  <PresentationFormat>On-screen Show (4:3)</PresentationFormat>
  <Paragraphs>384</Paragraphs>
  <Slides>36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Spark</vt:lpstr>
      <vt:lpstr>What is Spark?</vt:lpstr>
      <vt:lpstr>What is Spark? cont..</vt:lpstr>
      <vt:lpstr>Spark Stack</vt:lpstr>
      <vt:lpstr>Spark Stack – Spark Core</vt:lpstr>
      <vt:lpstr>Spark Stack – Spark SQL</vt:lpstr>
      <vt:lpstr>Spark Stack – Spark Streaming</vt:lpstr>
      <vt:lpstr>Spark Stack – MLib</vt:lpstr>
      <vt:lpstr>Spark Stack – GraphX</vt:lpstr>
      <vt:lpstr>Spark Stack – Cluster Management</vt:lpstr>
      <vt:lpstr>Spark – Use Cases</vt:lpstr>
      <vt:lpstr>Spark – Data Science Use Cases</vt:lpstr>
      <vt:lpstr>Spark – Data Science Use Cases</vt:lpstr>
      <vt:lpstr>Spark – Data Processing Applications  Use Cases</vt:lpstr>
      <vt:lpstr>Spark – History</vt:lpstr>
      <vt:lpstr>Spark – Versions</vt:lpstr>
      <vt:lpstr>Spark – Installation</vt:lpstr>
      <vt:lpstr>Spark – Python and Scala Shells</vt:lpstr>
      <vt:lpstr>Spark – Python and Scala Shells</vt:lpstr>
      <vt:lpstr>Spark – Basic program</vt:lpstr>
      <vt:lpstr>Spark – Basic program</vt:lpstr>
      <vt:lpstr>Spark-Introduction to Core Spark Concepts</vt:lpstr>
      <vt:lpstr>Spark-Introduction to Core Spark Concepts</vt:lpstr>
      <vt:lpstr>Spark-Introduction to Core Spark Concepts</vt:lpstr>
      <vt:lpstr>Spark – Basic program cont..</vt:lpstr>
      <vt:lpstr>Spark – Basic program cont..</vt:lpstr>
      <vt:lpstr>Spark – Basic program cont..</vt:lpstr>
      <vt:lpstr>Spark – Standalone Applications</vt:lpstr>
      <vt:lpstr>Spark – Initializing a SparkContext</vt:lpstr>
      <vt:lpstr>Spark – Initializing a SparkContext</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lpstr>Spark – Building Standalone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Gangapatnam, Dorababu (Cognizant)</cp:lastModifiedBy>
  <cp:revision>233</cp:revision>
  <dcterms:created xsi:type="dcterms:W3CDTF">2006-08-16T00:00:00Z</dcterms:created>
  <dcterms:modified xsi:type="dcterms:W3CDTF">2016-03-11T12:12:24Z</dcterms:modified>
</cp:coreProperties>
</file>