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24" autoAdjust="0"/>
  </p:normalViewPr>
  <p:slideViewPr>
    <p:cSldViewPr>
      <p:cViewPr>
        <p:scale>
          <a:sx n="60" d="100"/>
          <a:sy n="60" d="100"/>
        </p:scale>
        <p:origin x="-13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FB294F-17BC-4A09-97C4-484EE2722744}" type="datetimeFigureOut">
              <a:rPr lang="en-US" smtClean="0"/>
              <a:t>2/19/2016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A816A2-CE21-48A7-88C5-8342E6967A04}" type="slidenum">
              <a:rPr lang="en-US" smtClean="0"/>
              <a:t>‹#›</a:t>
            </a:fld>
            <a:endParaRPr lang="en-US"/>
          </a:p>
        </p:txBody>
      </p:sp>
    </p:spTree>
    <p:extLst>
      <p:ext uri="{BB962C8B-B14F-4D97-AF65-F5344CB8AC3E}">
        <p14:creationId xmlns:p14="http://schemas.microsoft.com/office/powerpoint/2010/main" val="139293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web </a:t>
            </a:r>
            <a:r>
              <a:rPr lang="en-US" dirty="0" err="1" smtClean="0"/>
              <a:t>sevices</a:t>
            </a:r>
            <a:r>
              <a:rPr lang="en-US" dirty="0" smtClean="0"/>
              <a:t>?</a:t>
            </a:r>
          </a:p>
          <a:p>
            <a:r>
              <a:rPr lang="en-US" dirty="0" smtClean="0"/>
              <a:t>2</a:t>
            </a:r>
            <a:r>
              <a:rPr lang="en-US" baseline="0" dirty="0" smtClean="0"/>
              <a:t> diff types,</a:t>
            </a:r>
          </a:p>
          <a:p>
            <a:r>
              <a:rPr lang="en-US" baseline="0" dirty="0" smtClean="0"/>
              <a:t>2 diff java standards.</a:t>
            </a:r>
            <a:endParaRPr lang="en-US" dirty="0"/>
          </a:p>
        </p:txBody>
      </p:sp>
      <p:sp>
        <p:nvSpPr>
          <p:cNvPr id="4" name="Slide Number Placeholder 3"/>
          <p:cNvSpPr>
            <a:spLocks noGrp="1"/>
          </p:cNvSpPr>
          <p:nvPr>
            <p:ph type="sldNum" sz="quarter" idx="10"/>
          </p:nvPr>
        </p:nvSpPr>
        <p:spPr/>
        <p:txBody>
          <a:bodyPr/>
          <a:lstStyle/>
          <a:p>
            <a:fld id="{EDA816A2-CE21-48A7-88C5-8342E6967A04}" type="slidenum">
              <a:rPr lang="en-US" smtClean="0"/>
              <a:t>2</a:t>
            </a:fld>
            <a:endParaRPr lang="en-US"/>
          </a:p>
        </p:txBody>
      </p:sp>
    </p:spTree>
    <p:extLst>
      <p:ext uri="{BB962C8B-B14F-4D97-AF65-F5344CB8AC3E}">
        <p14:creationId xmlns:p14="http://schemas.microsoft.com/office/powerpoint/2010/main" val="224078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web </a:t>
            </a:r>
            <a:r>
              <a:rPr lang="en-US" dirty="0" err="1" smtClean="0"/>
              <a:t>sevices</a:t>
            </a:r>
            <a:r>
              <a:rPr lang="en-US" dirty="0" smtClean="0"/>
              <a:t>?</a:t>
            </a:r>
          </a:p>
          <a:p>
            <a:r>
              <a:rPr lang="en-US" dirty="0" smtClean="0"/>
              <a:t>2</a:t>
            </a:r>
            <a:r>
              <a:rPr lang="en-US" baseline="0" dirty="0" smtClean="0"/>
              <a:t> diff types,</a:t>
            </a:r>
          </a:p>
          <a:p>
            <a:r>
              <a:rPr lang="en-US" baseline="0" dirty="0" smtClean="0"/>
              <a:t>2 diff java standards.</a:t>
            </a:r>
            <a:endParaRPr lang="en-US" dirty="0"/>
          </a:p>
        </p:txBody>
      </p:sp>
      <p:sp>
        <p:nvSpPr>
          <p:cNvPr id="4" name="Slide Number Placeholder 3"/>
          <p:cNvSpPr>
            <a:spLocks noGrp="1"/>
          </p:cNvSpPr>
          <p:nvPr>
            <p:ph type="sldNum" sz="quarter" idx="10"/>
          </p:nvPr>
        </p:nvSpPr>
        <p:spPr/>
        <p:txBody>
          <a:bodyPr/>
          <a:lstStyle/>
          <a:p>
            <a:fld id="{EDA816A2-CE21-48A7-88C5-8342E6967A04}" type="slidenum">
              <a:rPr lang="en-US" smtClean="0"/>
              <a:t>3</a:t>
            </a:fld>
            <a:endParaRPr lang="en-US"/>
          </a:p>
        </p:txBody>
      </p:sp>
    </p:spTree>
    <p:extLst>
      <p:ext uri="{BB962C8B-B14F-4D97-AF65-F5344CB8AC3E}">
        <p14:creationId xmlns:p14="http://schemas.microsoft.com/office/powerpoint/2010/main" val="224078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web </a:t>
            </a:r>
            <a:r>
              <a:rPr lang="en-US" dirty="0" err="1" smtClean="0"/>
              <a:t>sevices</a:t>
            </a:r>
            <a:r>
              <a:rPr lang="en-US" dirty="0" smtClean="0"/>
              <a:t>?</a:t>
            </a:r>
          </a:p>
          <a:p>
            <a:r>
              <a:rPr lang="en-US" dirty="0" smtClean="0"/>
              <a:t>2</a:t>
            </a:r>
            <a:r>
              <a:rPr lang="en-US" baseline="0" dirty="0" smtClean="0"/>
              <a:t> diff types,</a:t>
            </a:r>
          </a:p>
          <a:p>
            <a:r>
              <a:rPr lang="en-US" baseline="0" dirty="0" smtClean="0"/>
              <a:t>2 diff java standards.</a:t>
            </a:r>
            <a:endParaRPr lang="en-US" dirty="0"/>
          </a:p>
        </p:txBody>
      </p:sp>
      <p:sp>
        <p:nvSpPr>
          <p:cNvPr id="4" name="Slide Number Placeholder 3"/>
          <p:cNvSpPr>
            <a:spLocks noGrp="1"/>
          </p:cNvSpPr>
          <p:nvPr>
            <p:ph type="sldNum" sz="quarter" idx="10"/>
          </p:nvPr>
        </p:nvSpPr>
        <p:spPr/>
        <p:txBody>
          <a:bodyPr/>
          <a:lstStyle/>
          <a:p>
            <a:fld id="{EDA816A2-CE21-48A7-88C5-8342E6967A04}" type="slidenum">
              <a:rPr lang="en-US" smtClean="0"/>
              <a:t>4</a:t>
            </a:fld>
            <a:endParaRPr lang="en-US"/>
          </a:p>
        </p:txBody>
      </p:sp>
    </p:spTree>
    <p:extLst>
      <p:ext uri="{BB962C8B-B14F-4D97-AF65-F5344CB8AC3E}">
        <p14:creationId xmlns:p14="http://schemas.microsoft.com/office/powerpoint/2010/main" val="224078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web </a:t>
            </a:r>
            <a:r>
              <a:rPr lang="en-US" dirty="0" err="1" smtClean="0"/>
              <a:t>sevices</a:t>
            </a:r>
            <a:r>
              <a:rPr lang="en-US" dirty="0" smtClean="0"/>
              <a:t>?</a:t>
            </a:r>
          </a:p>
          <a:p>
            <a:r>
              <a:rPr lang="en-US" dirty="0" smtClean="0"/>
              <a:t>2</a:t>
            </a:r>
            <a:r>
              <a:rPr lang="en-US" baseline="0" dirty="0" smtClean="0"/>
              <a:t> diff types,</a:t>
            </a:r>
          </a:p>
          <a:p>
            <a:r>
              <a:rPr lang="en-US" baseline="0" dirty="0" smtClean="0"/>
              <a:t>2 diff java standards.</a:t>
            </a:r>
            <a:endParaRPr lang="en-US" dirty="0"/>
          </a:p>
        </p:txBody>
      </p:sp>
      <p:sp>
        <p:nvSpPr>
          <p:cNvPr id="4" name="Slide Number Placeholder 3"/>
          <p:cNvSpPr>
            <a:spLocks noGrp="1"/>
          </p:cNvSpPr>
          <p:nvPr>
            <p:ph type="sldNum" sz="quarter" idx="10"/>
          </p:nvPr>
        </p:nvSpPr>
        <p:spPr/>
        <p:txBody>
          <a:bodyPr/>
          <a:lstStyle/>
          <a:p>
            <a:fld id="{EDA816A2-CE21-48A7-88C5-8342E6967A04}" type="slidenum">
              <a:rPr lang="en-US" smtClean="0"/>
              <a:t>5</a:t>
            </a:fld>
            <a:endParaRPr lang="en-US"/>
          </a:p>
        </p:txBody>
      </p:sp>
    </p:spTree>
    <p:extLst>
      <p:ext uri="{BB962C8B-B14F-4D97-AF65-F5344CB8AC3E}">
        <p14:creationId xmlns:p14="http://schemas.microsoft.com/office/powerpoint/2010/main" val="2240787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web </a:t>
            </a:r>
            <a:r>
              <a:rPr lang="en-US" dirty="0" err="1" smtClean="0"/>
              <a:t>sevices</a:t>
            </a:r>
            <a:r>
              <a:rPr lang="en-US" dirty="0" smtClean="0"/>
              <a:t>?</a:t>
            </a:r>
          </a:p>
          <a:p>
            <a:r>
              <a:rPr lang="en-US" dirty="0" smtClean="0"/>
              <a:t>2</a:t>
            </a:r>
            <a:r>
              <a:rPr lang="en-US" baseline="0" dirty="0" smtClean="0"/>
              <a:t> diff types,</a:t>
            </a:r>
          </a:p>
          <a:p>
            <a:r>
              <a:rPr lang="en-US" baseline="0" dirty="0" smtClean="0"/>
              <a:t>2 diff java standards.</a:t>
            </a:r>
            <a:endParaRPr lang="en-US" dirty="0"/>
          </a:p>
        </p:txBody>
      </p:sp>
      <p:sp>
        <p:nvSpPr>
          <p:cNvPr id="4" name="Slide Number Placeholder 3"/>
          <p:cNvSpPr>
            <a:spLocks noGrp="1"/>
          </p:cNvSpPr>
          <p:nvPr>
            <p:ph type="sldNum" sz="quarter" idx="10"/>
          </p:nvPr>
        </p:nvSpPr>
        <p:spPr/>
        <p:txBody>
          <a:bodyPr/>
          <a:lstStyle/>
          <a:p>
            <a:fld id="{EDA816A2-CE21-48A7-88C5-8342E6967A04}" type="slidenum">
              <a:rPr lang="en-US" smtClean="0"/>
              <a:t>6</a:t>
            </a:fld>
            <a:endParaRPr lang="en-US"/>
          </a:p>
        </p:txBody>
      </p:sp>
    </p:spTree>
    <p:extLst>
      <p:ext uri="{BB962C8B-B14F-4D97-AF65-F5344CB8AC3E}">
        <p14:creationId xmlns:p14="http://schemas.microsoft.com/office/powerpoint/2010/main" val="2240787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web </a:t>
            </a:r>
            <a:r>
              <a:rPr lang="en-US" dirty="0" err="1" smtClean="0"/>
              <a:t>sevices</a:t>
            </a:r>
            <a:r>
              <a:rPr lang="en-US" dirty="0" smtClean="0"/>
              <a:t>?</a:t>
            </a:r>
          </a:p>
          <a:p>
            <a:r>
              <a:rPr lang="en-US" dirty="0" smtClean="0"/>
              <a:t>2</a:t>
            </a:r>
            <a:r>
              <a:rPr lang="en-US" baseline="0" dirty="0" smtClean="0"/>
              <a:t> diff types,</a:t>
            </a:r>
          </a:p>
          <a:p>
            <a:r>
              <a:rPr lang="en-US" baseline="0" dirty="0" smtClean="0"/>
              <a:t>2 diff java standards.</a:t>
            </a:r>
            <a:endParaRPr lang="en-US" dirty="0"/>
          </a:p>
        </p:txBody>
      </p:sp>
      <p:sp>
        <p:nvSpPr>
          <p:cNvPr id="4" name="Slide Number Placeholder 3"/>
          <p:cNvSpPr>
            <a:spLocks noGrp="1"/>
          </p:cNvSpPr>
          <p:nvPr>
            <p:ph type="sldNum" sz="quarter" idx="10"/>
          </p:nvPr>
        </p:nvSpPr>
        <p:spPr/>
        <p:txBody>
          <a:bodyPr/>
          <a:lstStyle/>
          <a:p>
            <a:fld id="{EDA816A2-CE21-48A7-88C5-8342E6967A04}" type="slidenum">
              <a:rPr lang="en-US" smtClean="0"/>
              <a:t>7</a:t>
            </a:fld>
            <a:endParaRPr lang="en-US"/>
          </a:p>
        </p:txBody>
      </p:sp>
    </p:spTree>
    <p:extLst>
      <p:ext uri="{BB962C8B-B14F-4D97-AF65-F5344CB8AC3E}">
        <p14:creationId xmlns:p14="http://schemas.microsoft.com/office/powerpoint/2010/main" val="2240787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web </a:t>
            </a:r>
            <a:r>
              <a:rPr lang="en-US" dirty="0" err="1" smtClean="0"/>
              <a:t>sevices</a:t>
            </a:r>
            <a:r>
              <a:rPr lang="en-US" dirty="0" smtClean="0"/>
              <a:t>?</a:t>
            </a:r>
          </a:p>
          <a:p>
            <a:r>
              <a:rPr lang="en-US" dirty="0" smtClean="0"/>
              <a:t>2</a:t>
            </a:r>
            <a:r>
              <a:rPr lang="en-US" baseline="0" dirty="0" smtClean="0"/>
              <a:t> diff types,</a:t>
            </a:r>
          </a:p>
          <a:p>
            <a:r>
              <a:rPr lang="en-US" baseline="0" dirty="0" smtClean="0"/>
              <a:t>2 diff java standards.</a:t>
            </a:r>
            <a:endParaRPr lang="en-US" dirty="0"/>
          </a:p>
        </p:txBody>
      </p:sp>
      <p:sp>
        <p:nvSpPr>
          <p:cNvPr id="4" name="Slide Number Placeholder 3"/>
          <p:cNvSpPr>
            <a:spLocks noGrp="1"/>
          </p:cNvSpPr>
          <p:nvPr>
            <p:ph type="sldNum" sz="quarter" idx="10"/>
          </p:nvPr>
        </p:nvSpPr>
        <p:spPr/>
        <p:txBody>
          <a:bodyPr/>
          <a:lstStyle/>
          <a:p>
            <a:fld id="{EDA816A2-CE21-48A7-88C5-8342E6967A04}" type="slidenum">
              <a:rPr lang="en-US" smtClean="0"/>
              <a:t>8</a:t>
            </a:fld>
            <a:endParaRPr lang="en-US"/>
          </a:p>
        </p:txBody>
      </p:sp>
    </p:spTree>
    <p:extLst>
      <p:ext uri="{BB962C8B-B14F-4D97-AF65-F5344CB8AC3E}">
        <p14:creationId xmlns:p14="http://schemas.microsoft.com/office/powerpoint/2010/main" val="2240787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web </a:t>
            </a:r>
            <a:r>
              <a:rPr lang="en-US" dirty="0" err="1" smtClean="0"/>
              <a:t>sevices</a:t>
            </a:r>
            <a:r>
              <a:rPr lang="en-US" dirty="0" smtClean="0"/>
              <a:t>?</a:t>
            </a:r>
          </a:p>
          <a:p>
            <a:r>
              <a:rPr lang="en-US" dirty="0" smtClean="0"/>
              <a:t>2</a:t>
            </a:r>
            <a:r>
              <a:rPr lang="en-US" baseline="0" dirty="0" smtClean="0"/>
              <a:t> diff types,</a:t>
            </a:r>
          </a:p>
          <a:p>
            <a:r>
              <a:rPr lang="en-US" baseline="0" dirty="0" smtClean="0"/>
              <a:t>2 diff java standards.</a:t>
            </a:r>
            <a:endParaRPr lang="en-US" dirty="0"/>
          </a:p>
        </p:txBody>
      </p:sp>
      <p:sp>
        <p:nvSpPr>
          <p:cNvPr id="4" name="Slide Number Placeholder 3"/>
          <p:cNvSpPr>
            <a:spLocks noGrp="1"/>
          </p:cNvSpPr>
          <p:nvPr>
            <p:ph type="sldNum" sz="quarter" idx="10"/>
          </p:nvPr>
        </p:nvSpPr>
        <p:spPr/>
        <p:txBody>
          <a:bodyPr/>
          <a:lstStyle/>
          <a:p>
            <a:fld id="{EDA816A2-CE21-48A7-88C5-8342E6967A04}" type="slidenum">
              <a:rPr lang="en-US" smtClean="0"/>
              <a:t>9</a:t>
            </a:fld>
            <a:endParaRPr lang="en-US"/>
          </a:p>
        </p:txBody>
      </p:sp>
    </p:spTree>
    <p:extLst>
      <p:ext uri="{BB962C8B-B14F-4D97-AF65-F5344CB8AC3E}">
        <p14:creationId xmlns:p14="http://schemas.microsoft.com/office/powerpoint/2010/main" val="224078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Web Services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4868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67"/>
            <a:ext cx="8229600" cy="892233"/>
          </a:xfrm>
        </p:spPr>
        <p:txBody>
          <a:bodyPr/>
          <a:lstStyle/>
          <a:p>
            <a:pPr algn="l"/>
            <a:endParaRPr lang="en-US" dirty="0"/>
          </a:p>
        </p:txBody>
      </p:sp>
      <p:sp>
        <p:nvSpPr>
          <p:cNvPr id="3" name="Content Placeholder 2"/>
          <p:cNvSpPr>
            <a:spLocks noGrp="1"/>
          </p:cNvSpPr>
          <p:nvPr>
            <p:ph idx="1"/>
          </p:nvPr>
        </p:nvSpPr>
        <p:spPr>
          <a:xfrm>
            <a:off x="381000" y="914400"/>
            <a:ext cx="8686800" cy="5638800"/>
          </a:xfrm>
        </p:spPr>
        <p:txBody>
          <a:bodyPr>
            <a:noAutofit/>
          </a:bodyPr>
          <a:lstStyle/>
          <a:p>
            <a:r>
              <a:rPr lang="en-US" sz="2300" dirty="0" smtClean="0"/>
              <a:t>WS are client server or consumer-provider applications, that </a:t>
            </a:r>
            <a:r>
              <a:rPr lang="en-US" sz="2300" dirty="0" err="1" smtClean="0"/>
              <a:t>commnicate</a:t>
            </a:r>
            <a:r>
              <a:rPr lang="en-US" sz="2300" dirty="0" smtClean="0"/>
              <a:t> on the n/w through HTTP protocols and exchange messages/data using JSON/XML or SOAP or other formats.</a:t>
            </a:r>
          </a:p>
          <a:p>
            <a:r>
              <a:rPr lang="en-US" sz="2300" dirty="0" smtClean="0"/>
              <a:t>Provides interoperability b/n s/w applications.</a:t>
            </a:r>
          </a:p>
          <a:p>
            <a:r>
              <a:rPr lang="en-US" sz="2300" dirty="0" smtClean="0"/>
              <a:t>App developed in </a:t>
            </a:r>
            <a:r>
              <a:rPr lang="en-US" sz="2300" dirty="0" err="1" smtClean="0"/>
              <a:t>.net</a:t>
            </a:r>
            <a:r>
              <a:rPr lang="en-US" sz="2300" dirty="0" smtClean="0"/>
              <a:t> in windows can interact with java in </a:t>
            </a:r>
            <a:r>
              <a:rPr lang="en-US" sz="2300" dirty="0" err="1" smtClean="0"/>
              <a:t>unix</a:t>
            </a:r>
            <a:r>
              <a:rPr lang="en-US" sz="2300" dirty="0" smtClean="0"/>
              <a:t> </a:t>
            </a:r>
            <a:r>
              <a:rPr lang="en-US" sz="2300" dirty="0" err="1" smtClean="0"/>
              <a:t>env</a:t>
            </a:r>
            <a:r>
              <a:rPr lang="en-US" sz="2300" dirty="0" smtClean="0"/>
              <a:t>.</a:t>
            </a:r>
          </a:p>
          <a:p>
            <a:r>
              <a:rPr lang="en-US" sz="2300" dirty="0" smtClean="0"/>
              <a:t>Makes apps developed in loosely coupled manner. Two or more apps can easily integrated loosely coupled manner without </a:t>
            </a:r>
            <a:r>
              <a:rPr lang="en-US" sz="2300" dirty="0" err="1" smtClean="0"/>
              <a:t>chaging</a:t>
            </a:r>
            <a:r>
              <a:rPr lang="en-US" sz="2300" dirty="0" smtClean="0"/>
              <a:t> the code.</a:t>
            </a:r>
          </a:p>
          <a:p>
            <a:r>
              <a:rPr lang="en-US" sz="2300" dirty="0" smtClean="0"/>
              <a:t>Clients can extend our applications through web services. By consuming our web services, clients can come up with their own logic.</a:t>
            </a:r>
          </a:p>
          <a:p>
            <a:r>
              <a:rPr lang="en-US" sz="2300" dirty="0" smtClean="0"/>
              <a:t>Develop mashup applications which can consume more than one web services. E.g. the application can pull data from road work project app and use google maps web services to show the project progress in google maps.</a:t>
            </a:r>
            <a:endParaRPr lang="en-US" sz="2300" dirty="0"/>
          </a:p>
        </p:txBody>
      </p:sp>
    </p:spTree>
    <p:extLst>
      <p:ext uri="{BB962C8B-B14F-4D97-AF65-F5344CB8AC3E}">
        <p14:creationId xmlns:p14="http://schemas.microsoft.com/office/powerpoint/2010/main" val="25066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67"/>
            <a:ext cx="8229600" cy="892233"/>
          </a:xfrm>
        </p:spPr>
        <p:txBody>
          <a:bodyPr/>
          <a:lstStyle/>
          <a:p>
            <a:pPr algn="l"/>
            <a:r>
              <a:rPr lang="en-US" dirty="0" smtClean="0"/>
              <a:t>Types of </a:t>
            </a:r>
            <a:r>
              <a:rPr lang="en-US" dirty="0" err="1" smtClean="0"/>
              <a:t>WebServices</a:t>
            </a:r>
            <a:endParaRPr lang="en-US" dirty="0"/>
          </a:p>
        </p:txBody>
      </p:sp>
      <p:sp>
        <p:nvSpPr>
          <p:cNvPr id="3" name="Content Placeholder 2"/>
          <p:cNvSpPr>
            <a:spLocks noGrp="1"/>
          </p:cNvSpPr>
          <p:nvPr>
            <p:ph idx="1"/>
          </p:nvPr>
        </p:nvSpPr>
        <p:spPr>
          <a:xfrm>
            <a:off x="381000" y="914400"/>
            <a:ext cx="8686800" cy="5638800"/>
          </a:xfrm>
        </p:spPr>
        <p:txBody>
          <a:bodyPr>
            <a:noAutofit/>
          </a:bodyPr>
          <a:lstStyle/>
          <a:p>
            <a:r>
              <a:rPr lang="en-US" sz="2600" dirty="0" smtClean="0"/>
              <a:t>SOAP – big web services, use xml based SOAP messages on the HTTP post method. The consumer and producer communicate via soap, which is xml and use HTTP post to do the message exchange.</a:t>
            </a:r>
          </a:p>
          <a:p>
            <a:r>
              <a:rPr lang="en-US" sz="2600" dirty="0" smtClean="0"/>
              <a:t>RESTful – Http method to the full, all methods , supports multiple data formats, big plus here.</a:t>
            </a:r>
          </a:p>
          <a:p>
            <a:r>
              <a:rPr lang="en-US" sz="2600" dirty="0" smtClean="0"/>
              <a:t>Each language and platform has </a:t>
            </a:r>
            <a:r>
              <a:rPr lang="en-US" sz="2600" dirty="0" err="1" smtClean="0"/>
              <a:t>standrds</a:t>
            </a:r>
            <a:r>
              <a:rPr lang="en-US" sz="2600" dirty="0" smtClean="0"/>
              <a:t> for </a:t>
            </a:r>
            <a:r>
              <a:rPr lang="en-US" sz="2600" dirty="0" err="1" smtClean="0"/>
              <a:t>implemening</a:t>
            </a:r>
            <a:r>
              <a:rPr lang="en-US" sz="2600" dirty="0" smtClean="0"/>
              <a:t> these 2 </a:t>
            </a:r>
            <a:r>
              <a:rPr lang="en-US" sz="2600" dirty="0" err="1" smtClean="0"/>
              <a:t>webserivces</a:t>
            </a:r>
            <a:r>
              <a:rPr lang="en-US" sz="2600" dirty="0" smtClean="0"/>
              <a:t>. They provide tools to implement these 2 </a:t>
            </a:r>
            <a:r>
              <a:rPr lang="en-US" sz="2600" dirty="0" err="1" smtClean="0"/>
              <a:t>ws</a:t>
            </a:r>
            <a:r>
              <a:rPr lang="en-US" sz="2600" dirty="0" smtClean="0"/>
              <a:t>.</a:t>
            </a:r>
          </a:p>
          <a:p>
            <a:r>
              <a:rPr lang="en-US" sz="2600" dirty="0" smtClean="0"/>
              <a:t>Java world, JAX-WS – Java </a:t>
            </a:r>
            <a:r>
              <a:rPr lang="en-US" sz="2600" dirty="0" err="1" smtClean="0"/>
              <a:t>Api</a:t>
            </a:r>
            <a:r>
              <a:rPr lang="en-US" sz="2600" dirty="0" smtClean="0"/>
              <a:t> for XML based web services – SOAP</a:t>
            </a:r>
          </a:p>
          <a:p>
            <a:r>
              <a:rPr lang="en-US" sz="2600" dirty="0" smtClean="0"/>
              <a:t>JAX-RS – </a:t>
            </a:r>
            <a:r>
              <a:rPr lang="en-US" sz="2600" dirty="0" err="1" smtClean="0"/>
              <a:t>standsrd</a:t>
            </a:r>
            <a:r>
              <a:rPr lang="en-US" sz="2600" dirty="0" smtClean="0"/>
              <a:t> for Restful web services.</a:t>
            </a:r>
          </a:p>
          <a:p>
            <a:r>
              <a:rPr lang="en-US" sz="2600" dirty="0" smtClean="0"/>
              <a:t>We will master these 2 standards.</a:t>
            </a:r>
            <a:endParaRPr lang="en-US" sz="2600" dirty="0"/>
          </a:p>
        </p:txBody>
      </p:sp>
    </p:spTree>
    <p:extLst>
      <p:ext uri="{BB962C8B-B14F-4D97-AF65-F5344CB8AC3E}">
        <p14:creationId xmlns:p14="http://schemas.microsoft.com/office/powerpoint/2010/main" val="358707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67"/>
            <a:ext cx="8229600" cy="892233"/>
          </a:xfrm>
        </p:spPr>
        <p:txBody>
          <a:bodyPr/>
          <a:lstStyle/>
          <a:p>
            <a:pPr algn="l"/>
            <a:r>
              <a:rPr lang="en-US" dirty="0" smtClean="0"/>
              <a:t>SOA standard?</a:t>
            </a:r>
            <a:endParaRPr lang="en-US" dirty="0"/>
          </a:p>
        </p:txBody>
      </p:sp>
      <p:sp>
        <p:nvSpPr>
          <p:cNvPr id="3" name="Content Placeholder 2"/>
          <p:cNvSpPr>
            <a:spLocks noGrp="1"/>
          </p:cNvSpPr>
          <p:nvPr>
            <p:ph idx="1"/>
          </p:nvPr>
        </p:nvSpPr>
        <p:spPr>
          <a:xfrm>
            <a:off x="381000" y="914400"/>
            <a:ext cx="8686800" cy="5638800"/>
          </a:xfrm>
        </p:spPr>
        <p:txBody>
          <a:bodyPr>
            <a:noAutofit/>
          </a:bodyPr>
          <a:lstStyle/>
          <a:p>
            <a:r>
              <a:rPr lang="en-US" sz="2600" dirty="0" smtClean="0"/>
              <a:t>What is SOA, who maintains the standard, why it is </a:t>
            </a:r>
            <a:r>
              <a:rPr lang="en-US" sz="2600" dirty="0" err="1" smtClean="0"/>
              <a:t>req</a:t>
            </a:r>
            <a:r>
              <a:rPr lang="en-US" sz="2600" dirty="0" smtClean="0"/>
              <a:t>?</a:t>
            </a:r>
          </a:p>
          <a:p>
            <a:r>
              <a:rPr lang="en-US" sz="2600" dirty="0" smtClean="0"/>
              <a:t>Why web services are key technology to implement SOA?</a:t>
            </a:r>
          </a:p>
          <a:p>
            <a:r>
              <a:rPr lang="en-US" sz="2600" dirty="0" smtClean="0"/>
              <a:t>SOA is a collection of architectural principals to design and implement s/w applications in such a way that they are composed of several s/w services that have simple and well defined interfaces and can use each other in a loosely coupled manner.</a:t>
            </a:r>
          </a:p>
          <a:p>
            <a:r>
              <a:rPr lang="en-US" sz="2600" dirty="0" smtClean="0"/>
              <a:t>SOA standard maintained by w3c OASIS, come up with architectural principles, which we use our applications build so that all they get benefits of SOA.</a:t>
            </a:r>
          </a:p>
          <a:p>
            <a:r>
              <a:rPr lang="en-US" sz="2600" dirty="0" smtClean="0"/>
              <a:t>These are formed from </a:t>
            </a:r>
            <a:r>
              <a:rPr lang="en-US" sz="2600" dirty="0" err="1" smtClean="0"/>
              <a:t>ppl</a:t>
            </a:r>
            <a:r>
              <a:rPr lang="en-US" sz="2600" dirty="0" smtClean="0"/>
              <a:t> from MS,IBM, </a:t>
            </a:r>
            <a:r>
              <a:rPr lang="en-US" sz="2600" dirty="0" err="1" smtClean="0"/>
              <a:t>oralce</a:t>
            </a:r>
            <a:r>
              <a:rPr lang="en-US" sz="2600" dirty="0" smtClean="0"/>
              <a:t>.</a:t>
            </a:r>
          </a:p>
          <a:p>
            <a:pPr marL="0" indent="0">
              <a:buNone/>
            </a:pPr>
            <a:endParaRPr lang="en-US" sz="2600" dirty="0"/>
          </a:p>
        </p:txBody>
      </p:sp>
    </p:spTree>
    <p:extLst>
      <p:ext uri="{BB962C8B-B14F-4D97-AF65-F5344CB8AC3E}">
        <p14:creationId xmlns:p14="http://schemas.microsoft.com/office/powerpoint/2010/main" val="47260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67"/>
            <a:ext cx="8229600" cy="892233"/>
          </a:xfrm>
        </p:spPr>
        <p:txBody>
          <a:bodyPr/>
          <a:lstStyle/>
          <a:p>
            <a:pPr algn="l"/>
            <a:r>
              <a:rPr lang="en-US" dirty="0" smtClean="0"/>
              <a:t>SOA standard?</a:t>
            </a:r>
            <a:endParaRPr lang="en-US" dirty="0"/>
          </a:p>
        </p:txBody>
      </p:sp>
      <p:sp>
        <p:nvSpPr>
          <p:cNvPr id="3" name="Content Placeholder 2"/>
          <p:cNvSpPr>
            <a:spLocks noGrp="1"/>
          </p:cNvSpPr>
          <p:nvPr>
            <p:ph idx="1"/>
          </p:nvPr>
        </p:nvSpPr>
        <p:spPr>
          <a:xfrm>
            <a:off x="381000" y="914400"/>
            <a:ext cx="8686800" cy="5638800"/>
          </a:xfrm>
        </p:spPr>
        <p:txBody>
          <a:bodyPr>
            <a:noAutofit/>
          </a:bodyPr>
          <a:lstStyle/>
          <a:p>
            <a:r>
              <a:rPr lang="en-US" sz="2600" dirty="0" smtClean="0"/>
              <a:t>SOA contains Consumer and provider.</a:t>
            </a:r>
          </a:p>
          <a:p>
            <a:r>
              <a:rPr lang="en-US" sz="2600" dirty="0" smtClean="0"/>
              <a:t>Provider of one service can be consumer of another service.</a:t>
            </a:r>
          </a:p>
          <a:p>
            <a:r>
              <a:rPr lang="en-US" sz="2600" dirty="0" smtClean="0"/>
              <a:t>What is a service is </a:t>
            </a:r>
            <a:r>
              <a:rPr lang="en-US" sz="2600" dirty="0" err="1" smtClean="0"/>
              <a:t>acc</a:t>
            </a:r>
            <a:r>
              <a:rPr lang="en-US" sz="2600" dirty="0" smtClean="0"/>
              <a:t> </a:t>
            </a:r>
            <a:r>
              <a:rPr lang="en-US" sz="2600" dirty="0" err="1" smtClean="0"/>
              <a:t>soa</a:t>
            </a:r>
            <a:r>
              <a:rPr lang="en-US" sz="2600" dirty="0" smtClean="0"/>
              <a:t> </a:t>
            </a:r>
            <a:r>
              <a:rPr lang="en-US" sz="2600" dirty="0" err="1" smtClean="0"/>
              <a:t>standsrd</a:t>
            </a:r>
            <a:r>
              <a:rPr lang="en-US" sz="2600" dirty="0" smtClean="0"/>
              <a:t>? </a:t>
            </a:r>
            <a:r>
              <a:rPr lang="en-US" sz="2600" dirty="0" err="1" smtClean="0"/>
              <a:t>E.g</a:t>
            </a:r>
            <a:r>
              <a:rPr lang="en-US" sz="2600" dirty="0" smtClean="0"/>
              <a:t> </a:t>
            </a:r>
            <a:r>
              <a:rPr lang="en-US" sz="2600" dirty="0" err="1" smtClean="0"/>
              <a:t>hosp</a:t>
            </a:r>
            <a:r>
              <a:rPr lang="en-US" sz="2600" dirty="0" smtClean="0"/>
              <a:t> management</a:t>
            </a:r>
          </a:p>
          <a:p>
            <a:r>
              <a:rPr lang="en-US" sz="2600" dirty="0" smtClean="0"/>
              <a:t>Service </a:t>
            </a:r>
            <a:r>
              <a:rPr lang="en-US" sz="2600" dirty="0" err="1" smtClean="0"/>
              <a:t>acc</a:t>
            </a:r>
            <a:r>
              <a:rPr lang="en-US" sz="2600" dirty="0" smtClean="0"/>
              <a:t> to </a:t>
            </a:r>
            <a:r>
              <a:rPr lang="en-US" sz="2600" dirty="0" err="1" smtClean="0"/>
              <a:t>soa</a:t>
            </a:r>
            <a:r>
              <a:rPr lang="en-US" sz="2600" dirty="0" smtClean="0"/>
              <a:t> is , implementation of business logic that operates </a:t>
            </a:r>
            <a:r>
              <a:rPr lang="en-US" sz="2600" dirty="0" err="1" smtClean="0"/>
              <a:t>operates</a:t>
            </a:r>
            <a:r>
              <a:rPr lang="en-US" sz="2600" dirty="0" smtClean="0"/>
              <a:t> independent of other service.</a:t>
            </a:r>
          </a:p>
          <a:p>
            <a:r>
              <a:rPr lang="en-US" sz="2600" dirty="0" smtClean="0"/>
              <a:t>Appointment </a:t>
            </a:r>
            <a:r>
              <a:rPr lang="en-US" sz="2600" dirty="0" err="1" smtClean="0"/>
              <a:t>mgmt</a:t>
            </a:r>
            <a:r>
              <a:rPr lang="en-US" sz="2600" dirty="0" smtClean="0"/>
              <a:t> service, Doctor Service, Clinical service, patient service, Bed Management.</a:t>
            </a:r>
          </a:p>
          <a:p>
            <a:r>
              <a:rPr lang="en-US" sz="2600" dirty="0" err="1" smtClean="0"/>
              <a:t>Appoinment</a:t>
            </a:r>
            <a:r>
              <a:rPr lang="en-US" sz="2600" dirty="0" smtClean="0"/>
              <a:t> </a:t>
            </a:r>
            <a:r>
              <a:rPr lang="en-US" sz="2600" dirty="0" err="1" smtClean="0"/>
              <a:t>mgmt</a:t>
            </a:r>
            <a:r>
              <a:rPr lang="en-US" sz="2600" dirty="0" smtClean="0"/>
              <a:t> service consumes patient service and doctor management service. </a:t>
            </a:r>
            <a:r>
              <a:rPr lang="en-US" sz="2600" dirty="0" err="1" smtClean="0"/>
              <a:t>Cilincal</a:t>
            </a:r>
            <a:r>
              <a:rPr lang="en-US" sz="2600" dirty="0"/>
              <a:t> </a:t>
            </a:r>
            <a:r>
              <a:rPr lang="en-US" sz="2600" dirty="0" smtClean="0"/>
              <a:t>service uses patient service and doctor </a:t>
            </a:r>
            <a:r>
              <a:rPr lang="en-US" sz="2600" dirty="0" err="1" smtClean="0"/>
              <a:t>serrvice</a:t>
            </a:r>
            <a:r>
              <a:rPr lang="en-US" sz="2600" dirty="0" smtClean="0"/>
              <a:t>.</a:t>
            </a:r>
          </a:p>
          <a:p>
            <a:r>
              <a:rPr lang="en-US" sz="2600" dirty="0" smtClean="0"/>
              <a:t>All these are not clubbed in one. They deployed on their own. They are loosely coupled using a standard interface.</a:t>
            </a:r>
          </a:p>
        </p:txBody>
      </p:sp>
    </p:spTree>
    <p:extLst>
      <p:ext uri="{BB962C8B-B14F-4D97-AF65-F5344CB8AC3E}">
        <p14:creationId xmlns:p14="http://schemas.microsoft.com/office/powerpoint/2010/main" val="355630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67"/>
            <a:ext cx="8229600" cy="892233"/>
          </a:xfrm>
        </p:spPr>
        <p:txBody>
          <a:bodyPr/>
          <a:lstStyle/>
          <a:p>
            <a:pPr algn="l"/>
            <a:r>
              <a:rPr lang="en-US" dirty="0" smtClean="0"/>
              <a:t>SOA standard?</a:t>
            </a:r>
            <a:endParaRPr lang="en-US" dirty="0"/>
          </a:p>
        </p:txBody>
      </p:sp>
      <p:sp>
        <p:nvSpPr>
          <p:cNvPr id="3" name="Content Placeholder 2"/>
          <p:cNvSpPr>
            <a:spLocks noGrp="1"/>
          </p:cNvSpPr>
          <p:nvPr>
            <p:ph idx="1"/>
          </p:nvPr>
        </p:nvSpPr>
        <p:spPr>
          <a:xfrm>
            <a:off x="381000" y="914400"/>
            <a:ext cx="8686800" cy="5638800"/>
          </a:xfrm>
        </p:spPr>
        <p:txBody>
          <a:bodyPr>
            <a:noAutofit/>
          </a:bodyPr>
          <a:lstStyle/>
          <a:p>
            <a:r>
              <a:rPr lang="en-US" sz="2600" dirty="0" smtClean="0"/>
              <a:t>This means, as long as the interface between doctor and clinical service remains the same, we can replace the clinical service with a new clinical service we write.</a:t>
            </a:r>
          </a:p>
          <a:p>
            <a:r>
              <a:rPr lang="en-US" sz="2600" dirty="0" smtClean="0"/>
              <a:t>Or a </a:t>
            </a:r>
            <a:r>
              <a:rPr lang="en-US" sz="2600" dirty="0" err="1" smtClean="0"/>
              <a:t>hosp</a:t>
            </a:r>
            <a:r>
              <a:rPr lang="en-US" sz="2600" dirty="0" smtClean="0"/>
              <a:t> purchases diff clinical service , can be replaced as long as the contract remains the same.</a:t>
            </a:r>
          </a:p>
          <a:p>
            <a:r>
              <a:rPr lang="en-US" sz="2600" dirty="0" smtClean="0"/>
              <a:t>The contract in SOAP is the </a:t>
            </a:r>
            <a:r>
              <a:rPr lang="en-US" sz="2600" b="1" dirty="0" smtClean="0"/>
              <a:t>WSDL </a:t>
            </a:r>
            <a:r>
              <a:rPr lang="en-US" sz="2600" dirty="0" smtClean="0"/>
              <a:t>file.</a:t>
            </a:r>
          </a:p>
          <a:p>
            <a:r>
              <a:rPr lang="en-US" sz="2600" dirty="0" smtClean="0"/>
              <a:t>REST – it is </a:t>
            </a:r>
            <a:r>
              <a:rPr lang="en-US" sz="2600" b="1" dirty="0" smtClean="0"/>
              <a:t>WADL file</a:t>
            </a:r>
          </a:p>
          <a:p>
            <a:r>
              <a:rPr lang="en-US" sz="2600" dirty="0" smtClean="0"/>
              <a:t>The data format used to exchange messages in SOA is XML, because XML contains both data and metadata which tells what to do with the data.</a:t>
            </a:r>
          </a:p>
        </p:txBody>
      </p:sp>
    </p:spTree>
    <p:extLst>
      <p:ext uri="{BB962C8B-B14F-4D97-AF65-F5344CB8AC3E}">
        <p14:creationId xmlns:p14="http://schemas.microsoft.com/office/powerpoint/2010/main" val="278013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67"/>
            <a:ext cx="8229600" cy="892233"/>
          </a:xfrm>
        </p:spPr>
        <p:txBody>
          <a:bodyPr/>
          <a:lstStyle/>
          <a:p>
            <a:pPr algn="l"/>
            <a:r>
              <a:rPr lang="en-US" dirty="0" smtClean="0"/>
              <a:t>SOA Advantages</a:t>
            </a:r>
            <a:endParaRPr lang="en-US" dirty="0"/>
          </a:p>
        </p:txBody>
      </p:sp>
      <p:sp>
        <p:nvSpPr>
          <p:cNvPr id="3" name="Content Placeholder 2"/>
          <p:cNvSpPr>
            <a:spLocks noGrp="1"/>
          </p:cNvSpPr>
          <p:nvPr>
            <p:ph idx="1"/>
          </p:nvPr>
        </p:nvSpPr>
        <p:spPr>
          <a:xfrm>
            <a:off x="381000" y="914400"/>
            <a:ext cx="8686800" cy="5638800"/>
          </a:xfrm>
        </p:spPr>
        <p:txBody>
          <a:bodyPr>
            <a:noAutofit/>
          </a:bodyPr>
          <a:lstStyle/>
          <a:p>
            <a:r>
              <a:rPr lang="en-US" sz="2600" dirty="0" err="1" smtClean="0"/>
              <a:t>Webservices</a:t>
            </a:r>
            <a:r>
              <a:rPr lang="en-US" sz="2600" dirty="0" smtClean="0"/>
              <a:t> have very same advantages as SOA. That is the reason, </a:t>
            </a:r>
            <a:r>
              <a:rPr lang="en-US" sz="2600" dirty="0" err="1" smtClean="0"/>
              <a:t>ws</a:t>
            </a:r>
            <a:r>
              <a:rPr lang="en-US" sz="2600" dirty="0" smtClean="0"/>
              <a:t> is the key to implement SOA.</a:t>
            </a:r>
          </a:p>
          <a:p>
            <a:r>
              <a:rPr lang="en-US" sz="2600" dirty="0" smtClean="0"/>
              <a:t>First is PLATFORM INDEPENDENT. SOA applications should be able to communicate in any platform, </a:t>
            </a:r>
          </a:p>
          <a:p>
            <a:r>
              <a:rPr lang="en-US" sz="2600" dirty="0" smtClean="0"/>
              <a:t>FOCUSSED DEVELOPER ROLES: </a:t>
            </a:r>
            <a:r>
              <a:rPr lang="en-US" sz="2600" dirty="0" err="1" smtClean="0"/>
              <a:t>dev</a:t>
            </a:r>
            <a:r>
              <a:rPr lang="en-US" sz="2600" dirty="0" smtClean="0"/>
              <a:t> can specialize in their area. </a:t>
            </a:r>
            <a:r>
              <a:rPr lang="en-US" sz="2600" dirty="0" err="1" smtClean="0"/>
              <a:t>E.g</a:t>
            </a:r>
            <a:r>
              <a:rPr lang="en-US" sz="2600" dirty="0" smtClean="0"/>
              <a:t> set of </a:t>
            </a:r>
            <a:r>
              <a:rPr lang="en-US" sz="2600" dirty="0" err="1" smtClean="0"/>
              <a:t>dev</a:t>
            </a:r>
            <a:r>
              <a:rPr lang="en-US" sz="2600" dirty="0" smtClean="0"/>
              <a:t> can focus on bed </a:t>
            </a:r>
            <a:r>
              <a:rPr lang="en-US" sz="2600" dirty="0" err="1" smtClean="0"/>
              <a:t>mgmt</a:t>
            </a:r>
            <a:r>
              <a:rPr lang="en-US" sz="2600" dirty="0" smtClean="0"/>
              <a:t>, clinical so on.</a:t>
            </a:r>
          </a:p>
          <a:p>
            <a:r>
              <a:rPr lang="en-US" sz="2600" dirty="0" smtClean="0"/>
              <a:t>LOOSELY COUPLED- as long as the interface remains the same, an application which is consumer of other service can be easily switched to other service which provides the same functionality.</a:t>
            </a:r>
          </a:p>
          <a:p>
            <a:r>
              <a:rPr lang="en-US" sz="2600" dirty="0" smtClean="0"/>
              <a:t>REUSABILITY – since we have split the application into multiple services, we can easily reuse a particular </a:t>
            </a:r>
            <a:r>
              <a:rPr lang="en-US" sz="2600" dirty="0" err="1" smtClean="0"/>
              <a:t>functinality</a:t>
            </a:r>
            <a:r>
              <a:rPr lang="en-US" sz="2600" dirty="0" smtClean="0"/>
              <a:t> across our </a:t>
            </a:r>
            <a:r>
              <a:rPr lang="en-US" sz="2600" dirty="0" err="1" smtClean="0"/>
              <a:t>functonality</a:t>
            </a:r>
            <a:r>
              <a:rPr lang="en-US" sz="2600" dirty="0" smtClean="0"/>
              <a:t>. </a:t>
            </a:r>
          </a:p>
        </p:txBody>
      </p:sp>
    </p:spTree>
    <p:extLst>
      <p:ext uri="{BB962C8B-B14F-4D97-AF65-F5344CB8AC3E}">
        <p14:creationId xmlns:p14="http://schemas.microsoft.com/office/powerpoint/2010/main" val="87716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67"/>
            <a:ext cx="8229600" cy="892233"/>
          </a:xfrm>
        </p:spPr>
        <p:txBody>
          <a:bodyPr/>
          <a:lstStyle/>
          <a:p>
            <a:pPr algn="l"/>
            <a:r>
              <a:rPr lang="en-US" dirty="0" smtClean="0"/>
              <a:t>SOA Advantages</a:t>
            </a:r>
            <a:endParaRPr lang="en-US" dirty="0"/>
          </a:p>
        </p:txBody>
      </p:sp>
      <p:sp>
        <p:nvSpPr>
          <p:cNvPr id="3" name="Content Placeholder 2"/>
          <p:cNvSpPr>
            <a:spLocks noGrp="1"/>
          </p:cNvSpPr>
          <p:nvPr>
            <p:ph idx="1"/>
          </p:nvPr>
        </p:nvSpPr>
        <p:spPr>
          <a:xfrm>
            <a:off x="381000" y="914400"/>
            <a:ext cx="8686800" cy="5638800"/>
          </a:xfrm>
        </p:spPr>
        <p:txBody>
          <a:bodyPr>
            <a:noAutofit/>
          </a:bodyPr>
          <a:lstStyle/>
          <a:p>
            <a:r>
              <a:rPr lang="en-US" sz="2600" dirty="0" err="1"/>
              <a:t>E.g</a:t>
            </a:r>
            <a:r>
              <a:rPr lang="en-US" sz="2600" dirty="0"/>
              <a:t> google uses SOA in very good way. Google mail, docs, - mail attachment can be opened through google docs which is </a:t>
            </a:r>
            <a:r>
              <a:rPr lang="en-US" sz="2600" dirty="0" smtClean="0"/>
              <a:t>different </a:t>
            </a:r>
            <a:r>
              <a:rPr lang="en-US" sz="2600" dirty="0"/>
              <a:t>service</a:t>
            </a:r>
            <a:r>
              <a:rPr lang="en-US" sz="2600" dirty="0" smtClean="0"/>
              <a:t>. All are diff services, can be used when ever required.</a:t>
            </a:r>
          </a:p>
          <a:p>
            <a:r>
              <a:rPr lang="en-US" sz="2600" dirty="0" smtClean="0"/>
              <a:t>COST REDUCTION – since we can reuse lot of portion, we can simply consume a service which is already there, instead of rebuilding it.</a:t>
            </a:r>
          </a:p>
          <a:p>
            <a:r>
              <a:rPr lang="en-US" sz="2600" dirty="0" smtClean="0"/>
              <a:t>SCALABLITY – big feature which every application needs today, because the amount of users increasing today. As the no of users grow, we can scale the </a:t>
            </a:r>
            <a:r>
              <a:rPr lang="en-US" sz="2600" dirty="0" err="1" smtClean="0"/>
              <a:t>particualr</a:t>
            </a:r>
            <a:r>
              <a:rPr lang="en-US" sz="2600" dirty="0" smtClean="0"/>
              <a:t> service on multiple servers, the users of the service can use can grow in any no, just increase servers.</a:t>
            </a:r>
          </a:p>
          <a:p>
            <a:r>
              <a:rPr lang="en-US" sz="2600" dirty="0" smtClean="0"/>
              <a:t>AVAILABILITY – As the servers grows, reliability increases.</a:t>
            </a:r>
            <a:endParaRPr lang="en-US" sz="2600" dirty="0"/>
          </a:p>
          <a:p>
            <a:endParaRPr lang="en-US" sz="2600" dirty="0" smtClean="0"/>
          </a:p>
        </p:txBody>
      </p:sp>
    </p:spTree>
    <p:extLst>
      <p:ext uri="{BB962C8B-B14F-4D97-AF65-F5344CB8AC3E}">
        <p14:creationId xmlns:p14="http://schemas.microsoft.com/office/powerpoint/2010/main" val="355946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67"/>
            <a:ext cx="8229600" cy="892233"/>
          </a:xfrm>
        </p:spPr>
        <p:txBody>
          <a:bodyPr/>
          <a:lstStyle/>
          <a:p>
            <a:pPr algn="l"/>
            <a:r>
              <a:rPr lang="en-US" dirty="0" smtClean="0"/>
              <a:t>Previous technologies</a:t>
            </a:r>
            <a:endParaRPr lang="en-US" dirty="0"/>
          </a:p>
        </p:txBody>
      </p:sp>
      <p:sp>
        <p:nvSpPr>
          <p:cNvPr id="3" name="Content Placeholder 2"/>
          <p:cNvSpPr>
            <a:spLocks noGrp="1"/>
          </p:cNvSpPr>
          <p:nvPr>
            <p:ph idx="1"/>
          </p:nvPr>
        </p:nvSpPr>
        <p:spPr>
          <a:xfrm>
            <a:off x="381000" y="914400"/>
            <a:ext cx="8686800" cy="5638800"/>
          </a:xfrm>
        </p:spPr>
        <p:txBody>
          <a:bodyPr>
            <a:noAutofit/>
          </a:bodyPr>
          <a:lstStyle/>
          <a:p>
            <a:r>
              <a:rPr lang="en-US" sz="2600" dirty="0" smtClean="0"/>
              <a:t>Before to web </a:t>
            </a:r>
            <a:r>
              <a:rPr lang="en-US" sz="2600" dirty="0" err="1" smtClean="0"/>
              <a:t>sevices</a:t>
            </a:r>
            <a:r>
              <a:rPr lang="en-US" sz="2600" dirty="0" smtClean="0"/>
              <a:t>, </a:t>
            </a:r>
          </a:p>
          <a:p>
            <a:r>
              <a:rPr lang="en-US" sz="2600" dirty="0" smtClean="0"/>
              <a:t>DCOM for </a:t>
            </a:r>
            <a:r>
              <a:rPr lang="en-US" sz="2600" dirty="0" err="1" smtClean="0"/>
              <a:t>.net</a:t>
            </a:r>
            <a:r>
              <a:rPr lang="en-US" sz="2600" dirty="0" smtClean="0"/>
              <a:t>, CORBA, Java RMI, Messaging which try to solve the problem of </a:t>
            </a:r>
            <a:r>
              <a:rPr lang="en-US" sz="2600" dirty="0" err="1" smtClean="0"/>
              <a:t>soa</a:t>
            </a:r>
            <a:r>
              <a:rPr lang="en-US" sz="2600" dirty="0" smtClean="0"/>
              <a:t>, but not able to come close because there was no way to communicate with a standard interface /platform independent interface.</a:t>
            </a:r>
          </a:p>
          <a:p>
            <a:r>
              <a:rPr lang="en-US" sz="2600" dirty="0" smtClean="0"/>
              <a:t>But WS, because of their </a:t>
            </a:r>
            <a:r>
              <a:rPr lang="en-US" sz="2600" b="1" dirty="0" smtClean="0"/>
              <a:t>scalability, platform independency, interoperability </a:t>
            </a:r>
            <a:r>
              <a:rPr lang="en-US" sz="2600" dirty="0" smtClean="0"/>
              <a:t>has become key tech to implement SOA.</a:t>
            </a:r>
          </a:p>
          <a:p>
            <a:r>
              <a:rPr lang="en-US" sz="2600" dirty="0" err="1" smtClean="0"/>
              <a:t>Insummary</a:t>
            </a:r>
            <a:r>
              <a:rPr lang="en-US" sz="2600" dirty="0" smtClean="0"/>
              <a:t> – SOA is a set of principles and WS is a way to implement our principles in our applications that </a:t>
            </a:r>
            <a:r>
              <a:rPr lang="en-US" sz="2600" smtClean="0"/>
              <a:t>we create.</a:t>
            </a:r>
            <a:endParaRPr lang="en-US" sz="2600" dirty="0" smtClean="0"/>
          </a:p>
        </p:txBody>
      </p:sp>
    </p:spTree>
    <p:extLst>
      <p:ext uri="{BB962C8B-B14F-4D97-AF65-F5344CB8AC3E}">
        <p14:creationId xmlns:p14="http://schemas.microsoft.com/office/powerpoint/2010/main" val="433749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1025</Words>
  <Application>Microsoft Office PowerPoint</Application>
  <PresentationFormat>On-screen Show (4:3)</PresentationFormat>
  <Paragraphs>82</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Java Web Services</vt:lpstr>
      <vt:lpstr>PowerPoint Presentation</vt:lpstr>
      <vt:lpstr>Types of WebServices</vt:lpstr>
      <vt:lpstr>SOA standard?</vt:lpstr>
      <vt:lpstr>SOA standard?</vt:lpstr>
      <vt:lpstr>SOA standard?</vt:lpstr>
      <vt:lpstr>SOA Advantages</vt:lpstr>
      <vt:lpstr>SOA Advantages</vt:lpstr>
      <vt:lpstr>Previous technologies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 Services</dc:title>
  <dc:creator>Gangapatnam, Dorababu (Cognizant)</dc:creator>
  <cp:lastModifiedBy>NSS</cp:lastModifiedBy>
  <cp:revision>57</cp:revision>
  <dcterms:created xsi:type="dcterms:W3CDTF">2006-08-16T00:00:00Z</dcterms:created>
  <dcterms:modified xsi:type="dcterms:W3CDTF">2016-02-19T10:51:51Z</dcterms:modified>
</cp:coreProperties>
</file>