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Apache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http://techbus.safaribooksonline.com/video/programming/9781491919729/pre-flight-check/video210627</a:t>
            </a:r>
          </a:p>
        </p:txBody>
      </p:sp>
    </p:spTree>
    <p:extLst>
      <p:ext uri="{BB962C8B-B14F-4D97-AF65-F5344CB8AC3E}">
        <p14:creationId xmlns:p14="http://schemas.microsoft.com/office/powerpoint/2010/main" val="371877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1.1. Introduction to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SC</a:t>
            </a:r>
            <a:r>
              <a:rPr lang="en-US" dirty="0" smtClean="0"/>
              <a:t> is the special variable called Spark Context.</a:t>
            </a:r>
          </a:p>
          <a:p>
            <a:pPr lvl="1"/>
            <a:r>
              <a:rPr lang="en-US" dirty="0" smtClean="0"/>
              <a:t>When you are running a standalone app, first thing you do is to create sc.</a:t>
            </a:r>
          </a:p>
          <a:p>
            <a:pPr lvl="1"/>
            <a:r>
              <a:rPr lang="en-US" dirty="0" smtClean="0"/>
              <a:t>Scala&gt;</a:t>
            </a:r>
            <a:r>
              <a:rPr lang="en-US" dirty="0" err="1" smtClean="0"/>
              <a:t>sc</a:t>
            </a:r>
            <a:r>
              <a:rPr lang="en-US" dirty="0" smtClean="0"/>
              <a:t>   and type &gt;</a:t>
            </a:r>
            <a:r>
              <a:rPr lang="en-US" dirty="0" err="1" smtClean="0"/>
              <a:t>sc.master</a:t>
            </a:r>
            <a:r>
              <a:rPr lang="en-US" dirty="0" smtClean="0"/>
              <a:t>    </a:t>
            </a:r>
          </a:p>
          <a:p>
            <a:pPr lvl="1"/>
            <a:r>
              <a:rPr lang="en-US" dirty="0" smtClean="0"/>
              <a:t>If you have your </a:t>
            </a:r>
            <a:r>
              <a:rPr lang="en-US" dirty="0" err="1" smtClean="0"/>
              <a:t>sc</a:t>
            </a:r>
            <a:r>
              <a:rPr lang="en-US" dirty="0" smtClean="0"/>
              <a:t> created, you are good to go.(</a:t>
            </a:r>
            <a:r>
              <a:rPr lang="en-US" dirty="0" err="1" smtClean="0"/>
              <a:t>sc</a:t>
            </a:r>
            <a:r>
              <a:rPr lang="en-US" dirty="0" smtClean="0"/>
              <a:t> will give exceptions when installation is not correct)</a:t>
            </a:r>
          </a:p>
          <a:p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b="1" dirty="0"/>
              <a:t>data=1 to </a:t>
            </a:r>
            <a:r>
              <a:rPr lang="en-US" b="1" dirty="0" smtClean="0"/>
              <a:t>10000  </a:t>
            </a:r>
            <a:r>
              <a:rPr lang="en-US" dirty="0" smtClean="0"/>
              <a:t>creates collection, immutable</a:t>
            </a:r>
          </a:p>
          <a:p>
            <a:pPr lvl="1"/>
            <a:r>
              <a:rPr lang="en-US" dirty="0"/>
              <a:t>data: </a:t>
            </a:r>
            <a:r>
              <a:rPr lang="en-US" dirty="0" err="1"/>
              <a:t>scala.collection.immutable.Range.Inclusive</a:t>
            </a:r>
            <a:r>
              <a:rPr lang="en-US" dirty="0"/>
              <a:t> = Range(1, 2, 3, 4</a:t>
            </a:r>
            <a:r>
              <a:rPr lang="en-US" dirty="0" smtClean="0"/>
              <a:t>,</a:t>
            </a:r>
          </a:p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distData</a:t>
            </a:r>
            <a:r>
              <a:rPr lang="en-US" b="1" dirty="0"/>
              <a:t>=</a:t>
            </a:r>
            <a:r>
              <a:rPr lang="en-US" b="1" dirty="0" err="1"/>
              <a:t>sc.parallelize</a:t>
            </a:r>
            <a:r>
              <a:rPr lang="en-US" b="1" dirty="0"/>
              <a:t>(data</a:t>
            </a:r>
            <a:r>
              <a:rPr lang="en-US" b="1" dirty="0" smtClean="0"/>
              <a:t>)  </a:t>
            </a:r>
          </a:p>
          <a:p>
            <a:pPr lvl="1"/>
            <a:r>
              <a:rPr lang="en-US" dirty="0" smtClean="0"/>
              <a:t>This wraps the data </a:t>
            </a:r>
            <a:r>
              <a:rPr lang="en-US" dirty="0" err="1" smtClean="0"/>
              <a:t>collection,Creates</a:t>
            </a:r>
            <a:r>
              <a:rPr lang="en-US" dirty="0" smtClean="0"/>
              <a:t> RDD on the above ‘data’</a:t>
            </a:r>
          </a:p>
          <a:p>
            <a:pPr lvl="1"/>
            <a:r>
              <a:rPr lang="en-US" dirty="0" smtClean="0"/>
              <a:t>RDDs are basic abstraction in spark. Taking </a:t>
            </a:r>
            <a:r>
              <a:rPr lang="en-US" dirty="0" err="1" smtClean="0"/>
              <a:t>colletion</a:t>
            </a:r>
            <a:r>
              <a:rPr lang="en-US" dirty="0" smtClean="0"/>
              <a:t> of data and parallelize across the cluster in a way that you can apply your functions to work. </a:t>
            </a:r>
          </a:p>
          <a:p>
            <a:pPr lvl="1"/>
            <a:r>
              <a:rPr lang="en-US" dirty="0" err="1" smtClean="0"/>
              <a:t>distData</a:t>
            </a:r>
            <a:r>
              <a:rPr lang="en-US" dirty="0"/>
              <a:t>: </a:t>
            </a:r>
            <a:r>
              <a:rPr lang="en-US" dirty="0" err="1"/>
              <a:t>org.apache.spark.rdd.RDD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err="1"/>
              <a:t>ParallelCollectionRDD</a:t>
            </a:r>
            <a:r>
              <a:rPr lang="en-US" dirty="0"/>
              <a:t>[0] at </a:t>
            </a:r>
            <a:r>
              <a:rPr lang="en-US" dirty="0" smtClean="0"/>
              <a:t>parallelize</a:t>
            </a:r>
          </a:p>
          <a:p>
            <a:r>
              <a:rPr lang="en-US" dirty="0" smtClean="0"/>
              <a:t>Here nothing is executed, </a:t>
            </a:r>
          </a:p>
          <a:p>
            <a:pPr lvl="1"/>
            <a:r>
              <a:rPr lang="en-US" dirty="0" smtClean="0"/>
              <a:t>only lineage graph or operator graph or DAG is created. It creates a graph with all the functions that need to be applied to perform our work.</a:t>
            </a:r>
          </a:p>
          <a:p>
            <a:pPr lvl="1"/>
            <a:r>
              <a:rPr lang="en-US" dirty="0" smtClean="0"/>
              <a:t>The lazy evaluation – builds the graph and chooses the optimized path, this where the </a:t>
            </a:r>
            <a:r>
              <a:rPr lang="en-US" dirty="0" err="1" smtClean="0"/>
              <a:t>perf</a:t>
            </a:r>
            <a:r>
              <a:rPr lang="en-US" dirty="0" smtClean="0"/>
              <a:t> over </a:t>
            </a:r>
            <a:r>
              <a:rPr lang="en-US" dirty="0" err="1" smtClean="0"/>
              <a:t>hadoop</a:t>
            </a:r>
            <a:r>
              <a:rPr lang="en-US" dirty="0" smtClean="0"/>
              <a:t> is achieved.</a:t>
            </a:r>
          </a:p>
          <a:p>
            <a:pPr lvl="1"/>
            <a:r>
              <a:rPr lang="en-US" dirty="0" smtClean="0"/>
              <a:t>You can do better pipelining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2200" b="1" dirty="0" err="1" smtClean="0"/>
              <a:t>distData.filter</a:t>
            </a:r>
            <a:r>
              <a:rPr lang="en-US" sz="2200" b="1" dirty="0" smtClean="0"/>
              <a:t>( _ &lt; 10).collect()</a:t>
            </a:r>
          </a:p>
          <a:p>
            <a:pPr lvl="1"/>
            <a:r>
              <a:rPr lang="en-US" sz="2000" b="1" dirty="0"/>
              <a:t>res1: Array[</a:t>
            </a:r>
            <a:r>
              <a:rPr lang="en-US" sz="2000" b="1" dirty="0" err="1"/>
              <a:t>Int</a:t>
            </a:r>
            <a:r>
              <a:rPr lang="en-US" sz="2000" b="1" dirty="0"/>
              <a:t>] = Array(1, 2, 3, 4, 5, 6, 7, 8, 9)</a:t>
            </a:r>
            <a:endParaRPr lang="en-US" sz="2000" b="1" dirty="0" smtClean="0"/>
          </a:p>
          <a:p>
            <a:pPr lvl="1"/>
            <a:r>
              <a:rPr lang="en-US" sz="2000" dirty="0" smtClean="0"/>
              <a:t>We are going to take our RDD apply filter , within the parenthesis business logic called closure. This logic is applied on the RDD across all the nodes.</a:t>
            </a:r>
          </a:p>
          <a:p>
            <a:pPr lvl="1"/>
            <a:r>
              <a:rPr lang="en-US" sz="2000" dirty="0" smtClean="0"/>
              <a:t>_ &lt; 10, ‘_’ is the place holder. Filter is also a </a:t>
            </a:r>
            <a:r>
              <a:rPr lang="en-US" sz="2000" b="1" dirty="0" smtClean="0"/>
              <a:t>transformation</a:t>
            </a:r>
            <a:r>
              <a:rPr lang="en-US" sz="2000" dirty="0" smtClean="0"/>
              <a:t>, building graph</a:t>
            </a:r>
          </a:p>
          <a:p>
            <a:pPr lvl="1"/>
            <a:r>
              <a:rPr lang="en-US" sz="2000" dirty="0" smtClean="0"/>
              <a:t>Unless you say collect() it is an </a:t>
            </a:r>
            <a:r>
              <a:rPr lang="en-US" sz="2000" b="1" dirty="0" smtClean="0"/>
              <a:t>action</a:t>
            </a:r>
            <a:r>
              <a:rPr lang="en-US" sz="2000" dirty="0" smtClean="0"/>
              <a:t>, nothing is executed. This evaluates and prints to console. Not good to print on console incase of big data.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1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1.2Introduction to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Log file data Mining</a:t>
            </a:r>
            <a:r>
              <a:rPr lang="en-US" sz="2400" dirty="0" smtClean="0"/>
              <a:t> Example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lines=</a:t>
            </a:r>
            <a:r>
              <a:rPr lang="en-US" sz="2400" dirty="0" err="1"/>
              <a:t>sc.textFile</a:t>
            </a:r>
            <a:r>
              <a:rPr lang="en-US" sz="2400" dirty="0"/>
              <a:t>("file:///D:/SoftwaresDontDelete/spark_test_data/abc.txt</a:t>
            </a:r>
            <a:r>
              <a:rPr lang="en-US" sz="2400" dirty="0" smtClean="0"/>
              <a:t>")    //</a:t>
            </a:r>
            <a:r>
              <a:rPr lang="en-US" sz="2400" b="1" dirty="0" smtClean="0"/>
              <a:t>base RDD</a:t>
            </a:r>
          </a:p>
          <a:p>
            <a:r>
              <a:rPr lang="en-US" sz="2400" b="1" dirty="0" smtClean="0"/>
              <a:t>Transformed RDDs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errors=</a:t>
            </a:r>
            <a:r>
              <a:rPr lang="en-US" sz="2000" dirty="0" err="1"/>
              <a:t>lines.filter</a:t>
            </a:r>
            <a:r>
              <a:rPr lang="en-US" sz="2000" dirty="0"/>
              <a:t>(_.</a:t>
            </a:r>
            <a:r>
              <a:rPr lang="en-US" sz="2000" dirty="0" err="1"/>
              <a:t>startsWith</a:t>
            </a:r>
            <a:r>
              <a:rPr lang="en-US" sz="2000" dirty="0"/>
              <a:t>("error</a:t>
            </a:r>
            <a:r>
              <a:rPr lang="en-US" sz="2000" dirty="0" smtClean="0"/>
              <a:t>")) 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messages = </a:t>
            </a:r>
            <a:r>
              <a:rPr lang="en-US" sz="2000" dirty="0" err="1"/>
              <a:t>errors.map</a:t>
            </a:r>
            <a:r>
              <a:rPr lang="en-US" sz="2000" dirty="0"/>
              <a:t>(_.split("\t")).map(r=&gt;r(1))</a:t>
            </a:r>
          </a:p>
          <a:p>
            <a:pPr marL="400050" lvl="1" indent="0">
              <a:buNone/>
            </a:pPr>
            <a:r>
              <a:rPr lang="en-US" sz="2000" dirty="0" err="1"/>
              <a:t>messages.cache</a:t>
            </a:r>
            <a:r>
              <a:rPr lang="en-US" sz="2000" dirty="0" smtClean="0"/>
              <a:t>()</a:t>
            </a:r>
          </a:p>
          <a:p>
            <a:r>
              <a:rPr lang="en-US" sz="2400" b="1" dirty="0" smtClean="0"/>
              <a:t>Action 1</a:t>
            </a:r>
            <a:endParaRPr lang="en-US" sz="2400" b="1" dirty="0"/>
          </a:p>
          <a:p>
            <a:r>
              <a:rPr lang="en-US" sz="2400" dirty="0" err="1"/>
              <a:t>messages.filter</a:t>
            </a:r>
            <a:r>
              <a:rPr lang="en-US" sz="2400" dirty="0"/>
              <a:t>(_.contains("</a:t>
            </a:r>
            <a:r>
              <a:rPr lang="en-US" sz="2400" dirty="0" err="1"/>
              <a:t>mysql</a:t>
            </a:r>
            <a:r>
              <a:rPr lang="en-US" sz="2400" dirty="0"/>
              <a:t>")).count</a:t>
            </a:r>
            <a:r>
              <a:rPr lang="en-US" sz="2400" dirty="0" smtClean="0"/>
              <a:t>()</a:t>
            </a:r>
          </a:p>
          <a:p>
            <a:r>
              <a:rPr lang="en-US" sz="2400" b="1" dirty="0"/>
              <a:t>Action </a:t>
            </a:r>
            <a:r>
              <a:rPr lang="en-US" sz="2400" b="1" dirty="0" smtClean="0"/>
              <a:t>2</a:t>
            </a:r>
            <a:endParaRPr lang="en-US" sz="2400" dirty="0"/>
          </a:p>
          <a:p>
            <a:r>
              <a:rPr lang="en-US" sz="2400" dirty="0" err="1"/>
              <a:t>messages.filter</a:t>
            </a:r>
            <a:r>
              <a:rPr lang="en-US" sz="2400" dirty="0"/>
              <a:t>(_.contains("</a:t>
            </a:r>
            <a:r>
              <a:rPr lang="en-US" sz="2400" dirty="0" err="1"/>
              <a:t>php</a:t>
            </a:r>
            <a:r>
              <a:rPr lang="en-US" sz="2400" dirty="0"/>
              <a:t>")).count()</a:t>
            </a:r>
          </a:p>
        </p:txBody>
      </p:sp>
    </p:spTree>
    <p:extLst>
      <p:ext uri="{BB962C8B-B14F-4D97-AF65-F5344CB8AC3E}">
        <p14:creationId xmlns:p14="http://schemas.microsoft.com/office/powerpoint/2010/main" val="52121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1.2Introduction to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scala</a:t>
            </a:r>
            <a:r>
              <a:rPr lang="en-US" sz="2400" b="1" dirty="0" smtClean="0"/>
              <a:t>&gt; </a:t>
            </a:r>
            <a:r>
              <a:rPr lang="en-US" sz="2400" b="1" dirty="0" err="1" smtClean="0"/>
              <a:t>sc</a:t>
            </a:r>
            <a:r>
              <a:rPr lang="en-US" sz="2400" b="1" dirty="0" smtClean="0"/>
              <a:t>       //THIS IS MANDATORY STEP, first CREATE IT.</a:t>
            </a:r>
          </a:p>
          <a:p>
            <a:pPr marL="0" indent="0">
              <a:buNone/>
            </a:pPr>
            <a:r>
              <a:rPr lang="en-US" sz="2400" dirty="0"/>
              <a:t>res0: </a:t>
            </a:r>
            <a:r>
              <a:rPr lang="en-US" sz="2400" dirty="0" err="1"/>
              <a:t>org.apache.spark.SparkContext</a:t>
            </a:r>
            <a:r>
              <a:rPr lang="en-US" sz="2400" dirty="0"/>
              <a:t> = org.apache.spark.SparkContext@fc5622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smtClean="0"/>
              <a:t>lines=</a:t>
            </a:r>
            <a:r>
              <a:rPr lang="en-US" sz="2400" b="1" dirty="0" err="1" smtClean="0"/>
              <a:t>sc.textFile</a:t>
            </a:r>
            <a:r>
              <a:rPr lang="en-US" sz="2400" dirty="0"/>
              <a:t>("file:///D:/SoftwaresDontDelete/spark_test_data/abc.txt")</a:t>
            </a:r>
          </a:p>
          <a:p>
            <a:pPr marL="0" indent="0">
              <a:buNone/>
            </a:pPr>
            <a:r>
              <a:rPr lang="en-US" sz="2400" dirty="0"/>
              <a:t>16/03/04 13:43:45 WARN </a:t>
            </a:r>
            <a:r>
              <a:rPr lang="en-US" sz="2400" dirty="0" err="1"/>
              <a:t>SizeEstimator</a:t>
            </a:r>
            <a:r>
              <a:rPr lang="en-US" sz="2400" dirty="0"/>
              <a:t>: Failed to check whether </a:t>
            </a:r>
            <a:r>
              <a:rPr lang="en-US" sz="2400" dirty="0" err="1" smtClean="0"/>
              <a:t>UseCompressedOops</a:t>
            </a:r>
            <a:r>
              <a:rPr lang="en-US" sz="2400" dirty="0" smtClean="0"/>
              <a:t> </a:t>
            </a:r>
            <a:r>
              <a:rPr lang="en-US" sz="2400" dirty="0"/>
              <a:t>is set; assuming yes</a:t>
            </a:r>
          </a:p>
          <a:p>
            <a:pPr marL="0" indent="0">
              <a:buNone/>
            </a:pPr>
            <a:r>
              <a:rPr lang="en-US" sz="2400" dirty="0"/>
              <a:t>lines: </a:t>
            </a:r>
            <a:r>
              <a:rPr lang="en-US" sz="2400" dirty="0" err="1"/>
              <a:t>org.apache.spark.rdd.</a:t>
            </a:r>
            <a:r>
              <a:rPr lang="en-US" sz="2400" b="1" dirty="0" err="1"/>
              <a:t>RDD</a:t>
            </a:r>
            <a:r>
              <a:rPr lang="en-US" sz="2400" b="1" dirty="0"/>
              <a:t>[String]</a:t>
            </a:r>
            <a:r>
              <a:rPr lang="en-US" sz="2400" dirty="0"/>
              <a:t> = </a:t>
            </a:r>
            <a:r>
              <a:rPr lang="en-US" sz="2400" b="1" dirty="0" err="1"/>
              <a:t>MapPartitionsRDD</a:t>
            </a:r>
            <a:r>
              <a:rPr lang="en-US" sz="2400" b="1" dirty="0"/>
              <a:t>[1</a:t>
            </a:r>
            <a:r>
              <a:rPr lang="en-US" sz="2400" dirty="0"/>
              <a:t>] at </a:t>
            </a:r>
            <a:r>
              <a:rPr lang="en-US" sz="2400" b="1" dirty="0" err="1"/>
              <a:t>textFile</a:t>
            </a:r>
            <a:r>
              <a:rPr lang="en-US" sz="2400" dirty="0"/>
              <a:t> at &lt;console&gt;:21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errors=</a:t>
            </a:r>
            <a:r>
              <a:rPr lang="en-US" sz="2400" dirty="0" err="1"/>
              <a:t>lines.filter</a:t>
            </a:r>
            <a:r>
              <a:rPr lang="en-US" sz="2400" dirty="0"/>
              <a:t>(_.</a:t>
            </a:r>
            <a:r>
              <a:rPr lang="en-US" sz="2400" dirty="0" err="1"/>
              <a:t>startsWith</a:t>
            </a:r>
            <a:r>
              <a:rPr lang="en-US" sz="2400" dirty="0"/>
              <a:t>("error"))</a:t>
            </a:r>
          </a:p>
          <a:p>
            <a:pPr marL="0" indent="0">
              <a:buNone/>
            </a:pPr>
            <a:r>
              <a:rPr lang="en-US" sz="2400" dirty="0"/>
              <a:t>errors: </a:t>
            </a:r>
            <a:r>
              <a:rPr lang="en-US" sz="2400" dirty="0" err="1"/>
              <a:t>org.apache.spark.rdd.RDD</a:t>
            </a:r>
            <a:r>
              <a:rPr lang="en-US" sz="2400" dirty="0"/>
              <a:t>[String] = </a:t>
            </a:r>
            <a:r>
              <a:rPr lang="en-US" sz="2400" b="1" dirty="0" err="1"/>
              <a:t>MapPartitionsRDD</a:t>
            </a:r>
            <a:r>
              <a:rPr lang="en-US" sz="2400" b="1" dirty="0"/>
              <a:t>[2</a:t>
            </a:r>
            <a:r>
              <a:rPr lang="en-US" sz="2400" dirty="0"/>
              <a:t>] at filter at &lt;console&gt;:23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messages = </a:t>
            </a:r>
            <a:r>
              <a:rPr lang="en-US" sz="2400" dirty="0" err="1"/>
              <a:t>errors.map</a:t>
            </a:r>
            <a:r>
              <a:rPr lang="en-US" sz="2400" dirty="0"/>
              <a:t>(_.split("\t")).map(r=&gt;r(1))</a:t>
            </a:r>
          </a:p>
          <a:p>
            <a:pPr marL="0" indent="0">
              <a:buNone/>
            </a:pPr>
            <a:r>
              <a:rPr lang="en-US" sz="2400" dirty="0"/>
              <a:t>messages: </a:t>
            </a:r>
            <a:r>
              <a:rPr lang="en-US" sz="2400" dirty="0" err="1"/>
              <a:t>org.apache.spark.rdd.RDD</a:t>
            </a:r>
            <a:r>
              <a:rPr lang="en-US" sz="2400" dirty="0"/>
              <a:t>[String] = </a:t>
            </a:r>
            <a:r>
              <a:rPr lang="en-US" sz="2400" b="1" dirty="0" err="1"/>
              <a:t>MapPartitionsRDD</a:t>
            </a:r>
            <a:r>
              <a:rPr lang="en-US" sz="2400" b="1" dirty="0"/>
              <a:t>[4</a:t>
            </a:r>
            <a:r>
              <a:rPr lang="en-US" sz="2400" dirty="0"/>
              <a:t>] at map at &lt;console&gt;:25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messages.cache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res2: </a:t>
            </a:r>
            <a:r>
              <a:rPr lang="en-US" sz="2400" dirty="0" err="1"/>
              <a:t>messages.type</a:t>
            </a:r>
            <a:r>
              <a:rPr lang="en-US" sz="2400" dirty="0"/>
              <a:t> = </a:t>
            </a:r>
            <a:r>
              <a:rPr lang="en-US" sz="2400" b="1" dirty="0" err="1"/>
              <a:t>MapPartitionsRDD</a:t>
            </a:r>
            <a:r>
              <a:rPr lang="en-US" sz="2400" b="1" dirty="0"/>
              <a:t>[4</a:t>
            </a:r>
            <a:r>
              <a:rPr lang="en-US" sz="2400" dirty="0"/>
              <a:t>] at map at &lt;console&gt;:25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messages.filter</a:t>
            </a:r>
            <a:r>
              <a:rPr lang="en-US" sz="2400" dirty="0"/>
              <a:t>(_.contains("</a:t>
            </a:r>
            <a:r>
              <a:rPr lang="en-US" sz="2400" dirty="0" err="1"/>
              <a:t>mysql</a:t>
            </a:r>
            <a:r>
              <a:rPr lang="en-US" sz="2400" dirty="0"/>
              <a:t>")).count()</a:t>
            </a:r>
          </a:p>
          <a:p>
            <a:pPr marL="0" indent="0">
              <a:buNone/>
            </a:pPr>
            <a:r>
              <a:rPr lang="en-US" sz="2400" dirty="0"/>
              <a:t>res3: Long = 1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messages.filter</a:t>
            </a:r>
            <a:r>
              <a:rPr lang="en-US" sz="2400" dirty="0"/>
              <a:t>(_.contains("</a:t>
            </a:r>
            <a:r>
              <a:rPr lang="en-US" sz="2400" dirty="0" err="1"/>
              <a:t>php</a:t>
            </a:r>
            <a:r>
              <a:rPr lang="en-US" sz="2400" dirty="0"/>
              <a:t>")).count()</a:t>
            </a:r>
          </a:p>
          <a:p>
            <a:pPr marL="0" indent="0">
              <a:buNone/>
            </a:pPr>
            <a:r>
              <a:rPr lang="en-US" sz="2400" dirty="0"/>
              <a:t>res4: Long = </a:t>
            </a:r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0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1.2. Learning Scala - </a:t>
            </a:r>
            <a:r>
              <a:rPr lang="en-US" dirty="0"/>
              <a:t>Log file data Mining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Val lines=</a:t>
            </a:r>
            <a:r>
              <a:rPr lang="en-US" sz="2400" dirty="0" err="1" smtClean="0"/>
              <a:t>sc.textFile</a:t>
            </a:r>
            <a:r>
              <a:rPr lang="en-US" sz="2400" dirty="0" smtClean="0"/>
              <a:t>(“</a:t>
            </a:r>
            <a:r>
              <a:rPr lang="en-US" sz="2400" dirty="0" err="1" smtClean="0"/>
              <a:t>hdfs</a:t>
            </a:r>
            <a:r>
              <a:rPr lang="en-US" sz="2400" dirty="0" smtClean="0"/>
              <a:t>://…”) take bunch of log files(text) collection of strings, one element per line. This is called base RDD.</a:t>
            </a:r>
          </a:p>
          <a:p>
            <a:r>
              <a:rPr lang="en-US" sz="2400" dirty="0" smtClean="0"/>
              <a:t>This base RDD, is the point where incase of node failure, where to go and get the data?</a:t>
            </a:r>
          </a:p>
          <a:p>
            <a:r>
              <a:rPr lang="en-US" sz="2400" dirty="0" smtClean="0"/>
              <a:t>Transforming base RDDs and creating other RDDs.</a:t>
            </a:r>
          </a:p>
          <a:p>
            <a:r>
              <a:rPr lang="en-US" sz="2400" dirty="0" smtClean="0"/>
              <a:t>We are going to peel of the ‘ERRORS’ </a:t>
            </a:r>
          </a:p>
          <a:p>
            <a:r>
              <a:rPr lang="en-US" sz="2400" dirty="0" smtClean="0"/>
              <a:t>Take base </a:t>
            </a:r>
            <a:r>
              <a:rPr lang="en-US" sz="2400" dirty="0" err="1" smtClean="0"/>
              <a:t>rdd</a:t>
            </a:r>
            <a:r>
              <a:rPr lang="en-US" sz="2400" dirty="0" smtClean="0"/>
              <a:t> and apply function to get the lines we want.</a:t>
            </a:r>
          </a:p>
          <a:p>
            <a:r>
              <a:rPr lang="en-US" sz="2400" dirty="0" smtClean="0"/>
              <a:t>Val errors=</a:t>
            </a:r>
            <a:r>
              <a:rPr lang="en-US" sz="2400" dirty="0" err="1" smtClean="0"/>
              <a:t>lines.filter</a:t>
            </a:r>
            <a:r>
              <a:rPr lang="en-US" sz="2400" dirty="0" smtClean="0"/>
              <a:t>(_.</a:t>
            </a:r>
            <a:r>
              <a:rPr lang="en-US" sz="2400" dirty="0" err="1" smtClean="0"/>
              <a:t>startsWith</a:t>
            </a:r>
            <a:r>
              <a:rPr lang="en-US" sz="2400" dirty="0" smtClean="0"/>
              <a:t>(“error”)) </a:t>
            </a:r>
            <a:r>
              <a:rPr lang="en-US" sz="2400" b="1" dirty="0" smtClean="0"/>
              <a:t>this is creates map</a:t>
            </a:r>
            <a:endParaRPr lang="en-US" sz="2400" dirty="0" smtClean="0"/>
          </a:p>
          <a:p>
            <a:r>
              <a:rPr lang="en-US" sz="2400" dirty="0" smtClean="0"/>
              <a:t>Val messages=</a:t>
            </a:r>
            <a:r>
              <a:rPr lang="en-US" sz="2400" dirty="0" err="1" smtClean="0"/>
              <a:t>errors.map</a:t>
            </a:r>
            <a:r>
              <a:rPr lang="en-US" sz="2400" dirty="0" smtClean="0"/>
              <a:t>(_.split(“\t”)).</a:t>
            </a:r>
            <a:r>
              <a:rPr lang="en-US" sz="2400" b="1" dirty="0" smtClean="0"/>
              <a:t>map(r=&gt;r(1))</a:t>
            </a:r>
          </a:p>
          <a:p>
            <a:r>
              <a:rPr lang="en-US" sz="2400" b="1" dirty="0" smtClean="0"/>
              <a:t>The split creates tuple, and the .map(r=&gt;r(1)) peel off the second column.(tuples are zero based), are transformations</a:t>
            </a:r>
          </a:p>
          <a:p>
            <a:r>
              <a:rPr lang="en-US" sz="2400" dirty="0" err="1" smtClean="0"/>
              <a:t>Messages.cache</a:t>
            </a:r>
            <a:r>
              <a:rPr lang="en-US" sz="2400" dirty="0" smtClean="0"/>
              <a:t>() – this cache() is called </a:t>
            </a:r>
            <a:r>
              <a:rPr lang="en-US" sz="2400" b="1" dirty="0" smtClean="0"/>
              <a:t>persistence. means If possible keep this RDD in memory</a:t>
            </a:r>
          </a:p>
          <a:p>
            <a:r>
              <a:rPr lang="en-US" sz="2400" b="1" dirty="0" smtClean="0"/>
              <a:t>Count() is an ACTION.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085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1.2. Learning Scala - </a:t>
            </a:r>
            <a:r>
              <a:rPr lang="en-US" dirty="0"/>
              <a:t>Log file data Mining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Driver –</a:t>
            </a:r>
            <a:r>
              <a:rPr lang="en-US" sz="2400" dirty="0" smtClean="0"/>
              <a:t> is where the spar-shell is running. Driver knows how to talk to cluster, or what ever resources(workers) used for processing.</a:t>
            </a:r>
          </a:p>
          <a:p>
            <a:r>
              <a:rPr lang="en-US" sz="2400" dirty="0" smtClean="0"/>
              <a:t>We submit the code in the driver.</a:t>
            </a:r>
          </a:p>
          <a:p>
            <a:r>
              <a:rPr lang="en-US" sz="2400" dirty="0" smtClean="0"/>
              <a:t>You can look at the </a:t>
            </a:r>
            <a:r>
              <a:rPr lang="en-US" sz="2400" b="1" dirty="0" smtClean="0"/>
              <a:t>lineage graph </a:t>
            </a:r>
            <a:r>
              <a:rPr lang="en-US" sz="2400" dirty="0" smtClean="0"/>
              <a:t>at any time by typing –</a:t>
            </a:r>
          </a:p>
          <a:p>
            <a:r>
              <a:rPr lang="en-US" sz="2400" b="1" dirty="0" smtClean="0"/>
              <a:t>Scala&gt; </a:t>
            </a:r>
            <a:r>
              <a:rPr lang="en-US" sz="2400" b="1" dirty="0" err="1" smtClean="0"/>
              <a:t>messages.toDebugString</a:t>
            </a:r>
            <a:endParaRPr lang="en-US" sz="2400" b="1" dirty="0" smtClean="0"/>
          </a:p>
          <a:p>
            <a:pPr marL="742950" lvl="2"/>
            <a:r>
              <a:rPr lang="en-US" sz="1600" dirty="0"/>
              <a:t>2) </a:t>
            </a:r>
            <a:r>
              <a:rPr lang="en-US" sz="1600" dirty="0" err="1"/>
              <a:t>MapPartitionsRDD</a:t>
            </a:r>
            <a:r>
              <a:rPr lang="en-US" sz="1600" dirty="0"/>
              <a:t>[4] at map at &lt;console&gt;:25 [Memory </a:t>
            </a:r>
            <a:r>
              <a:rPr lang="en-US" sz="1600" dirty="0" err="1"/>
              <a:t>Deserialized</a:t>
            </a:r>
            <a:r>
              <a:rPr lang="en-US" sz="1600" dirty="0"/>
              <a:t> 1x Replicated]</a:t>
            </a:r>
          </a:p>
          <a:p>
            <a:pPr marL="742950" lvl="2"/>
            <a:r>
              <a:rPr lang="en-US" sz="1600" dirty="0"/>
              <a:t>|       </a:t>
            </a:r>
            <a:r>
              <a:rPr lang="en-US" sz="1600" dirty="0" err="1"/>
              <a:t>CachedPartitions</a:t>
            </a:r>
            <a:r>
              <a:rPr lang="en-US" sz="1600" dirty="0"/>
              <a:t>: 2; </a:t>
            </a:r>
            <a:r>
              <a:rPr lang="en-US" sz="1600" dirty="0" err="1"/>
              <a:t>MemorySize</a:t>
            </a:r>
            <a:r>
              <a:rPr lang="en-US" sz="1600" dirty="0"/>
              <a:t>: 128.0 B; </a:t>
            </a:r>
            <a:r>
              <a:rPr lang="en-US" sz="1600" dirty="0" err="1"/>
              <a:t>ExternalBlockStoreSize</a:t>
            </a:r>
            <a:r>
              <a:rPr lang="en-US" sz="1600" dirty="0"/>
              <a:t>: 0.0 B; </a:t>
            </a:r>
            <a:r>
              <a:rPr lang="en-US" sz="1600" dirty="0" err="1"/>
              <a:t>DiskSize</a:t>
            </a:r>
            <a:r>
              <a:rPr lang="en-US" sz="1600" dirty="0"/>
              <a:t>: 0.0 B</a:t>
            </a:r>
          </a:p>
          <a:p>
            <a:pPr marL="742950" lvl="2"/>
            <a:r>
              <a:rPr lang="en-US" sz="1600" dirty="0"/>
              <a:t>|  </a:t>
            </a:r>
            <a:r>
              <a:rPr lang="en-US" sz="1600" dirty="0" err="1"/>
              <a:t>MapPartitionsRDD</a:t>
            </a:r>
            <a:r>
              <a:rPr lang="en-US" sz="1600" dirty="0"/>
              <a:t>[3] at map at &lt;console&gt;:25 [Memory </a:t>
            </a:r>
            <a:r>
              <a:rPr lang="en-US" sz="1600" dirty="0" err="1"/>
              <a:t>Deserialized</a:t>
            </a:r>
            <a:r>
              <a:rPr lang="en-US" sz="1600" dirty="0"/>
              <a:t> 1x Replicated]</a:t>
            </a:r>
          </a:p>
          <a:p>
            <a:pPr marL="742950" lvl="2"/>
            <a:r>
              <a:rPr lang="en-US" sz="1600" dirty="0"/>
              <a:t>|  </a:t>
            </a:r>
            <a:r>
              <a:rPr lang="en-US" sz="1600" dirty="0" err="1"/>
              <a:t>MapPartitionsRDD</a:t>
            </a:r>
            <a:r>
              <a:rPr lang="en-US" sz="1600" dirty="0"/>
              <a:t>[2] at filter at &lt;console&gt;:23 [Memory </a:t>
            </a:r>
            <a:r>
              <a:rPr lang="en-US" sz="1600" dirty="0" err="1"/>
              <a:t>Deserialized</a:t>
            </a:r>
            <a:r>
              <a:rPr lang="en-US" sz="1600" dirty="0"/>
              <a:t> 1x Replicated]</a:t>
            </a:r>
          </a:p>
          <a:p>
            <a:pPr marL="742950" lvl="2"/>
            <a:r>
              <a:rPr lang="en-US" sz="1600" dirty="0"/>
              <a:t>|  </a:t>
            </a:r>
            <a:r>
              <a:rPr lang="en-US" sz="1600" dirty="0" err="1"/>
              <a:t>MapPartitionsRDD</a:t>
            </a:r>
            <a:r>
              <a:rPr lang="en-US" sz="1600" dirty="0"/>
              <a:t>[1] at </a:t>
            </a:r>
            <a:r>
              <a:rPr lang="en-US" sz="1600" dirty="0" err="1"/>
              <a:t>textFile</a:t>
            </a:r>
            <a:r>
              <a:rPr lang="en-US" sz="1600" dirty="0"/>
              <a:t> at &lt;console&gt;:21 [Memory </a:t>
            </a:r>
            <a:r>
              <a:rPr lang="en-US" sz="1600" dirty="0" err="1"/>
              <a:t>Deserialized</a:t>
            </a:r>
            <a:r>
              <a:rPr lang="en-US" sz="1600" dirty="0"/>
              <a:t> 1x Replicated]</a:t>
            </a:r>
          </a:p>
          <a:p>
            <a:pPr marL="742950" lvl="2"/>
            <a:r>
              <a:rPr lang="en-US" sz="1600" dirty="0"/>
              <a:t>|  file:///D:/SoftwaresDontDelete/spark_test_data/abc.txt </a:t>
            </a:r>
            <a:r>
              <a:rPr lang="en-US" sz="1600" dirty="0" err="1"/>
              <a:t>HadoopRDD</a:t>
            </a:r>
            <a:r>
              <a:rPr lang="en-US" sz="1600" dirty="0"/>
              <a:t>[0] at </a:t>
            </a:r>
            <a:r>
              <a:rPr lang="en-US" sz="1600" dirty="0" err="1"/>
              <a:t>textFile</a:t>
            </a:r>
            <a:r>
              <a:rPr lang="en-US" sz="1600" dirty="0"/>
              <a:t> at &lt;console&gt;:21 [Memory </a:t>
            </a:r>
            <a:r>
              <a:rPr lang="en-US" sz="1600" dirty="0" err="1"/>
              <a:t>Deserialized</a:t>
            </a:r>
            <a:r>
              <a:rPr lang="en-US" sz="1600" dirty="0"/>
              <a:t> 1x Replicated</a:t>
            </a:r>
            <a:r>
              <a:rPr lang="en-US" sz="1600" dirty="0" smtClean="0"/>
              <a:t>]</a:t>
            </a:r>
          </a:p>
          <a:p>
            <a:pPr marL="0"/>
            <a:r>
              <a:rPr lang="en-US" sz="2400" dirty="0" smtClean="0"/>
              <a:t>You read this from bottom up.  This is like ETL.</a:t>
            </a:r>
          </a:p>
          <a:p>
            <a:pPr marL="400050" lvl="1"/>
            <a:r>
              <a:rPr lang="en-US" sz="2000" dirty="0" smtClean="0"/>
              <a:t>Shows the number of RDD that is being created. </a:t>
            </a:r>
            <a:r>
              <a:rPr lang="en-US" sz="2000" dirty="0" err="1" smtClean="0"/>
              <a:t>HadoopRDD,MapPartitionsRDD</a:t>
            </a:r>
            <a:r>
              <a:rPr lang="en-US" sz="2000" dirty="0" smtClean="0"/>
              <a:t>, </a:t>
            </a:r>
            <a:r>
              <a:rPr lang="en-US" sz="2000" dirty="0" err="1" smtClean="0"/>
              <a:t>CachedPartitions</a:t>
            </a:r>
            <a:r>
              <a:rPr lang="en-US" sz="2000" dirty="0" smtClean="0"/>
              <a:t>, </a:t>
            </a:r>
            <a:r>
              <a:rPr lang="en-US" sz="2000" dirty="0" err="1" smtClean="0"/>
              <a:t>FilteredRDD</a:t>
            </a:r>
            <a:endParaRPr lang="en-US" sz="2000" dirty="0" smtClean="0"/>
          </a:p>
          <a:p>
            <a:pPr marL="400050" lvl="1"/>
            <a:r>
              <a:rPr lang="en-US" sz="2000" dirty="0" smtClean="0"/>
              <a:t>It shows no of partitions.</a:t>
            </a:r>
          </a:p>
          <a:p>
            <a:pPr marL="400050" lvl="1"/>
            <a:r>
              <a:rPr lang="en-US" sz="2000" dirty="0" smtClean="0"/>
              <a:t>Shows the function that is used – </a:t>
            </a:r>
            <a:r>
              <a:rPr lang="en-US" sz="2000" dirty="0" err="1" smtClean="0"/>
              <a:t>textFile,filter,map,map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274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1.2. Learning Scala - </a:t>
            </a:r>
            <a:r>
              <a:rPr lang="en-US" dirty="0"/>
              <a:t>Log file data Mining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Worker nodes contains the blocks, functions are executed, RDDs are cached. </a:t>
            </a:r>
          </a:p>
          <a:p>
            <a:r>
              <a:rPr lang="en-US" sz="2400" dirty="0" smtClean="0"/>
              <a:t>The intermediate counts are sent back to driver.</a:t>
            </a:r>
          </a:p>
          <a:p>
            <a:r>
              <a:rPr lang="en-US" sz="2400" dirty="0" smtClean="0"/>
              <a:t>When cached, the values are cached in memory. So when we say </a:t>
            </a:r>
            <a:r>
              <a:rPr lang="en-US" sz="2400" dirty="0" err="1"/>
              <a:t>messages.filter</a:t>
            </a:r>
            <a:r>
              <a:rPr lang="en-US" sz="2400" dirty="0"/>
              <a:t>(_.contains("</a:t>
            </a:r>
            <a:r>
              <a:rPr lang="en-US" sz="2400" dirty="0" err="1"/>
              <a:t>mysql</a:t>
            </a:r>
            <a:r>
              <a:rPr lang="en-US" sz="2400" dirty="0"/>
              <a:t>")).count</a:t>
            </a:r>
            <a:r>
              <a:rPr lang="en-US" sz="2400" dirty="0" smtClean="0"/>
              <a:t>(), here we are not going to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/</a:t>
            </a:r>
            <a:r>
              <a:rPr lang="en-US" sz="2400" dirty="0" err="1" smtClean="0"/>
              <a:t>hdfs</a:t>
            </a:r>
            <a:r>
              <a:rPr lang="en-US" sz="2400" dirty="0" smtClean="0"/>
              <a:t>. We count the values stored in memory, this is going to be very fast.</a:t>
            </a:r>
          </a:p>
          <a:p>
            <a:r>
              <a:rPr lang="en-US" sz="2400" dirty="0" smtClean="0"/>
              <a:t>Running from cache and partial counts are sent back to driver.</a:t>
            </a:r>
          </a:p>
          <a:p>
            <a:r>
              <a:rPr lang="en-US" sz="2400" dirty="0" smtClean="0"/>
              <a:t>Spark builds pipelines. We see this </a:t>
            </a:r>
            <a:r>
              <a:rPr lang="en-US" sz="2400" dirty="0" err="1" smtClean="0"/>
              <a:t>interms</a:t>
            </a:r>
            <a:r>
              <a:rPr lang="en-US" sz="2400" dirty="0" smtClean="0"/>
              <a:t> of transformations and RDDs.</a:t>
            </a:r>
          </a:p>
          <a:p>
            <a:r>
              <a:rPr lang="en-US" sz="2400" dirty="0" smtClean="0"/>
              <a:t>The graphs are built, of transformations and RDDs. When an </a:t>
            </a:r>
            <a:r>
              <a:rPr lang="en-US" sz="2400" b="1" dirty="0" smtClean="0"/>
              <a:t>action</a:t>
            </a:r>
            <a:r>
              <a:rPr lang="en-US" sz="2400" dirty="0" smtClean="0"/>
              <a:t> is present they are executed. Does not get run line by line.</a:t>
            </a:r>
          </a:p>
          <a:p>
            <a:r>
              <a:rPr lang="en-US" sz="2400" b="1" dirty="0" smtClean="0"/>
              <a:t>Spark bindings can be in </a:t>
            </a:r>
            <a:r>
              <a:rPr lang="en-US" sz="2400" b="1" dirty="0" err="1" smtClean="0"/>
              <a:t>scala,java,python,R,closure</a:t>
            </a:r>
            <a:r>
              <a:rPr lang="en-US" sz="2400" b="1" dirty="0" smtClean="0"/>
              <a:t>, GO, HASKEL also.</a:t>
            </a:r>
          </a:p>
        </p:txBody>
      </p:sp>
    </p:spTree>
    <p:extLst>
      <p:ext uri="{BB962C8B-B14F-4D97-AF65-F5344CB8AC3E}">
        <p14:creationId xmlns:p14="http://schemas.microsoft.com/office/powerpoint/2010/main" val="420569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67"/>
            <a:ext cx="8991600" cy="7398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1.2. Learning Scala - </a:t>
            </a:r>
            <a:r>
              <a:rPr lang="en-US" dirty="0"/>
              <a:t>Log file data Mining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Spark –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all languages commonly have – </a:t>
            </a:r>
          </a:p>
          <a:p>
            <a:r>
              <a:rPr lang="en-US" sz="2400" dirty="0" smtClean="0"/>
              <a:t>take some collection of data (large </a:t>
            </a:r>
            <a:r>
              <a:rPr lang="en-US" sz="2400" dirty="0" err="1" smtClean="0"/>
              <a:t>arrya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apply functions to that collections, they are called transformations. </a:t>
            </a:r>
          </a:p>
          <a:p>
            <a:r>
              <a:rPr lang="en-US" sz="2400" dirty="0" smtClean="0"/>
              <a:t>The RDDs are a way of parallelizing these collections across the cluster and </a:t>
            </a:r>
          </a:p>
          <a:p>
            <a:r>
              <a:rPr lang="en-US" sz="2400" dirty="0" smtClean="0"/>
              <a:t>the functions like filter and map are called closures running some kind of useful work/ business logic is inside the closure.</a:t>
            </a:r>
          </a:p>
          <a:p>
            <a:r>
              <a:rPr lang="en-US" sz="2400" dirty="0" smtClean="0"/>
              <a:t>There are closures for every functions.</a:t>
            </a:r>
          </a:p>
          <a:p>
            <a:r>
              <a:rPr lang="en-US" sz="2400" dirty="0" smtClean="0"/>
              <a:t>These all builds up a lineage graph (</a:t>
            </a:r>
            <a:r>
              <a:rPr lang="en-US" sz="2400" dirty="0"/>
              <a:t>the </a:t>
            </a:r>
            <a:r>
              <a:rPr lang="en-US" sz="2400" dirty="0" smtClean="0"/>
              <a:t>application) and is serialized to the cluster.</a:t>
            </a:r>
          </a:p>
          <a:p>
            <a:r>
              <a:rPr lang="en-US" sz="2400" dirty="0" smtClean="0"/>
              <a:t>This is similar to optimizers in SQL etc.</a:t>
            </a:r>
          </a:p>
        </p:txBody>
      </p:sp>
    </p:spTree>
    <p:extLst>
      <p:ext uri="{BB962C8B-B14F-4D97-AF65-F5344CB8AC3E}">
        <p14:creationId xmlns:p14="http://schemas.microsoft.com/office/powerpoint/2010/main" val="154323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1153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Apache Spark</vt:lpstr>
      <vt:lpstr>1.1. Introduction to Apache Spark</vt:lpstr>
      <vt:lpstr>Introduction to Apache Spark</vt:lpstr>
      <vt:lpstr>1.2Introduction to Apache Spark</vt:lpstr>
      <vt:lpstr>1.2Introduction to Apache Spark</vt:lpstr>
      <vt:lpstr>1.2. Learning Scala - Log file data Mining </vt:lpstr>
      <vt:lpstr>1.2. Learning Scala - Log file data Mining </vt:lpstr>
      <vt:lpstr>1.2. Learning Scala - Log file data Mining </vt:lpstr>
      <vt:lpstr>1.2. Learning Scala - Log file data Mining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Apache Spark</dc:title>
  <dc:creator>Gangapatnam, Dorababu (Cognizant)</dc:creator>
  <cp:lastModifiedBy>NSS</cp:lastModifiedBy>
  <cp:revision>97</cp:revision>
  <dcterms:created xsi:type="dcterms:W3CDTF">2006-08-16T00:00:00Z</dcterms:created>
  <dcterms:modified xsi:type="dcterms:W3CDTF">2016-03-04T09:21:09Z</dcterms:modified>
</cp:coreProperties>
</file>