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88686" autoAdjust="0"/>
  </p:normalViewPr>
  <p:slideViewPr>
    <p:cSldViewPr snapToGrid="0">
      <p:cViewPr varScale="1">
        <p:scale>
          <a:sx n="42" d="100"/>
          <a:sy n="42" d="100"/>
        </p:scale>
        <p:origin x="66" y="558"/>
      </p:cViewPr>
      <p:guideLst/>
    </p:cSldViewPr>
  </p:slideViewPr>
  <p:outlineViewPr>
    <p:cViewPr>
      <p:scale>
        <a:sx n="33" d="100"/>
        <a:sy n="33" d="100"/>
      </p:scale>
      <p:origin x="0" y="-244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9ECAF-9204-49EC-8529-262F9FE88223}" type="datetimeFigureOut">
              <a:rPr lang="en-US" smtClean="0"/>
              <a:t>3/17/2016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070EE-FEF5-4A53-92E1-B9B0204C207A}" type="slidenum">
              <a:rPr lang="en-US" smtClean="0"/>
              <a:t>‹#›</a:t>
            </a:fld>
            <a:endParaRPr lang="en-US"/>
          </a:p>
        </p:txBody>
      </p:sp>
    </p:spTree>
    <p:extLst>
      <p:ext uri="{BB962C8B-B14F-4D97-AF65-F5344CB8AC3E}">
        <p14:creationId xmlns:p14="http://schemas.microsoft.com/office/powerpoint/2010/main" val="133607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a:t>
            </a:fld>
            <a:endParaRPr lang="en-US"/>
          </a:p>
        </p:txBody>
      </p:sp>
    </p:spTree>
    <p:extLst>
      <p:ext uri="{BB962C8B-B14F-4D97-AF65-F5344CB8AC3E}">
        <p14:creationId xmlns:p14="http://schemas.microsoft.com/office/powerpoint/2010/main" val="2566364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11</a:t>
            </a:fld>
            <a:endParaRPr lang="en-US"/>
          </a:p>
        </p:txBody>
      </p:sp>
    </p:spTree>
    <p:extLst>
      <p:ext uri="{BB962C8B-B14F-4D97-AF65-F5344CB8AC3E}">
        <p14:creationId xmlns:p14="http://schemas.microsoft.com/office/powerpoint/2010/main" val="805132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12</a:t>
            </a:fld>
            <a:endParaRPr lang="en-US"/>
          </a:p>
        </p:txBody>
      </p:sp>
    </p:spTree>
    <p:extLst>
      <p:ext uri="{BB962C8B-B14F-4D97-AF65-F5344CB8AC3E}">
        <p14:creationId xmlns:p14="http://schemas.microsoft.com/office/powerpoint/2010/main" val="110493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13</a:t>
            </a:fld>
            <a:endParaRPr lang="en-US"/>
          </a:p>
        </p:txBody>
      </p:sp>
    </p:spTree>
    <p:extLst>
      <p:ext uri="{BB962C8B-B14F-4D97-AF65-F5344CB8AC3E}">
        <p14:creationId xmlns:p14="http://schemas.microsoft.com/office/powerpoint/2010/main" val="305718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14</a:t>
            </a:fld>
            <a:endParaRPr lang="en-US"/>
          </a:p>
        </p:txBody>
      </p:sp>
    </p:spTree>
    <p:extLst>
      <p:ext uri="{BB962C8B-B14F-4D97-AF65-F5344CB8AC3E}">
        <p14:creationId xmlns:p14="http://schemas.microsoft.com/office/powerpoint/2010/main" val="560279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15</a:t>
            </a:fld>
            <a:endParaRPr lang="en-US"/>
          </a:p>
        </p:txBody>
      </p:sp>
    </p:spTree>
    <p:extLst>
      <p:ext uri="{BB962C8B-B14F-4D97-AF65-F5344CB8AC3E}">
        <p14:creationId xmlns:p14="http://schemas.microsoft.com/office/powerpoint/2010/main" val="203937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16</a:t>
            </a:fld>
            <a:endParaRPr lang="en-US"/>
          </a:p>
        </p:txBody>
      </p:sp>
    </p:spTree>
    <p:extLst>
      <p:ext uri="{BB962C8B-B14F-4D97-AF65-F5344CB8AC3E}">
        <p14:creationId xmlns:p14="http://schemas.microsoft.com/office/powerpoint/2010/main" val="1414480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17</a:t>
            </a:fld>
            <a:endParaRPr lang="en-US"/>
          </a:p>
        </p:txBody>
      </p:sp>
    </p:spTree>
    <p:extLst>
      <p:ext uri="{BB962C8B-B14F-4D97-AF65-F5344CB8AC3E}">
        <p14:creationId xmlns:p14="http://schemas.microsoft.com/office/powerpoint/2010/main" val="1030166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18</a:t>
            </a:fld>
            <a:endParaRPr lang="en-US"/>
          </a:p>
        </p:txBody>
      </p:sp>
    </p:spTree>
    <p:extLst>
      <p:ext uri="{BB962C8B-B14F-4D97-AF65-F5344CB8AC3E}">
        <p14:creationId xmlns:p14="http://schemas.microsoft.com/office/powerpoint/2010/main" val="250797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19</a:t>
            </a:fld>
            <a:endParaRPr lang="en-US"/>
          </a:p>
        </p:txBody>
      </p:sp>
    </p:spTree>
    <p:extLst>
      <p:ext uri="{BB962C8B-B14F-4D97-AF65-F5344CB8AC3E}">
        <p14:creationId xmlns:p14="http://schemas.microsoft.com/office/powerpoint/2010/main" val="392864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20</a:t>
            </a:fld>
            <a:endParaRPr lang="en-US"/>
          </a:p>
        </p:txBody>
      </p:sp>
    </p:spTree>
    <p:extLst>
      <p:ext uri="{BB962C8B-B14F-4D97-AF65-F5344CB8AC3E}">
        <p14:creationId xmlns:p14="http://schemas.microsoft.com/office/powerpoint/2010/main" val="221920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3</a:t>
            </a:fld>
            <a:endParaRPr lang="en-US"/>
          </a:p>
        </p:txBody>
      </p:sp>
    </p:spTree>
    <p:extLst>
      <p:ext uri="{BB962C8B-B14F-4D97-AF65-F5344CB8AC3E}">
        <p14:creationId xmlns:p14="http://schemas.microsoft.com/office/powerpoint/2010/main" val="91804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21</a:t>
            </a:fld>
            <a:endParaRPr lang="en-US"/>
          </a:p>
        </p:txBody>
      </p:sp>
    </p:spTree>
    <p:extLst>
      <p:ext uri="{BB962C8B-B14F-4D97-AF65-F5344CB8AC3E}">
        <p14:creationId xmlns:p14="http://schemas.microsoft.com/office/powerpoint/2010/main" val="2870063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22</a:t>
            </a:fld>
            <a:endParaRPr lang="en-US"/>
          </a:p>
        </p:txBody>
      </p:sp>
    </p:spTree>
    <p:extLst>
      <p:ext uri="{BB962C8B-B14F-4D97-AF65-F5344CB8AC3E}">
        <p14:creationId xmlns:p14="http://schemas.microsoft.com/office/powerpoint/2010/main" val="1770831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23</a:t>
            </a:fld>
            <a:endParaRPr lang="en-US"/>
          </a:p>
        </p:txBody>
      </p:sp>
    </p:spTree>
    <p:extLst>
      <p:ext uri="{BB962C8B-B14F-4D97-AF65-F5344CB8AC3E}">
        <p14:creationId xmlns:p14="http://schemas.microsoft.com/office/powerpoint/2010/main" val="260907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24</a:t>
            </a:fld>
            <a:endParaRPr lang="en-US"/>
          </a:p>
        </p:txBody>
      </p:sp>
    </p:spTree>
    <p:extLst>
      <p:ext uri="{BB962C8B-B14F-4D97-AF65-F5344CB8AC3E}">
        <p14:creationId xmlns:p14="http://schemas.microsoft.com/office/powerpoint/2010/main" val="3276219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25</a:t>
            </a:fld>
            <a:endParaRPr lang="en-US"/>
          </a:p>
        </p:txBody>
      </p:sp>
    </p:spTree>
    <p:extLst>
      <p:ext uri="{BB962C8B-B14F-4D97-AF65-F5344CB8AC3E}">
        <p14:creationId xmlns:p14="http://schemas.microsoft.com/office/powerpoint/2010/main" val="3397588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26</a:t>
            </a:fld>
            <a:endParaRPr lang="en-US"/>
          </a:p>
        </p:txBody>
      </p:sp>
    </p:spTree>
    <p:extLst>
      <p:ext uri="{BB962C8B-B14F-4D97-AF65-F5344CB8AC3E}">
        <p14:creationId xmlns:p14="http://schemas.microsoft.com/office/powerpoint/2010/main" val="1882077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27</a:t>
            </a:fld>
            <a:endParaRPr lang="en-US"/>
          </a:p>
        </p:txBody>
      </p:sp>
    </p:spTree>
    <p:extLst>
      <p:ext uri="{BB962C8B-B14F-4D97-AF65-F5344CB8AC3E}">
        <p14:creationId xmlns:p14="http://schemas.microsoft.com/office/powerpoint/2010/main" val="3945195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28</a:t>
            </a:fld>
            <a:endParaRPr lang="en-US"/>
          </a:p>
        </p:txBody>
      </p:sp>
    </p:spTree>
    <p:extLst>
      <p:ext uri="{BB962C8B-B14F-4D97-AF65-F5344CB8AC3E}">
        <p14:creationId xmlns:p14="http://schemas.microsoft.com/office/powerpoint/2010/main" val="322751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29</a:t>
            </a:fld>
            <a:endParaRPr lang="en-US"/>
          </a:p>
        </p:txBody>
      </p:sp>
    </p:spTree>
    <p:extLst>
      <p:ext uri="{BB962C8B-B14F-4D97-AF65-F5344CB8AC3E}">
        <p14:creationId xmlns:p14="http://schemas.microsoft.com/office/powerpoint/2010/main" val="76119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4</a:t>
            </a:fld>
            <a:endParaRPr lang="en-US"/>
          </a:p>
        </p:txBody>
      </p:sp>
    </p:spTree>
    <p:extLst>
      <p:ext uri="{BB962C8B-B14F-4D97-AF65-F5344CB8AC3E}">
        <p14:creationId xmlns:p14="http://schemas.microsoft.com/office/powerpoint/2010/main" val="162604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 and see the create table syntax</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5</a:t>
            </a:fld>
            <a:endParaRPr lang="en-US"/>
          </a:p>
        </p:txBody>
      </p:sp>
    </p:spTree>
    <p:extLst>
      <p:ext uri="{BB962C8B-B14F-4D97-AF65-F5344CB8AC3E}">
        <p14:creationId xmlns:p14="http://schemas.microsoft.com/office/powerpoint/2010/main" val="181184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6</a:t>
            </a:fld>
            <a:endParaRPr lang="en-US"/>
          </a:p>
        </p:txBody>
      </p:sp>
    </p:spTree>
    <p:extLst>
      <p:ext uri="{BB962C8B-B14F-4D97-AF65-F5344CB8AC3E}">
        <p14:creationId xmlns:p14="http://schemas.microsoft.com/office/powerpoint/2010/main" val="196415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7</a:t>
            </a:fld>
            <a:endParaRPr lang="en-US"/>
          </a:p>
        </p:txBody>
      </p:sp>
    </p:spTree>
    <p:extLst>
      <p:ext uri="{BB962C8B-B14F-4D97-AF65-F5344CB8AC3E}">
        <p14:creationId xmlns:p14="http://schemas.microsoft.com/office/powerpoint/2010/main" val="294447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8</a:t>
            </a:fld>
            <a:endParaRPr lang="en-US"/>
          </a:p>
        </p:txBody>
      </p:sp>
    </p:spTree>
    <p:extLst>
      <p:ext uri="{BB962C8B-B14F-4D97-AF65-F5344CB8AC3E}">
        <p14:creationId xmlns:p14="http://schemas.microsoft.com/office/powerpoint/2010/main" val="87918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9</a:t>
            </a:fld>
            <a:endParaRPr lang="en-US"/>
          </a:p>
        </p:txBody>
      </p:sp>
    </p:spTree>
    <p:extLst>
      <p:ext uri="{BB962C8B-B14F-4D97-AF65-F5344CB8AC3E}">
        <p14:creationId xmlns:p14="http://schemas.microsoft.com/office/powerpoint/2010/main" val="4118726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https://cwiki.apache.org/confluence/display/Hive/LanguageManual+DML     -</a:t>
            </a:r>
            <a:r>
              <a:rPr lang="en-US" baseline="0" dirty="0" smtClean="0"/>
              <a:t> Regarding DML.</a:t>
            </a:r>
          </a:p>
          <a:p>
            <a:r>
              <a:rPr lang="en-US" dirty="0" smtClean="0"/>
              <a:t>https://cwiki.apache.org/confluence/display/Hive/Hive+Transactions    - Regarding</a:t>
            </a:r>
            <a:r>
              <a:rPr lang="en-US" baseline="0" dirty="0" smtClean="0"/>
              <a:t> Transactions</a:t>
            </a:r>
            <a:endParaRPr lang="en-US" dirty="0"/>
          </a:p>
        </p:txBody>
      </p:sp>
      <p:sp>
        <p:nvSpPr>
          <p:cNvPr id="4" name="Slide Number Placeholder 3"/>
          <p:cNvSpPr>
            <a:spLocks noGrp="1"/>
          </p:cNvSpPr>
          <p:nvPr>
            <p:ph type="sldNum" sz="quarter" idx="10"/>
          </p:nvPr>
        </p:nvSpPr>
        <p:spPr/>
        <p:txBody>
          <a:bodyPr/>
          <a:lstStyle/>
          <a:p>
            <a:fld id="{300070EE-FEF5-4A53-92E1-B9B0204C207A}" type="slidenum">
              <a:rPr lang="en-US" smtClean="0"/>
              <a:t>10</a:t>
            </a:fld>
            <a:endParaRPr lang="en-US"/>
          </a:p>
        </p:txBody>
      </p:sp>
    </p:spTree>
    <p:extLst>
      <p:ext uri="{BB962C8B-B14F-4D97-AF65-F5344CB8AC3E}">
        <p14:creationId xmlns:p14="http://schemas.microsoft.com/office/powerpoint/2010/main" val="211724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E240B9-DACE-479F-996F-EDA62489C86A}"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301588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240B9-DACE-479F-996F-EDA62489C86A}"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26030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240B9-DACE-479F-996F-EDA62489C86A}"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133345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240B9-DACE-479F-996F-EDA62489C86A}"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112388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E240B9-DACE-479F-996F-EDA62489C86A}"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202311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E240B9-DACE-479F-996F-EDA62489C86A}"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326146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E240B9-DACE-479F-996F-EDA62489C86A}"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238436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E240B9-DACE-479F-996F-EDA62489C86A}"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209069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240B9-DACE-479F-996F-EDA62489C86A}"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373257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240B9-DACE-479F-996F-EDA62489C86A}"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395849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240B9-DACE-479F-996F-EDA62489C86A}"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4372-D129-4B02-BA0B-3B9ED538DC88}" type="slidenum">
              <a:rPr lang="en-US" smtClean="0"/>
              <a:t>‹#›</a:t>
            </a:fld>
            <a:endParaRPr lang="en-US"/>
          </a:p>
        </p:txBody>
      </p:sp>
    </p:spTree>
    <p:extLst>
      <p:ext uri="{BB962C8B-B14F-4D97-AF65-F5344CB8AC3E}">
        <p14:creationId xmlns:p14="http://schemas.microsoft.com/office/powerpoint/2010/main" val="80348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240B9-DACE-479F-996F-EDA62489C86A}" type="datetimeFigureOut">
              <a:rPr lang="en-US" smtClean="0"/>
              <a:t>3/17/2016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44372-D129-4B02-BA0B-3B9ED538DC88}" type="slidenum">
              <a:rPr lang="en-US" smtClean="0"/>
              <a:t>‹#›</a:t>
            </a:fld>
            <a:endParaRPr lang="en-US"/>
          </a:p>
        </p:txBody>
      </p:sp>
    </p:spTree>
    <p:extLst>
      <p:ext uri="{BB962C8B-B14F-4D97-AF65-F5344CB8AC3E}">
        <p14:creationId xmlns:p14="http://schemas.microsoft.com/office/powerpoint/2010/main" val="292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
        <p:nvSpPr>
          <p:cNvPr id="3" name="Subtitle 2"/>
          <p:cNvSpPr>
            <a:spLocks noGrp="1"/>
          </p:cNvSpPr>
          <p:nvPr>
            <p:ph type="subTitle" idx="1"/>
          </p:nvPr>
        </p:nvSpPr>
        <p:spPr/>
        <p:txBody>
          <a:bodyPr/>
          <a:lstStyle/>
          <a:p>
            <a:r>
              <a:rPr lang="en-US" dirty="0" smtClean="0"/>
              <a:t>Hive DDL</a:t>
            </a:r>
            <a:endParaRPr lang="en-US" dirty="0"/>
          </a:p>
        </p:txBody>
      </p:sp>
    </p:spTree>
    <p:extLst>
      <p:ext uri="{BB962C8B-B14F-4D97-AF65-F5344CB8AC3E}">
        <p14:creationId xmlns:p14="http://schemas.microsoft.com/office/powerpoint/2010/main" val="354961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smtClean="0"/>
              <a:t>SHOW tables; to see tables in the </a:t>
            </a:r>
            <a:r>
              <a:rPr lang="en-US" dirty="0" err="1" smtClean="0"/>
              <a:t>db</a:t>
            </a:r>
            <a:r>
              <a:rPr lang="en-US" dirty="0" smtClean="0"/>
              <a:t> you are in.</a:t>
            </a:r>
          </a:p>
          <a:p>
            <a:r>
              <a:rPr lang="en-US" dirty="0" smtClean="0"/>
              <a:t>SHOW tables IN </a:t>
            </a:r>
            <a:r>
              <a:rPr lang="en-US" dirty="0" err="1" smtClean="0"/>
              <a:t>default_db</a:t>
            </a:r>
            <a:r>
              <a:rPr lang="en-US" dirty="0" smtClean="0"/>
              <a:t>; to list tables in one </a:t>
            </a:r>
            <a:r>
              <a:rPr lang="en-US" dirty="0" err="1" smtClean="0"/>
              <a:t>db</a:t>
            </a:r>
            <a:r>
              <a:rPr lang="en-US" dirty="0" smtClean="0"/>
              <a:t> from another db.</a:t>
            </a:r>
          </a:p>
          <a:p>
            <a:r>
              <a:rPr lang="en-US" dirty="0" smtClean="0"/>
              <a:t>SHOW tables ‘emp</a:t>
            </a:r>
            <a:r>
              <a:rPr lang="en-US" b="1" dirty="0" smtClean="0"/>
              <a:t>.*</a:t>
            </a:r>
            <a:r>
              <a:rPr lang="en-US" dirty="0" smtClean="0"/>
              <a:t>’;  - regular expressions to see few tables of lot of tables.</a:t>
            </a:r>
          </a:p>
          <a:p>
            <a:r>
              <a:rPr lang="en-US" dirty="0" smtClean="0"/>
              <a:t>DESCRIBE EXTENDED employee; to see details about the table.</a:t>
            </a:r>
          </a:p>
          <a:p>
            <a:r>
              <a:rPr lang="en-US" dirty="0" smtClean="0"/>
              <a:t>DESCRIBE EXTENDED FORMATTED – more readable verbose.</a:t>
            </a:r>
          </a:p>
          <a:p>
            <a:r>
              <a:rPr lang="en-US" dirty="0" smtClean="0"/>
              <a:t>To see the schema for a particular column, just append the column to the table name.</a:t>
            </a:r>
          </a:p>
          <a:p>
            <a:pPr lvl="1"/>
            <a:r>
              <a:rPr lang="en-US" dirty="0"/>
              <a:t>DESCRIBE </a:t>
            </a:r>
            <a:r>
              <a:rPr lang="en-US" dirty="0" err="1" smtClean="0"/>
              <a:t>mydb.employee.salary</a:t>
            </a:r>
            <a:r>
              <a:rPr lang="en-US" dirty="0" smtClean="0"/>
              <a:t>;</a:t>
            </a:r>
          </a:p>
          <a:p>
            <a:r>
              <a:rPr lang="en-US" dirty="0" err="1" smtClean="0"/>
              <a:t>Last_modified_by</a:t>
            </a:r>
            <a:r>
              <a:rPr lang="en-US" dirty="0"/>
              <a:t> and </a:t>
            </a:r>
            <a:r>
              <a:rPr lang="en-US" dirty="0" err="1" smtClean="0"/>
              <a:t>Last_modified_time</a:t>
            </a:r>
            <a:r>
              <a:rPr lang="en-US" dirty="0" smtClean="0"/>
              <a:t> TBLPROPERTIES are automatically created. </a:t>
            </a:r>
            <a:endParaRPr lang="en-US" dirty="0"/>
          </a:p>
        </p:txBody>
      </p:sp>
    </p:spTree>
    <p:extLst>
      <p:ext uri="{BB962C8B-B14F-4D97-AF65-F5344CB8AC3E}">
        <p14:creationId xmlns:p14="http://schemas.microsoft.com/office/powerpoint/2010/main" val="105417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  - MANAGED vs EXTERNAL</a:t>
            </a:r>
            <a:endParaRPr lang="en-US" dirty="0"/>
          </a:p>
        </p:txBody>
      </p:sp>
      <p:sp>
        <p:nvSpPr>
          <p:cNvPr id="3" name="Content Placeholder 2"/>
          <p:cNvSpPr>
            <a:spLocks noGrp="1"/>
          </p:cNvSpPr>
          <p:nvPr>
            <p:ph idx="1"/>
          </p:nvPr>
        </p:nvSpPr>
        <p:spPr>
          <a:xfrm>
            <a:off x="590550" y="791570"/>
            <a:ext cx="11601450" cy="6066430"/>
          </a:xfrm>
        </p:spPr>
        <p:txBody>
          <a:bodyPr>
            <a:normAutofit fontScale="92500" lnSpcReduction="10000"/>
          </a:bodyPr>
          <a:lstStyle/>
          <a:p>
            <a:r>
              <a:rPr lang="en-US" b="1" dirty="0" smtClean="0"/>
              <a:t>MANAGED TABLES</a:t>
            </a:r>
          </a:p>
          <a:p>
            <a:r>
              <a:rPr lang="en-US" dirty="0" smtClean="0"/>
              <a:t>The tables created till now are called </a:t>
            </a:r>
            <a:r>
              <a:rPr lang="en-US" b="1" dirty="0" smtClean="0"/>
              <a:t>managed/internal </a:t>
            </a:r>
            <a:r>
              <a:rPr lang="en-US" dirty="0" smtClean="0"/>
              <a:t>tables.</a:t>
            </a:r>
          </a:p>
          <a:p>
            <a:r>
              <a:rPr lang="en-US" dirty="0" smtClean="0"/>
              <a:t>Hive stores the data for these tables and hive controls the lifecycle of the data, stores the tables defined in the </a:t>
            </a:r>
            <a:r>
              <a:rPr lang="en-US" dirty="0" err="1" smtClean="0"/>
              <a:t>hive.metastore.warehouse.dir</a:t>
            </a:r>
            <a:r>
              <a:rPr lang="en-US" dirty="0" smtClean="0"/>
              <a:t> (user/hive/warehouse).</a:t>
            </a:r>
          </a:p>
          <a:p>
            <a:r>
              <a:rPr lang="en-US" dirty="0" smtClean="0"/>
              <a:t>When you drop a table, </a:t>
            </a:r>
            <a:r>
              <a:rPr lang="en-US" b="1" dirty="0" smtClean="0"/>
              <a:t>hive deletes the data in the table.</a:t>
            </a:r>
          </a:p>
          <a:p>
            <a:r>
              <a:rPr lang="en-US" dirty="0" smtClean="0"/>
              <a:t>Managed tables are less convenient for sharing data with other tools like pig.</a:t>
            </a:r>
          </a:p>
          <a:p>
            <a:r>
              <a:rPr lang="en-US" b="1" dirty="0" smtClean="0"/>
              <a:t>EXTERNAL TABLES</a:t>
            </a:r>
          </a:p>
          <a:p>
            <a:r>
              <a:rPr lang="en-US" dirty="0" smtClean="0"/>
              <a:t>With external tables, we define an external table and point data to it and hive does not have any </a:t>
            </a:r>
            <a:r>
              <a:rPr lang="en-US" b="1" dirty="0" smtClean="0"/>
              <a:t>ownership</a:t>
            </a:r>
            <a:r>
              <a:rPr lang="en-US" dirty="0" smtClean="0"/>
              <a:t> of the data.</a:t>
            </a:r>
          </a:p>
          <a:p>
            <a:r>
              <a:rPr lang="en-US" dirty="0" smtClean="0"/>
              <a:t>CREATE </a:t>
            </a:r>
            <a:r>
              <a:rPr lang="en-US" b="1" dirty="0" smtClean="0"/>
              <a:t>EXTERNAL </a:t>
            </a:r>
            <a:r>
              <a:rPr lang="en-US" dirty="0" smtClean="0"/>
              <a:t>TABLE ….. </a:t>
            </a:r>
            <a:r>
              <a:rPr lang="en-US" b="1" dirty="0" smtClean="0"/>
              <a:t>LOCATION </a:t>
            </a:r>
            <a:r>
              <a:rPr lang="en-US" dirty="0" smtClean="0"/>
              <a:t>‘/data/employee’</a:t>
            </a:r>
          </a:p>
          <a:p>
            <a:r>
              <a:rPr lang="en-US" dirty="0" smtClean="0"/>
              <a:t>External keyword tells hive that this table is external and LOCATION clause is required to tell Hive, where the data for that table is located.</a:t>
            </a:r>
          </a:p>
          <a:p>
            <a:r>
              <a:rPr lang="en-US" dirty="0" smtClean="0"/>
              <a:t>Dropping the table, drops metadata only and don't delete the data, because Hive is not the owner of the data.</a:t>
            </a:r>
          </a:p>
          <a:p>
            <a:endParaRPr lang="en-US" dirty="0"/>
          </a:p>
        </p:txBody>
      </p:sp>
    </p:spTree>
    <p:extLst>
      <p:ext uri="{BB962C8B-B14F-4D97-AF65-F5344CB8AC3E}">
        <p14:creationId xmlns:p14="http://schemas.microsoft.com/office/powerpoint/2010/main" val="3132611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  - MANAGED vs EXTERNAL</a:t>
            </a:r>
            <a:endParaRPr lang="en-US" dirty="0"/>
          </a:p>
        </p:txBody>
      </p:sp>
      <p:sp>
        <p:nvSpPr>
          <p:cNvPr id="3" name="Content Placeholder 2"/>
          <p:cNvSpPr>
            <a:spLocks noGrp="1"/>
          </p:cNvSpPr>
          <p:nvPr>
            <p:ph idx="1"/>
          </p:nvPr>
        </p:nvSpPr>
        <p:spPr>
          <a:xfrm>
            <a:off x="590550" y="791570"/>
            <a:ext cx="11601450" cy="6066430"/>
          </a:xfrm>
        </p:spPr>
        <p:txBody>
          <a:bodyPr>
            <a:normAutofit lnSpcReduction="10000"/>
          </a:bodyPr>
          <a:lstStyle/>
          <a:p>
            <a:r>
              <a:rPr lang="en-US" dirty="0"/>
              <a:t>MANAGED vs </a:t>
            </a:r>
            <a:r>
              <a:rPr lang="en-US" dirty="0" smtClean="0"/>
              <a:t>EXTERNAL:  (interview questions on data managed by each)</a:t>
            </a:r>
          </a:p>
          <a:p>
            <a:r>
              <a:rPr lang="en-US" dirty="0" smtClean="0"/>
              <a:t>The difference b/n managed and external tables is very small.</a:t>
            </a:r>
          </a:p>
          <a:p>
            <a:r>
              <a:rPr lang="en-US" dirty="0" smtClean="0"/>
              <a:t>Even for managed table, you know where the data is located so you can use </a:t>
            </a:r>
            <a:r>
              <a:rPr lang="en-US" u="sng" dirty="0" smtClean="0"/>
              <a:t>Hadoop fs </a:t>
            </a:r>
            <a:r>
              <a:rPr lang="en-US" dirty="0" smtClean="0"/>
              <a:t>command to even delete/modify files in the directories of managed tables.</a:t>
            </a:r>
          </a:p>
          <a:p>
            <a:r>
              <a:rPr lang="en-US" dirty="0" smtClean="0"/>
              <a:t>This is because of “Schema on Read”.</a:t>
            </a:r>
          </a:p>
          <a:p>
            <a:r>
              <a:rPr lang="en-US" dirty="0" smtClean="0"/>
              <a:t>Good programming practice is to create external table when data is shared among the tools.</a:t>
            </a:r>
          </a:p>
          <a:p>
            <a:r>
              <a:rPr lang="en-US" dirty="0" smtClean="0"/>
              <a:t>DESCRIBE EXTENDED ..	Shows the table type.</a:t>
            </a:r>
          </a:p>
          <a:p>
            <a:pPr lvl="1"/>
            <a:r>
              <a:rPr lang="en-US" dirty="0"/>
              <a:t>... </a:t>
            </a:r>
            <a:r>
              <a:rPr lang="en-US" dirty="0" err="1"/>
              <a:t>tableType:MANAGED_TABLE</a:t>
            </a:r>
            <a:r>
              <a:rPr lang="en-US" dirty="0" smtClean="0"/>
              <a:t>)</a:t>
            </a:r>
          </a:p>
          <a:p>
            <a:pPr lvl="1"/>
            <a:r>
              <a:rPr lang="en-US" dirty="0"/>
              <a:t>... </a:t>
            </a:r>
            <a:r>
              <a:rPr lang="en-US" dirty="0" err="1"/>
              <a:t>tableType</a:t>
            </a:r>
            <a:r>
              <a:rPr lang="en-US" dirty="0" smtClean="0"/>
              <a:t>:</a:t>
            </a:r>
            <a:r>
              <a:rPr lang="en-US" dirty="0"/>
              <a:t> </a:t>
            </a:r>
            <a:r>
              <a:rPr lang="en-US" dirty="0" smtClean="0"/>
              <a:t>EXTERNAL_TABLE)</a:t>
            </a:r>
          </a:p>
          <a:p>
            <a:r>
              <a:rPr lang="en-US" dirty="0" smtClean="0"/>
              <a:t>You can copy schema for external table similar to managed table.</a:t>
            </a:r>
          </a:p>
          <a:p>
            <a:pPr lvl="1"/>
            <a:r>
              <a:rPr lang="en-US" dirty="0"/>
              <a:t>CREATE </a:t>
            </a:r>
            <a:r>
              <a:rPr lang="en-US" u="sng" dirty="0"/>
              <a:t>EXTERNAL</a:t>
            </a:r>
            <a:r>
              <a:rPr lang="en-US" dirty="0"/>
              <a:t> TABLE IF NOT EXISTS </a:t>
            </a:r>
            <a:r>
              <a:rPr lang="en-US" dirty="0" smtClean="0"/>
              <a:t>mydb.employees1 LIKE </a:t>
            </a:r>
            <a:r>
              <a:rPr lang="en-US" dirty="0" err="1" smtClean="0"/>
              <a:t>mydb.employees</a:t>
            </a:r>
            <a:r>
              <a:rPr lang="en-US" dirty="0" smtClean="0"/>
              <a:t> LOCATION '/user/</a:t>
            </a:r>
            <a:r>
              <a:rPr lang="en-US" dirty="0" err="1" smtClean="0"/>
              <a:t>abc</a:t>
            </a:r>
            <a:r>
              <a:rPr lang="en-US" dirty="0" smtClean="0"/>
              <a:t>';</a:t>
            </a:r>
            <a:endParaRPr lang="en-US" dirty="0"/>
          </a:p>
        </p:txBody>
      </p:sp>
    </p:spTree>
    <p:extLst>
      <p:ext uri="{BB962C8B-B14F-4D97-AF65-F5344CB8AC3E}">
        <p14:creationId xmlns:p14="http://schemas.microsoft.com/office/powerpoint/2010/main" val="625872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  - MANAGED vs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smtClean="0"/>
              <a:t>While copying the data with the above command,</a:t>
            </a:r>
          </a:p>
          <a:p>
            <a:pPr lvl="1"/>
            <a:r>
              <a:rPr lang="en-US" dirty="0" smtClean="0"/>
              <a:t>If you omit the EXTERNAL keyword, </a:t>
            </a:r>
          </a:p>
          <a:p>
            <a:pPr lvl="2"/>
            <a:r>
              <a:rPr lang="en-US" dirty="0" smtClean="0"/>
              <a:t>original table is external, the new table will also be external table.</a:t>
            </a:r>
          </a:p>
          <a:p>
            <a:pPr lvl="2"/>
            <a:r>
              <a:rPr lang="en-US" dirty="0"/>
              <a:t>original table is </a:t>
            </a:r>
            <a:r>
              <a:rPr lang="en-US" dirty="0" smtClean="0"/>
              <a:t>managed, </a:t>
            </a:r>
            <a:r>
              <a:rPr lang="en-US" dirty="0"/>
              <a:t>the new table will also be </a:t>
            </a:r>
            <a:r>
              <a:rPr lang="en-US" dirty="0" smtClean="0"/>
              <a:t>managed table.</a:t>
            </a:r>
          </a:p>
          <a:p>
            <a:pPr lvl="1"/>
            <a:r>
              <a:rPr lang="en-US" dirty="0"/>
              <a:t>If you </a:t>
            </a:r>
            <a:r>
              <a:rPr lang="en-US" dirty="0" smtClean="0"/>
              <a:t>include the </a:t>
            </a:r>
            <a:r>
              <a:rPr lang="en-US" dirty="0"/>
              <a:t>EXTERNAL keyword, </a:t>
            </a:r>
          </a:p>
          <a:p>
            <a:pPr lvl="2"/>
            <a:r>
              <a:rPr lang="en-US" dirty="0" smtClean="0"/>
              <a:t>original </a:t>
            </a:r>
            <a:r>
              <a:rPr lang="en-US" dirty="0"/>
              <a:t>table is managed, the new table will </a:t>
            </a:r>
            <a:r>
              <a:rPr lang="en-US" dirty="0" smtClean="0"/>
              <a:t>be </a:t>
            </a:r>
            <a:r>
              <a:rPr lang="en-US" dirty="0"/>
              <a:t>external </a:t>
            </a:r>
            <a:r>
              <a:rPr lang="en-US" dirty="0" smtClean="0"/>
              <a:t>table.</a:t>
            </a:r>
            <a:endParaRPr lang="en-US" dirty="0"/>
          </a:p>
          <a:p>
            <a:pPr lvl="2"/>
            <a:endParaRPr lang="en-US" dirty="0"/>
          </a:p>
          <a:p>
            <a:pPr lvl="2"/>
            <a:endParaRPr lang="en-US" dirty="0" smtClean="0"/>
          </a:p>
          <a:p>
            <a:pPr lvl="2"/>
            <a:endParaRPr lang="en-US" dirty="0"/>
          </a:p>
        </p:txBody>
      </p:sp>
    </p:spTree>
    <p:extLst>
      <p:ext uri="{BB962C8B-B14F-4D97-AF65-F5344CB8AC3E}">
        <p14:creationId xmlns:p14="http://schemas.microsoft.com/office/powerpoint/2010/main" val="3539372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lnSpcReduction="10000"/>
          </a:bodyPr>
          <a:lstStyle/>
          <a:p>
            <a:r>
              <a:rPr lang="en-US" dirty="0" smtClean="0"/>
              <a:t>Partitioning: </a:t>
            </a:r>
          </a:p>
          <a:p>
            <a:pPr lvl="1"/>
            <a:r>
              <a:rPr lang="en-US" dirty="0" smtClean="0"/>
              <a:t>Used to distributing </a:t>
            </a:r>
            <a:r>
              <a:rPr lang="en-US" dirty="0"/>
              <a:t>load </a:t>
            </a:r>
            <a:r>
              <a:rPr lang="en-US" dirty="0" smtClean="0"/>
              <a:t>horizontally and used in partitioning pruning.</a:t>
            </a:r>
          </a:p>
          <a:p>
            <a:pPr lvl="1"/>
            <a:r>
              <a:rPr lang="en-US" dirty="0"/>
              <a:t>moving data physically closer to its </a:t>
            </a:r>
            <a:r>
              <a:rPr lang="en-US" dirty="0" smtClean="0"/>
              <a:t>most frequent users.</a:t>
            </a:r>
          </a:p>
          <a:p>
            <a:pPr lvl="1"/>
            <a:r>
              <a:rPr lang="en-US" dirty="0" smtClean="0"/>
              <a:t>Partitioning used to organize data in logical /hierarchical fashion.</a:t>
            </a:r>
          </a:p>
          <a:p>
            <a:r>
              <a:rPr lang="en-US" dirty="0" smtClean="0"/>
              <a:t>Partitioning Managed Table:</a:t>
            </a:r>
          </a:p>
          <a:p>
            <a:pPr lvl="1"/>
            <a:r>
              <a:rPr lang="en-US" dirty="0" smtClean="0"/>
              <a:t>Employees table for a large org, HR wants to subdivision data based on country and state.</a:t>
            </a:r>
          </a:p>
          <a:p>
            <a:pPr lvl="3"/>
            <a:r>
              <a:rPr lang="en-US" dirty="0"/>
              <a:t>CREATE TABLE employees (</a:t>
            </a:r>
          </a:p>
          <a:p>
            <a:pPr lvl="3"/>
            <a:r>
              <a:rPr lang="en-US" dirty="0"/>
              <a:t>name STRING</a:t>
            </a:r>
            <a:r>
              <a:rPr lang="en-US" dirty="0" smtClean="0"/>
              <a:t>, salary </a:t>
            </a:r>
            <a:r>
              <a:rPr lang="en-US" dirty="0"/>
              <a:t>FLOAT</a:t>
            </a:r>
            <a:r>
              <a:rPr lang="en-US" dirty="0" smtClean="0"/>
              <a:t>, subordinates </a:t>
            </a:r>
            <a:r>
              <a:rPr lang="en-US" dirty="0"/>
              <a:t>ARRAY&lt;STRING</a:t>
            </a:r>
            <a:r>
              <a:rPr lang="en-US" dirty="0" smtClean="0"/>
              <a:t>&gt;, deductions </a:t>
            </a:r>
            <a:r>
              <a:rPr lang="en-US" dirty="0"/>
              <a:t>MAP&lt;STRING, FLOAT&gt;,</a:t>
            </a:r>
          </a:p>
          <a:p>
            <a:pPr lvl="3"/>
            <a:r>
              <a:rPr lang="en-US" dirty="0"/>
              <a:t>address STRUCT&lt;</a:t>
            </a:r>
            <a:r>
              <a:rPr lang="en-US" dirty="0" err="1"/>
              <a:t>street:STRING</a:t>
            </a:r>
            <a:r>
              <a:rPr lang="en-US" dirty="0"/>
              <a:t>, </a:t>
            </a:r>
            <a:r>
              <a:rPr lang="en-US" dirty="0" err="1"/>
              <a:t>city:STRING</a:t>
            </a:r>
            <a:r>
              <a:rPr lang="en-US" dirty="0"/>
              <a:t>, </a:t>
            </a:r>
            <a:r>
              <a:rPr lang="en-US" dirty="0" err="1"/>
              <a:t>state:STRING</a:t>
            </a:r>
            <a:r>
              <a:rPr lang="en-US" dirty="0"/>
              <a:t>, </a:t>
            </a:r>
            <a:r>
              <a:rPr lang="en-US" dirty="0" err="1"/>
              <a:t>zip:INT</a:t>
            </a:r>
            <a:r>
              <a:rPr lang="en-US" dirty="0"/>
              <a:t>&gt;</a:t>
            </a:r>
          </a:p>
          <a:p>
            <a:pPr lvl="3"/>
            <a:r>
              <a:rPr lang="en-US" dirty="0"/>
              <a:t>)</a:t>
            </a:r>
          </a:p>
          <a:p>
            <a:pPr lvl="3"/>
            <a:r>
              <a:rPr lang="en-US" b="1" dirty="0"/>
              <a:t>PARTITIONED BY (country STRING, state STRING</a:t>
            </a:r>
            <a:r>
              <a:rPr lang="en-US" b="1" dirty="0" smtClean="0"/>
              <a:t>);</a:t>
            </a:r>
          </a:p>
          <a:p>
            <a:pPr lvl="1"/>
            <a:r>
              <a:rPr lang="en-US" dirty="0" smtClean="0"/>
              <a:t>This partitioning changes how Hive stores the data. Hive creates subdirectories reflecting the partitioning structure. E.g.  employee is the table directory.</a:t>
            </a:r>
          </a:p>
          <a:p>
            <a:pPr lvl="3"/>
            <a:r>
              <a:rPr lang="en-US" dirty="0"/>
              <a:t>.../employees/country=CA/state=AB</a:t>
            </a:r>
          </a:p>
          <a:p>
            <a:pPr lvl="3"/>
            <a:r>
              <a:rPr lang="en-US" dirty="0"/>
              <a:t>.../employees/country=CA/state=BC</a:t>
            </a:r>
          </a:p>
          <a:p>
            <a:pPr lvl="3"/>
            <a:r>
              <a:rPr lang="en-US" dirty="0" smtClean="0"/>
              <a:t>.../</a:t>
            </a:r>
            <a:r>
              <a:rPr lang="en-US" dirty="0"/>
              <a:t>employees/country=US/state=AL</a:t>
            </a:r>
          </a:p>
          <a:p>
            <a:pPr lvl="3"/>
            <a:r>
              <a:rPr lang="en-US" dirty="0"/>
              <a:t>.../employees/country=US/state=AK</a:t>
            </a:r>
          </a:p>
        </p:txBody>
      </p:sp>
    </p:spTree>
    <p:extLst>
      <p:ext uri="{BB962C8B-B14F-4D97-AF65-F5344CB8AC3E}">
        <p14:creationId xmlns:p14="http://schemas.microsoft.com/office/powerpoint/2010/main" val="3034009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lnSpcReduction="10000"/>
          </a:bodyPr>
          <a:lstStyle/>
          <a:p>
            <a:pPr lvl="1"/>
            <a:r>
              <a:rPr lang="en-US" dirty="0" smtClean="0"/>
              <a:t>The directories will contain zero or more files.</a:t>
            </a:r>
          </a:p>
          <a:p>
            <a:pPr lvl="1"/>
            <a:r>
              <a:rPr lang="en-US" dirty="0" smtClean="0"/>
              <a:t>Once the table is created, </a:t>
            </a:r>
            <a:r>
              <a:rPr lang="en-US" dirty="0"/>
              <a:t>partition </a:t>
            </a:r>
            <a:r>
              <a:rPr lang="en-US" i="1" dirty="0"/>
              <a:t>keys </a:t>
            </a:r>
            <a:r>
              <a:rPr lang="en-US" dirty="0"/>
              <a:t>(</a:t>
            </a:r>
            <a:r>
              <a:rPr lang="en-US" sz="2000" dirty="0"/>
              <a:t>country </a:t>
            </a:r>
            <a:r>
              <a:rPr lang="en-US" dirty="0"/>
              <a:t>and </a:t>
            </a:r>
            <a:r>
              <a:rPr lang="en-US" sz="2000" dirty="0"/>
              <a:t>state</a:t>
            </a:r>
            <a:r>
              <a:rPr lang="en-US" dirty="0"/>
              <a:t>, in this case) behave like </a:t>
            </a:r>
            <a:r>
              <a:rPr lang="en-US" dirty="0" smtClean="0"/>
              <a:t>regular columns. You can use these partition keys columns in the query.</a:t>
            </a:r>
          </a:p>
          <a:p>
            <a:pPr lvl="1"/>
            <a:r>
              <a:rPr lang="en-US" dirty="0"/>
              <a:t>SELECT * FROM </a:t>
            </a:r>
            <a:r>
              <a:rPr lang="en-US" dirty="0" smtClean="0"/>
              <a:t>employees WHERE </a:t>
            </a:r>
            <a:r>
              <a:rPr lang="en-US" dirty="0"/>
              <a:t>country = 'US' AND state = 'IL</a:t>
            </a:r>
            <a:r>
              <a:rPr lang="en-US" dirty="0" smtClean="0"/>
              <a:t>';</a:t>
            </a:r>
          </a:p>
          <a:p>
            <a:pPr lvl="1"/>
            <a:r>
              <a:rPr lang="en-US" dirty="0" smtClean="0"/>
              <a:t>The most </a:t>
            </a:r>
            <a:r>
              <a:rPr lang="en-US" dirty="0"/>
              <a:t>important reason to partition data is for faster queries</a:t>
            </a:r>
            <a:r>
              <a:rPr lang="en-US" dirty="0" smtClean="0"/>
              <a:t>.</a:t>
            </a:r>
          </a:p>
          <a:p>
            <a:pPr lvl="1"/>
            <a:r>
              <a:rPr lang="en-US" dirty="0"/>
              <a:t>For very large data sets, partitioning can dramatically </a:t>
            </a:r>
            <a:r>
              <a:rPr lang="en-US" dirty="0" smtClean="0"/>
              <a:t>improve query performance.</a:t>
            </a:r>
          </a:p>
          <a:p>
            <a:pPr lvl="1"/>
            <a:r>
              <a:rPr lang="en-US" b="1" dirty="0" smtClean="0"/>
              <a:t>Partitioning scheme in Hive supports LIST partitioning, and bucketing is Hash partitioning. (</a:t>
            </a:r>
            <a:r>
              <a:rPr lang="en-US" b="1" dirty="0" err="1" smtClean="0"/>
              <a:t>int</a:t>
            </a:r>
            <a:r>
              <a:rPr lang="en-US" b="1" dirty="0" smtClean="0"/>
              <a:t> question – difference b/n partitioning and bucketing).</a:t>
            </a:r>
          </a:p>
          <a:p>
            <a:pPr lvl="1"/>
            <a:r>
              <a:rPr lang="en-US" dirty="0" smtClean="0"/>
              <a:t>Partitioning columns used in where clause is called as “partition filters”.</a:t>
            </a:r>
          </a:p>
          <a:p>
            <a:r>
              <a:rPr lang="en-US" dirty="0" smtClean="0"/>
              <a:t>Problems with partitioning and choice of partitioning key: (</a:t>
            </a:r>
            <a:r>
              <a:rPr lang="en-US" dirty="0" err="1" smtClean="0"/>
              <a:t>int</a:t>
            </a:r>
            <a:r>
              <a:rPr lang="en-US" dirty="0" smtClean="0"/>
              <a:t> question):</a:t>
            </a:r>
          </a:p>
          <a:p>
            <a:pPr lvl="1"/>
            <a:r>
              <a:rPr lang="en-US" dirty="0" smtClean="0"/>
              <a:t>When partition key is chosen as time stamp hour/minute, then lot of folders are created, which overloads the NN.</a:t>
            </a:r>
          </a:p>
          <a:p>
            <a:pPr lvl="1"/>
            <a:r>
              <a:rPr lang="en-US" dirty="0" smtClean="0"/>
              <a:t>For each file(split) MR job is triggered, so querying entire data set, which is partitioned will launch enormous amount of MR jobs. </a:t>
            </a:r>
          </a:p>
          <a:p>
            <a:pPr lvl="1"/>
            <a:r>
              <a:rPr lang="en-US" dirty="0" smtClean="0"/>
              <a:t>To avoid this we enforce STRICT mode, where you must specify the partition keys in the where clause so that the query uses partitions.</a:t>
            </a:r>
          </a:p>
          <a:p>
            <a:pPr lvl="1"/>
            <a:r>
              <a:rPr lang="en-US" b="1" dirty="0"/>
              <a:t>hive&gt; set </a:t>
            </a:r>
            <a:r>
              <a:rPr lang="en-US" b="1" dirty="0" err="1"/>
              <a:t>hive.mapred.mode</a:t>
            </a:r>
            <a:r>
              <a:rPr lang="en-US" b="1" dirty="0"/>
              <a:t>=strict;</a:t>
            </a:r>
            <a:endParaRPr lang="en-US" b="1" dirty="0" smtClean="0"/>
          </a:p>
          <a:p>
            <a:pPr lvl="1"/>
            <a:endParaRPr lang="en-US" dirty="0"/>
          </a:p>
        </p:txBody>
      </p:sp>
    </p:spTree>
    <p:extLst>
      <p:ext uri="{BB962C8B-B14F-4D97-AF65-F5344CB8AC3E}">
        <p14:creationId xmlns:p14="http://schemas.microsoft.com/office/powerpoint/2010/main" val="1839876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pPr lvl="1"/>
            <a:r>
              <a:rPr lang="en-US" dirty="0" smtClean="0"/>
              <a:t>View Partitions on a table by </a:t>
            </a:r>
          </a:p>
          <a:p>
            <a:pPr lvl="1"/>
            <a:r>
              <a:rPr lang="en-US" dirty="0" smtClean="0"/>
              <a:t>SHOW PARTITIONS employee;</a:t>
            </a:r>
          </a:p>
          <a:p>
            <a:pPr lvl="1"/>
            <a:r>
              <a:rPr lang="en-US" dirty="0" smtClean="0"/>
              <a:t>To view partitions based on the partition key when there are no of partitions/folders</a:t>
            </a:r>
          </a:p>
          <a:p>
            <a:pPr lvl="1"/>
            <a:r>
              <a:rPr lang="en-US" dirty="0"/>
              <a:t>SHOW</a:t>
            </a:r>
            <a:r>
              <a:rPr lang="en-US" b="1" dirty="0"/>
              <a:t> </a:t>
            </a:r>
            <a:r>
              <a:rPr lang="en-US" dirty="0"/>
              <a:t>PARTITIONS employees PARTITION(country='US</a:t>
            </a:r>
            <a:r>
              <a:rPr lang="en-US" dirty="0" smtClean="0"/>
              <a:t>'); </a:t>
            </a:r>
          </a:p>
          <a:p>
            <a:pPr lvl="1"/>
            <a:r>
              <a:rPr lang="en-US" dirty="0"/>
              <a:t>SHOW PARTITIONS employees PARTITION(country='US', state='AK</a:t>
            </a:r>
            <a:r>
              <a:rPr lang="en-US" dirty="0" smtClean="0"/>
              <a:t>');</a:t>
            </a:r>
          </a:p>
          <a:p>
            <a:pPr lvl="1"/>
            <a:r>
              <a:rPr lang="en-US" dirty="0"/>
              <a:t>DESCRIBE</a:t>
            </a:r>
            <a:r>
              <a:rPr lang="en-US" b="1" dirty="0"/>
              <a:t> </a:t>
            </a:r>
            <a:r>
              <a:rPr lang="en-US" dirty="0"/>
              <a:t>EXTENDED </a:t>
            </a:r>
            <a:r>
              <a:rPr lang="en-US" dirty="0" smtClean="0"/>
              <a:t>employees shows the partition keys.</a:t>
            </a:r>
          </a:p>
          <a:p>
            <a:r>
              <a:rPr lang="en-US" dirty="0" smtClean="0"/>
              <a:t>Creating partitions by loading data into Managed tables:</a:t>
            </a:r>
          </a:p>
          <a:p>
            <a:pPr lvl="1"/>
            <a:r>
              <a:rPr lang="en-US" dirty="0" smtClean="0"/>
              <a:t>You </a:t>
            </a:r>
            <a:r>
              <a:rPr lang="en-US" dirty="0"/>
              <a:t>create partitions in managed tables by loading data into them</a:t>
            </a:r>
            <a:r>
              <a:rPr lang="en-US" dirty="0" smtClean="0"/>
              <a:t>. </a:t>
            </a:r>
          </a:p>
          <a:p>
            <a:pPr lvl="1"/>
            <a:r>
              <a:rPr lang="en-US" dirty="0" smtClean="0"/>
              <a:t>E.g. below </a:t>
            </a:r>
            <a:r>
              <a:rPr lang="en-US" dirty="0"/>
              <a:t>creates a </a:t>
            </a:r>
            <a:r>
              <a:rPr lang="en-US" sz="1600" dirty="0"/>
              <a:t>US </a:t>
            </a:r>
            <a:r>
              <a:rPr lang="en-US" dirty="0"/>
              <a:t>and </a:t>
            </a:r>
            <a:r>
              <a:rPr lang="en-US" sz="1600" dirty="0"/>
              <a:t>CA </a:t>
            </a:r>
            <a:r>
              <a:rPr lang="en-US" dirty="0"/>
              <a:t>(California) partition while loading data into it from a </a:t>
            </a:r>
            <a:r>
              <a:rPr lang="en-US" dirty="0" smtClean="0"/>
              <a:t>local directory. </a:t>
            </a:r>
            <a:r>
              <a:rPr lang="en-US" dirty="0"/>
              <a:t>You </a:t>
            </a:r>
            <a:r>
              <a:rPr lang="en-US" u="sng" dirty="0"/>
              <a:t>must specify </a:t>
            </a:r>
            <a:r>
              <a:rPr lang="en-US" dirty="0"/>
              <a:t>a value for each </a:t>
            </a:r>
            <a:r>
              <a:rPr lang="en-US" dirty="0" smtClean="0"/>
              <a:t>partition column.</a:t>
            </a:r>
          </a:p>
          <a:p>
            <a:pPr lvl="2"/>
            <a:r>
              <a:rPr lang="en-US" dirty="0"/>
              <a:t>LOAD DATA LOCAL INPATH '${</a:t>
            </a:r>
            <a:r>
              <a:rPr lang="en-US" dirty="0" err="1"/>
              <a:t>env:HOME</a:t>
            </a:r>
            <a:r>
              <a:rPr lang="en-US" dirty="0"/>
              <a:t>}/</a:t>
            </a:r>
            <a:r>
              <a:rPr lang="en-US" dirty="0" err="1"/>
              <a:t>california</a:t>
            </a:r>
            <a:r>
              <a:rPr lang="en-US" dirty="0"/>
              <a:t>-employees'</a:t>
            </a:r>
          </a:p>
          <a:p>
            <a:pPr lvl="2"/>
            <a:r>
              <a:rPr lang="en-US" dirty="0"/>
              <a:t>INTO TABLE employees</a:t>
            </a:r>
          </a:p>
          <a:p>
            <a:pPr lvl="2"/>
            <a:r>
              <a:rPr lang="en-US" dirty="0"/>
              <a:t>PARTITION (country = 'US', state = 'CA</a:t>
            </a:r>
            <a:r>
              <a:rPr lang="en-US" dirty="0" smtClean="0"/>
              <a:t>');</a:t>
            </a:r>
          </a:p>
          <a:p>
            <a:pPr lvl="2"/>
            <a:r>
              <a:rPr lang="en-US" dirty="0"/>
              <a:t>The directory for this partition, </a:t>
            </a:r>
            <a:r>
              <a:rPr lang="en-US" i="1" dirty="0"/>
              <a:t>…/employees/country=US/state=CA</a:t>
            </a:r>
            <a:r>
              <a:rPr lang="en-US" dirty="0"/>
              <a:t>, will be created </a:t>
            </a:r>
            <a:r>
              <a:rPr lang="en-US" dirty="0" smtClean="0"/>
              <a:t>by Hive </a:t>
            </a:r>
            <a:r>
              <a:rPr lang="en-US" dirty="0"/>
              <a:t>and all data files in </a:t>
            </a:r>
            <a:r>
              <a:rPr lang="en-US" i="1" dirty="0"/>
              <a:t>$HOME/</a:t>
            </a:r>
            <a:r>
              <a:rPr lang="en-US" i="1" dirty="0" err="1"/>
              <a:t>california</a:t>
            </a:r>
            <a:r>
              <a:rPr lang="en-US" i="1" dirty="0"/>
              <a:t>-employees </a:t>
            </a:r>
            <a:r>
              <a:rPr lang="en-US" dirty="0"/>
              <a:t>will be copied into it.</a:t>
            </a:r>
          </a:p>
        </p:txBody>
      </p:sp>
    </p:spTree>
    <p:extLst>
      <p:ext uri="{BB962C8B-B14F-4D97-AF65-F5344CB8AC3E}">
        <p14:creationId xmlns:p14="http://schemas.microsoft.com/office/powerpoint/2010/main" val="2643642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a:t>Partitioning </a:t>
            </a:r>
            <a:r>
              <a:rPr lang="en-US" dirty="0" smtClean="0"/>
              <a:t>External Table:</a:t>
            </a:r>
          </a:p>
          <a:p>
            <a:pPr lvl="1"/>
            <a:r>
              <a:rPr lang="en-US" dirty="0" smtClean="0"/>
              <a:t>Partitioning External Table is the most common scenario for managing  a large production data set.</a:t>
            </a:r>
          </a:p>
          <a:p>
            <a:pPr lvl="1"/>
            <a:r>
              <a:rPr lang="en-US" dirty="0" err="1" smtClean="0"/>
              <a:t>E.g</a:t>
            </a:r>
            <a:r>
              <a:rPr lang="en-US" dirty="0" smtClean="0"/>
              <a:t> – log file dataset: </a:t>
            </a:r>
            <a:r>
              <a:rPr lang="en-US" dirty="0" err="1" smtClean="0"/>
              <a:t>congains</a:t>
            </a:r>
            <a:r>
              <a:rPr lang="en-US" dirty="0" smtClean="0"/>
              <a:t> log message, time stamp, severity(error, warning, info), server name, process id and text message.</a:t>
            </a:r>
          </a:p>
          <a:p>
            <a:pPr lvl="1"/>
            <a:r>
              <a:rPr lang="en-US" dirty="0" smtClean="0"/>
              <a:t>You can do ETL using Hive/pig and store the data using tab delimiter.</a:t>
            </a:r>
          </a:p>
          <a:p>
            <a:pPr lvl="1"/>
            <a:r>
              <a:rPr lang="en-US" dirty="0" smtClean="0"/>
              <a:t>We will create an external Hive table:</a:t>
            </a:r>
          </a:p>
          <a:p>
            <a:pPr lvl="2"/>
            <a:r>
              <a:rPr lang="en-US" b="1" dirty="0"/>
              <a:t>CREATE EXTERNAL TABLE </a:t>
            </a:r>
            <a:r>
              <a:rPr lang="en-US" dirty="0"/>
              <a:t>IF </a:t>
            </a:r>
            <a:r>
              <a:rPr lang="en-US" b="1" dirty="0"/>
              <a:t>NOT EXISTS </a:t>
            </a:r>
            <a:r>
              <a:rPr lang="en-US" dirty="0" err="1"/>
              <a:t>log_messages</a:t>
            </a:r>
            <a:r>
              <a:rPr lang="en-US" dirty="0"/>
              <a:t> (</a:t>
            </a:r>
          </a:p>
          <a:p>
            <a:pPr lvl="2"/>
            <a:r>
              <a:rPr lang="en-US" dirty="0" err="1"/>
              <a:t>hms</a:t>
            </a:r>
            <a:r>
              <a:rPr lang="en-US" dirty="0"/>
              <a:t> INT</a:t>
            </a:r>
            <a:r>
              <a:rPr lang="en-US" dirty="0" smtClean="0"/>
              <a:t>, severity </a:t>
            </a:r>
            <a:r>
              <a:rPr lang="en-US" dirty="0"/>
              <a:t>STRING</a:t>
            </a:r>
            <a:r>
              <a:rPr lang="en-US" dirty="0" smtClean="0"/>
              <a:t>, server </a:t>
            </a:r>
            <a:r>
              <a:rPr lang="en-US" dirty="0"/>
              <a:t>STRING</a:t>
            </a:r>
            <a:r>
              <a:rPr lang="en-US" dirty="0" smtClean="0"/>
              <a:t>, </a:t>
            </a:r>
            <a:r>
              <a:rPr lang="en-US" dirty="0" err="1" smtClean="0"/>
              <a:t>process_id</a:t>
            </a:r>
            <a:r>
              <a:rPr lang="en-US" dirty="0" smtClean="0"/>
              <a:t> </a:t>
            </a:r>
            <a:r>
              <a:rPr lang="en-US" dirty="0"/>
              <a:t>INT</a:t>
            </a:r>
            <a:r>
              <a:rPr lang="en-US" dirty="0" smtClean="0"/>
              <a:t>, message </a:t>
            </a:r>
            <a:r>
              <a:rPr lang="en-US" dirty="0"/>
              <a:t>STRING)</a:t>
            </a:r>
          </a:p>
          <a:p>
            <a:pPr lvl="2"/>
            <a:r>
              <a:rPr lang="en-US" dirty="0"/>
              <a:t>PARTITIONED </a:t>
            </a:r>
            <a:r>
              <a:rPr lang="en-US" b="1" dirty="0"/>
              <a:t>BY </a:t>
            </a:r>
            <a:r>
              <a:rPr lang="en-US" dirty="0"/>
              <a:t>(</a:t>
            </a:r>
            <a:r>
              <a:rPr lang="en-US" b="1" dirty="0"/>
              <a:t>year </a:t>
            </a:r>
            <a:r>
              <a:rPr lang="en-US" dirty="0"/>
              <a:t>INT, </a:t>
            </a:r>
            <a:r>
              <a:rPr lang="en-US" b="1" dirty="0"/>
              <a:t>month </a:t>
            </a:r>
            <a:r>
              <a:rPr lang="en-US" dirty="0"/>
              <a:t>INT, </a:t>
            </a:r>
            <a:r>
              <a:rPr lang="en-US" b="1" dirty="0"/>
              <a:t>day </a:t>
            </a:r>
            <a:r>
              <a:rPr lang="en-US" dirty="0"/>
              <a:t>INT)</a:t>
            </a:r>
          </a:p>
          <a:p>
            <a:pPr lvl="2"/>
            <a:r>
              <a:rPr lang="en-US" b="1" dirty="0"/>
              <a:t>ROW </a:t>
            </a:r>
            <a:r>
              <a:rPr lang="en-US" dirty="0"/>
              <a:t>FORMAT DELIMITED FIELDS TERMINATED </a:t>
            </a:r>
            <a:r>
              <a:rPr lang="en-US" b="1" dirty="0"/>
              <a:t>BY </a:t>
            </a:r>
            <a:r>
              <a:rPr lang="en-US" dirty="0"/>
              <a:t>'\t';</a:t>
            </a:r>
          </a:p>
          <a:p>
            <a:pPr lvl="1"/>
            <a:r>
              <a:rPr lang="en-US" dirty="0" smtClean="0"/>
              <a:t>(</a:t>
            </a:r>
            <a:r>
              <a:rPr lang="en-US" dirty="0" err="1" smtClean="0"/>
              <a:t>Int</a:t>
            </a:r>
            <a:r>
              <a:rPr lang="en-US" dirty="0" smtClean="0"/>
              <a:t> question)Good candidate for partitioning key is say DAY. Log generated about a day will be correct size for a partition.</a:t>
            </a:r>
          </a:p>
          <a:p>
            <a:pPr lvl="1"/>
            <a:r>
              <a:rPr lang="en-US" dirty="0" smtClean="0"/>
              <a:t>We have now created the table, but note that the location clause is not required here.</a:t>
            </a:r>
          </a:p>
          <a:p>
            <a:pPr lvl="1"/>
            <a:r>
              <a:rPr lang="en-US" dirty="0" smtClean="0"/>
              <a:t>We now need to use ALTER </a:t>
            </a:r>
            <a:r>
              <a:rPr lang="en-US" sz="2000" dirty="0" smtClean="0"/>
              <a:t>TABLE </a:t>
            </a:r>
            <a:r>
              <a:rPr lang="en-US" dirty="0"/>
              <a:t>statement is used to add </a:t>
            </a:r>
            <a:r>
              <a:rPr lang="en-US" i="1" dirty="0"/>
              <a:t>each </a:t>
            </a:r>
            <a:r>
              <a:rPr lang="en-US" dirty="0"/>
              <a:t>partition separately</a:t>
            </a:r>
            <a:r>
              <a:rPr lang="en-US" dirty="0" smtClean="0"/>
              <a:t>.</a:t>
            </a:r>
          </a:p>
          <a:p>
            <a:pPr lvl="1"/>
            <a:r>
              <a:rPr lang="en-US" dirty="0" smtClean="0"/>
              <a:t>This Alter table </a:t>
            </a:r>
            <a:r>
              <a:rPr lang="en-US" dirty="0" err="1" smtClean="0"/>
              <a:t>stmt</a:t>
            </a:r>
            <a:r>
              <a:rPr lang="en-US" dirty="0" smtClean="0"/>
              <a:t> must specify a value for each partition key, year, month and day.</a:t>
            </a:r>
            <a:endParaRPr lang="en-US" dirty="0"/>
          </a:p>
        </p:txBody>
      </p:sp>
    </p:spTree>
    <p:extLst>
      <p:ext uri="{BB962C8B-B14F-4D97-AF65-F5344CB8AC3E}">
        <p14:creationId xmlns:p14="http://schemas.microsoft.com/office/powerpoint/2010/main" val="1969861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pPr lvl="1"/>
            <a:r>
              <a:rPr lang="en-US" dirty="0" err="1" smtClean="0"/>
              <a:t>E.g</a:t>
            </a:r>
            <a:r>
              <a:rPr lang="en-US" dirty="0" smtClean="0"/>
              <a:t> to add </a:t>
            </a:r>
            <a:r>
              <a:rPr lang="en-US" dirty="0"/>
              <a:t>a partition for </a:t>
            </a:r>
            <a:r>
              <a:rPr lang="en-US" dirty="0" smtClean="0"/>
              <a:t>March 10</a:t>
            </a:r>
            <a:r>
              <a:rPr lang="en-US" baseline="30000" dirty="0" smtClean="0"/>
              <a:t>th</a:t>
            </a:r>
            <a:r>
              <a:rPr lang="en-US" dirty="0" smtClean="0"/>
              <a:t> 2016,</a:t>
            </a:r>
            <a:endParaRPr lang="en-US" dirty="0"/>
          </a:p>
          <a:p>
            <a:pPr lvl="1"/>
            <a:r>
              <a:rPr lang="en-US" b="1" dirty="0"/>
              <a:t>ALTER TABLE </a:t>
            </a:r>
            <a:r>
              <a:rPr lang="en-US" dirty="0" err="1"/>
              <a:t>log_messages</a:t>
            </a:r>
            <a:r>
              <a:rPr lang="en-US" dirty="0"/>
              <a:t> </a:t>
            </a:r>
            <a:r>
              <a:rPr lang="en-US" b="1" dirty="0"/>
              <a:t>ADD </a:t>
            </a:r>
            <a:r>
              <a:rPr lang="en-US" dirty="0"/>
              <a:t>PARTITION(</a:t>
            </a:r>
            <a:r>
              <a:rPr lang="en-US" b="1" dirty="0"/>
              <a:t>year </a:t>
            </a:r>
            <a:r>
              <a:rPr lang="en-US" dirty="0"/>
              <a:t>= </a:t>
            </a:r>
            <a:r>
              <a:rPr lang="en-US" dirty="0" smtClean="0"/>
              <a:t>2016, </a:t>
            </a:r>
            <a:r>
              <a:rPr lang="en-US" b="1" dirty="0"/>
              <a:t>month </a:t>
            </a:r>
            <a:r>
              <a:rPr lang="en-US" dirty="0"/>
              <a:t>= </a:t>
            </a:r>
            <a:r>
              <a:rPr lang="en-US" dirty="0" smtClean="0"/>
              <a:t>3, </a:t>
            </a:r>
            <a:r>
              <a:rPr lang="en-US" b="1" dirty="0"/>
              <a:t>day </a:t>
            </a:r>
            <a:r>
              <a:rPr lang="en-US" dirty="0"/>
              <a:t>= </a:t>
            </a:r>
            <a:r>
              <a:rPr lang="en-US" dirty="0" smtClean="0"/>
              <a:t>10)</a:t>
            </a:r>
            <a:endParaRPr lang="en-US" dirty="0"/>
          </a:p>
          <a:p>
            <a:pPr lvl="1"/>
            <a:r>
              <a:rPr lang="en-US" b="1" dirty="0"/>
              <a:t>LOCATION </a:t>
            </a:r>
            <a:r>
              <a:rPr lang="en-US" dirty="0"/>
              <a:t>'</a:t>
            </a:r>
            <a:r>
              <a:rPr lang="en-US" dirty="0" err="1"/>
              <a:t>hdfs</a:t>
            </a:r>
            <a:r>
              <a:rPr lang="en-US" dirty="0"/>
              <a:t>://</a:t>
            </a:r>
            <a:r>
              <a:rPr lang="en-US" dirty="0" err="1"/>
              <a:t>master_server</a:t>
            </a:r>
            <a:r>
              <a:rPr lang="en-US" dirty="0"/>
              <a:t>/data/</a:t>
            </a:r>
            <a:r>
              <a:rPr lang="en-US" dirty="0" err="1"/>
              <a:t>log_messages</a:t>
            </a:r>
            <a:r>
              <a:rPr lang="en-US" dirty="0"/>
              <a:t>/2012/01/02</a:t>
            </a:r>
            <a:r>
              <a:rPr lang="en-US" dirty="0" smtClean="0"/>
              <a:t>';</a:t>
            </a:r>
          </a:p>
          <a:p>
            <a:pPr lvl="1"/>
            <a:r>
              <a:rPr lang="en-US" dirty="0" smtClean="0"/>
              <a:t>IMP advantage of this adding data (using this location )is that we can archive old data on inexpensive storage like Amazon s3, while keeping newer and more interesting, hot data in HDFS.</a:t>
            </a:r>
          </a:p>
          <a:p>
            <a:pPr lvl="1"/>
            <a:endParaRPr lang="en-US" dirty="0" smtClean="0"/>
          </a:p>
          <a:p>
            <a:pPr lvl="1"/>
            <a:r>
              <a:rPr lang="en-US" dirty="0" err="1" smtClean="0"/>
              <a:t>E.g</a:t>
            </a:r>
            <a:r>
              <a:rPr lang="en-US" dirty="0" smtClean="0"/>
              <a:t>  copy the data for partition that you want to move to s3. We can use </a:t>
            </a:r>
            <a:r>
              <a:rPr lang="en-US" dirty="0" err="1" smtClean="0"/>
              <a:t>distcp</a:t>
            </a:r>
            <a:r>
              <a:rPr lang="en-US" dirty="0" smtClean="0"/>
              <a:t> for faster copy, which uses parallel copying using no of mappers.</a:t>
            </a:r>
          </a:p>
          <a:p>
            <a:pPr lvl="1"/>
            <a:r>
              <a:rPr lang="en-US" dirty="0" err="1"/>
              <a:t>hadoop</a:t>
            </a:r>
            <a:r>
              <a:rPr lang="en-US" dirty="0"/>
              <a:t> </a:t>
            </a:r>
            <a:r>
              <a:rPr lang="en-US" dirty="0" err="1"/>
              <a:t>distcp</a:t>
            </a:r>
            <a:r>
              <a:rPr lang="en-US" dirty="0"/>
              <a:t> /data/</a:t>
            </a:r>
            <a:r>
              <a:rPr lang="en-US" dirty="0" err="1"/>
              <a:t>log_messages</a:t>
            </a:r>
            <a:r>
              <a:rPr lang="en-US" dirty="0"/>
              <a:t>/2011/12/02 s3n://</a:t>
            </a:r>
            <a:r>
              <a:rPr lang="en-US" dirty="0" smtClean="0"/>
              <a:t>ourbucket/logs/2011/12/02</a:t>
            </a:r>
          </a:p>
          <a:p>
            <a:pPr lvl="1"/>
            <a:r>
              <a:rPr lang="en-US" dirty="0"/>
              <a:t>Alter the table to point the partition to the S3 location:</a:t>
            </a:r>
          </a:p>
          <a:p>
            <a:pPr lvl="1"/>
            <a:r>
              <a:rPr lang="en-US" b="1" dirty="0"/>
              <a:t>ALTER TABLE </a:t>
            </a:r>
            <a:r>
              <a:rPr lang="en-US" dirty="0" err="1"/>
              <a:t>log_messages</a:t>
            </a:r>
            <a:r>
              <a:rPr lang="en-US" dirty="0"/>
              <a:t> PARTITION(</a:t>
            </a:r>
            <a:r>
              <a:rPr lang="en-US" b="1" dirty="0"/>
              <a:t>year </a:t>
            </a:r>
            <a:r>
              <a:rPr lang="en-US" dirty="0"/>
              <a:t>= 2011, </a:t>
            </a:r>
            <a:r>
              <a:rPr lang="en-US" b="1" dirty="0"/>
              <a:t>month </a:t>
            </a:r>
            <a:r>
              <a:rPr lang="en-US" dirty="0"/>
              <a:t>= 12, </a:t>
            </a:r>
            <a:r>
              <a:rPr lang="en-US" b="1" dirty="0"/>
              <a:t>day </a:t>
            </a:r>
            <a:r>
              <a:rPr lang="en-US" dirty="0"/>
              <a:t>= 2)</a:t>
            </a:r>
          </a:p>
          <a:p>
            <a:pPr lvl="1"/>
            <a:r>
              <a:rPr lang="en-US" b="1" dirty="0"/>
              <a:t>SET LOCATION </a:t>
            </a:r>
            <a:r>
              <a:rPr lang="en-US" dirty="0"/>
              <a:t>'s3n://</a:t>
            </a:r>
            <a:r>
              <a:rPr lang="en-US" dirty="0" err="1"/>
              <a:t>ourbucket</a:t>
            </a:r>
            <a:r>
              <a:rPr lang="en-US" dirty="0"/>
              <a:t>/logs/2011/01/02</a:t>
            </a:r>
            <a:r>
              <a:rPr lang="en-US" dirty="0" smtClean="0"/>
              <a:t>';</a:t>
            </a:r>
          </a:p>
          <a:p>
            <a:pPr lvl="1"/>
            <a:r>
              <a:rPr lang="en-US" dirty="0"/>
              <a:t>Remove the HDFS copy of the partition using the </a:t>
            </a:r>
            <a:r>
              <a:rPr lang="en-US" sz="2000" dirty="0" err="1"/>
              <a:t>hadoop</a:t>
            </a:r>
            <a:r>
              <a:rPr lang="en-US" sz="2000" dirty="0"/>
              <a:t> fs -</a:t>
            </a:r>
            <a:r>
              <a:rPr lang="en-US" sz="2000" dirty="0" err="1"/>
              <a:t>rmr</a:t>
            </a:r>
            <a:r>
              <a:rPr lang="en-US" sz="2000" dirty="0"/>
              <a:t> </a:t>
            </a:r>
            <a:r>
              <a:rPr lang="en-US" dirty="0"/>
              <a:t>command:</a:t>
            </a:r>
          </a:p>
          <a:p>
            <a:pPr lvl="1"/>
            <a:r>
              <a:rPr lang="en-US" dirty="0" err="1"/>
              <a:t>hadoop</a:t>
            </a:r>
            <a:r>
              <a:rPr lang="en-US" dirty="0"/>
              <a:t> fs -</a:t>
            </a:r>
            <a:r>
              <a:rPr lang="en-US" dirty="0" err="1"/>
              <a:t>rmr</a:t>
            </a:r>
            <a:r>
              <a:rPr lang="en-US" dirty="0"/>
              <a:t> /data/</a:t>
            </a:r>
            <a:r>
              <a:rPr lang="en-US" dirty="0" err="1"/>
              <a:t>log_messages</a:t>
            </a:r>
            <a:r>
              <a:rPr lang="en-US" dirty="0"/>
              <a:t>/2011/01/02</a:t>
            </a:r>
          </a:p>
        </p:txBody>
      </p:sp>
    </p:spTree>
    <p:extLst>
      <p:ext uri="{BB962C8B-B14F-4D97-AF65-F5344CB8AC3E}">
        <p14:creationId xmlns:p14="http://schemas.microsoft.com/office/powerpoint/2010/main" val="89950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pPr lvl="1"/>
            <a:r>
              <a:rPr lang="en-US" dirty="0"/>
              <a:t>As for </a:t>
            </a:r>
            <a:r>
              <a:rPr lang="en-US" dirty="0" err="1"/>
              <a:t>nonpartitioned</a:t>
            </a:r>
            <a:r>
              <a:rPr lang="en-US" dirty="0"/>
              <a:t> external tables, Hive does not own the data and it does not </a:t>
            </a:r>
            <a:r>
              <a:rPr lang="en-US" dirty="0" smtClean="0"/>
              <a:t>delete the </a:t>
            </a:r>
            <a:r>
              <a:rPr lang="en-US" dirty="0"/>
              <a:t>data if the table is dropped</a:t>
            </a:r>
            <a:r>
              <a:rPr lang="en-US" dirty="0" smtClean="0"/>
              <a:t>.</a:t>
            </a:r>
          </a:p>
          <a:p>
            <a:pPr lvl="1"/>
            <a:r>
              <a:rPr lang="en-US" dirty="0"/>
              <a:t>As for managed partitioned tables, you can see an external table’s partitions with </a:t>
            </a:r>
            <a:r>
              <a:rPr lang="en-US" sz="2000" dirty="0" smtClean="0"/>
              <a:t>SHOW </a:t>
            </a:r>
            <a:r>
              <a:rPr lang="en-US" dirty="0" smtClean="0"/>
              <a:t>PARTITIONS</a:t>
            </a:r>
            <a:r>
              <a:rPr lang="en-US" dirty="0"/>
              <a:t>:</a:t>
            </a:r>
          </a:p>
          <a:p>
            <a:pPr lvl="1"/>
            <a:r>
              <a:rPr lang="en-US" dirty="0"/>
              <a:t>hive&gt; </a:t>
            </a:r>
            <a:r>
              <a:rPr lang="en-US" b="1" dirty="0"/>
              <a:t>SHOW </a:t>
            </a:r>
            <a:r>
              <a:rPr lang="en-US" dirty="0"/>
              <a:t>PARTITIONS </a:t>
            </a:r>
            <a:r>
              <a:rPr lang="en-US" dirty="0" err="1"/>
              <a:t>log_messages</a:t>
            </a:r>
            <a:r>
              <a:rPr lang="en-US" dirty="0" smtClean="0"/>
              <a:t>;</a:t>
            </a:r>
          </a:p>
          <a:p>
            <a:pPr lvl="1"/>
            <a:r>
              <a:rPr lang="en-US" sz="2000" dirty="0"/>
              <a:t>DESCRIBE EXTENDED </a:t>
            </a:r>
            <a:r>
              <a:rPr lang="en-US" sz="2000" dirty="0" err="1"/>
              <a:t>log_messages</a:t>
            </a:r>
            <a:r>
              <a:rPr lang="en-US" sz="2000" dirty="0"/>
              <a:t> </a:t>
            </a:r>
            <a:r>
              <a:rPr lang="en-US" dirty="0"/>
              <a:t>shows the partition keys both as </a:t>
            </a:r>
            <a:r>
              <a:rPr lang="en-US" dirty="0" smtClean="0"/>
              <a:t>part of </a:t>
            </a:r>
            <a:r>
              <a:rPr lang="en-US" dirty="0"/>
              <a:t>the schema and in the list of </a:t>
            </a:r>
            <a:r>
              <a:rPr lang="en-US" sz="2400" dirty="0" err="1"/>
              <a:t>partitionKeys</a:t>
            </a:r>
            <a:r>
              <a:rPr lang="en-US" dirty="0" smtClean="0"/>
              <a:t>:</a:t>
            </a:r>
          </a:p>
          <a:p>
            <a:pPr lvl="1"/>
            <a:r>
              <a:rPr lang="en-US" dirty="0"/>
              <a:t>hive&gt; </a:t>
            </a:r>
            <a:r>
              <a:rPr lang="en-US" b="1" dirty="0"/>
              <a:t>DESCRIBE </a:t>
            </a:r>
            <a:r>
              <a:rPr lang="en-US" dirty="0"/>
              <a:t>EXTENDED </a:t>
            </a:r>
            <a:r>
              <a:rPr lang="en-US" dirty="0" err="1"/>
              <a:t>log_messages</a:t>
            </a:r>
            <a:r>
              <a:rPr lang="en-US" dirty="0"/>
              <a:t>;</a:t>
            </a:r>
          </a:p>
          <a:p>
            <a:pPr lvl="2"/>
            <a:r>
              <a:rPr lang="en-US" dirty="0"/>
              <a:t>...</a:t>
            </a:r>
          </a:p>
          <a:p>
            <a:pPr lvl="2"/>
            <a:r>
              <a:rPr lang="en-US" dirty="0"/>
              <a:t>message string,</a:t>
            </a:r>
          </a:p>
          <a:p>
            <a:pPr lvl="2"/>
            <a:r>
              <a:rPr lang="en-US" b="1" dirty="0"/>
              <a:t>year </a:t>
            </a:r>
            <a:r>
              <a:rPr lang="en-US" dirty="0" err="1"/>
              <a:t>int</a:t>
            </a:r>
            <a:r>
              <a:rPr lang="en-US" dirty="0"/>
              <a:t>,</a:t>
            </a:r>
          </a:p>
          <a:p>
            <a:pPr lvl="2"/>
            <a:r>
              <a:rPr lang="en-US" b="1" dirty="0"/>
              <a:t>month </a:t>
            </a:r>
            <a:r>
              <a:rPr lang="en-US" dirty="0" err="1"/>
              <a:t>int</a:t>
            </a:r>
            <a:r>
              <a:rPr lang="en-US" dirty="0"/>
              <a:t>,</a:t>
            </a:r>
          </a:p>
          <a:p>
            <a:pPr lvl="2"/>
            <a:r>
              <a:rPr lang="en-US" b="1" dirty="0"/>
              <a:t>day </a:t>
            </a:r>
            <a:r>
              <a:rPr lang="en-US" dirty="0" err="1"/>
              <a:t>int</a:t>
            </a:r>
            <a:endParaRPr lang="en-US" dirty="0"/>
          </a:p>
          <a:p>
            <a:pPr lvl="2"/>
            <a:r>
              <a:rPr lang="en-US" dirty="0"/>
              <a:t>Detailed </a:t>
            </a:r>
            <a:r>
              <a:rPr lang="en-US" b="1" dirty="0"/>
              <a:t>Table </a:t>
            </a:r>
            <a:r>
              <a:rPr lang="en-US" dirty="0"/>
              <a:t>Information...</a:t>
            </a:r>
          </a:p>
          <a:p>
            <a:pPr lvl="2"/>
            <a:r>
              <a:rPr lang="en-US" dirty="0" err="1"/>
              <a:t>partitionKeys</a:t>
            </a:r>
            <a:r>
              <a:rPr lang="en-US" dirty="0"/>
              <a:t>:[</a:t>
            </a:r>
            <a:r>
              <a:rPr lang="en-US" dirty="0" err="1"/>
              <a:t>FieldSchema</a:t>
            </a:r>
            <a:r>
              <a:rPr lang="en-US" dirty="0"/>
              <a:t>(</a:t>
            </a:r>
            <a:r>
              <a:rPr lang="en-US" dirty="0" err="1"/>
              <a:t>name:</a:t>
            </a:r>
            <a:r>
              <a:rPr lang="en-US" b="1" dirty="0" err="1"/>
              <a:t>year</a:t>
            </a:r>
            <a:r>
              <a:rPr lang="en-US" dirty="0"/>
              <a:t>, </a:t>
            </a:r>
            <a:r>
              <a:rPr lang="en-US" b="1" dirty="0" err="1"/>
              <a:t>type</a:t>
            </a:r>
            <a:r>
              <a:rPr lang="en-US" dirty="0" err="1"/>
              <a:t>:int</a:t>
            </a:r>
            <a:r>
              <a:rPr lang="en-US" dirty="0"/>
              <a:t>, </a:t>
            </a:r>
            <a:r>
              <a:rPr lang="en-US" b="1" dirty="0" err="1"/>
              <a:t>comment</a:t>
            </a:r>
            <a:r>
              <a:rPr lang="en-US" dirty="0" err="1"/>
              <a:t>:</a:t>
            </a:r>
            <a:r>
              <a:rPr lang="en-US" b="1" dirty="0" err="1"/>
              <a:t>null</a:t>
            </a:r>
            <a:r>
              <a:rPr lang="en-US" dirty="0"/>
              <a:t>),</a:t>
            </a:r>
          </a:p>
          <a:p>
            <a:pPr lvl="2"/>
            <a:r>
              <a:rPr lang="en-US" dirty="0" err="1"/>
              <a:t>FieldSchema</a:t>
            </a:r>
            <a:r>
              <a:rPr lang="en-US" dirty="0"/>
              <a:t>(</a:t>
            </a:r>
            <a:r>
              <a:rPr lang="en-US" dirty="0" err="1"/>
              <a:t>name:</a:t>
            </a:r>
            <a:r>
              <a:rPr lang="en-US" b="1" dirty="0" err="1"/>
              <a:t>month</a:t>
            </a:r>
            <a:r>
              <a:rPr lang="en-US" dirty="0"/>
              <a:t>, </a:t>
            </a:r>
            <a:r>
              <a:rPr lang="en-US" b="1" dirty="0" err="1"/>
              <a:t>type</a:t>
            </a:r>
            <a:r>
              <a:rPr lang="en-US" dirty="0" err="1"/>
              <a:t>:int</a:t>
            </a:r>
            <a:r>
              <a:rPr lang="en-US" dirty="0"/>
              <a:t>, </a:t>
            </a:r>
            <a:r>
              <a:rPr lang="en-US" b="1" dirty="0" err="1"/>
              <a:t>comment</a:t>
            </a:r>
            <a:r>
              <a:rPr lang="en-US" dirty="0" err="1"/>
              <a:t>:</a:t>
            </a:r>
            <a:r>
              <a:rPr lang="en-US" b="1" dirty="0" err="1"/>
              <a:t>null</a:t>
            </a:r>
            <a:r>
              <a:rPr lang="en-US" dirty="0"/>
              <a:t>),</a:t>
            </a:r>
          </a:p>
          <a:p>
            <a:pPr lvl="2"/>
            <a:r>
              <a:rPr lang="en-US" dirty="0" err="1"/>
              <a:t>FieldSchema</a:t>
            </a:r>
            <a:r>
              <a:rPr lang="en-US" dirty="0"/>
              <a:t>(</a:t>
            </a:r>
            <a:r>
              <a:rPr lang="en-US" dirty="0" err="1"/>
              <a:t>name:</a:t>
            </a:r>
            <a:r>
              <a:rPr lang="en-US" b="1" dirty="0" err="1"/>
              <a:t>day</a:t>
            </a:r>
            <a:r>
              <a:rPr lang="en-US" dirty="0"/>
              <a:t>, </a:t>
            </a:r>
            <a:r>
              <a:rPr lang="en-US" b="1" dirty="0" err="1"/>
              <a:t>type</a:t>
            </a:r>
            <a:r>
              <a:rPr lang="en-US" dirty="0" err="1"/>
              <a:t>:int</a:t>
            </a:r>
            <a:r>
              <a:rPr lang="en-US" dirty="0"/>
              <a:t>, </a:t>
            </a:r>
            <a:r>
              <a:rPr lang="en-US" b="1" dirty="0" err="1"/>
              <a:t>comment</a:t>
            </a:r>
            <a:r>
              <a:rPr lang="en-US" dirty="0" err="1"/>
              <a:t>:</a:t>
            </a:r>
            <a:r>
              <a:rPr lang="en-US" b="1" dirty="0" err="1"/>
              <a:t>null</a:t>
            </a:r>
            <a:r>
              <a:rPr lang="en-US" dirty="0" smtClean="0"/>
              <a:t>)],</a:t>
            </a:r>
          </a:p>
          <a:p>
            <a:pPr lvl="1"/>
            <a:endParaRPr lang="en-US" dirty="0"/>
          </a:p>
          <a:p>
            <a:pPr lvl="1"/>
            <a:endParaRPr lang="en-US" dirty="0"/>
          </a:p>
        </p:txBody>
      </p:sp>
    </p:spTree>
    <p:extLst>
      <p:ext uri="{BB962C8B-B14F-4D97-AF65-F5344CB8AC3E}">
        <p14:creationId xmlns:p14="http://schemas.microsoft.com/office/powerpoint/2010/main" val="32042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smtClean="0"/>
              <a:t>Hive QL</a:t>
            </a:r>
            <a:endParaRPr lang="en-US" dirty="0"/>
          </a:p>
        </p:txBody>
      </p:sp>
      <p:sp>
        <p:nvSpPr>
          <p:cNvPr id="3" name="Content Placeholder 2"/>
          <p:cNvSpPr>
            <a:spLocks noGrp="1"/>
          </p:cNvSpPr>
          <p:nvPr>
            <p:ph idx="1"/>
          </p:nvPr>
        </p:nvSpPr>
        <p:spPr>
          <a:xfrm>
            <a:off x="590550" y="791570"/>
            <a:ext cx="11601450" cy="6066430"/>
          </a:xfrm>
        </p:spPr>
        <p:txBody>
          <a:bodyPr>
            <a:normAutofit lnSpcReduction="10000"/>
          </a:bodyPr>
          <a:lstStyle/>
          <a:p>
            <a:r>
              <a:rPr lang="en-US" dirty="0" smtClean="0"/>
              <a:t>Hive QL (</a:t>
            </a:r>
            <a:r>
              <a:rPr lang="en-US" dirty="0" err="1" smtClean="0"/>
              <a:t>Hql</a:t>
            </a:r>
            <a:r>
              <a:rPr lang="en-US" dirty="0" smtClean="0"/>
              <a:t>) is the Hive Query Language. It is not fully confirm to ANSI SQL standard, but closest to MySQL </a:t>
            </a:r>
            <a:r>
              <a:rPr lang="en-US" dirty="0" err="1" smtClean="0"/>
              <a:t>Sql</a:t>
            </a:r>
            <a:r>
              <a:rPr lang="en-US" dirty="0" smtClean="0"/>
              <a:t>.</a:t>
            </a:r>
          </a:p>
          <a:p>
            <a:r>
              <a:rPr lang="en-US" dirty="0"/>
              <a:t>Hive </a:t>
            </a:r>
            <a:r>
              <a:rPr lang="en-US" dirty="0" smtClean="0"/>
              <a:t>initially offers </a:t>
            </a:r>
            <a:r>
              <a:rPr lang="en-US" dirty="0"/>
              <a:t>no support for </a:t>
            </a:r>
            <a:r>
              <a:rPr lang="en-US" dirty="0" err="1" smtClean="0"/>
              <a:t>rowlevel</a:t>
            </a:r>
            <a:r>
              <a:rPr lang="en-US" dirty="0" smtClean="0"/>
              <a:t> inserts</a:t>
            </a:r>
            <a:r>
              <a:rPr lang="en-US" dirty="0"/>
              <a:t>, updates, and </a:t>
            </a:r>
            <a:r>
              <a:rPr lang="en-US" dirty="0" smtClean="0"/>
              <a:t>deletes</a:t>
            </a:r>
            <a:r>
              <a:rPr lang="en-US" dirty="0"/>
              <a:t> </a:t>
            </a:r>
            <a:r>
              <a:rPr lang="en-US" dirty="0" smtClean="0"/>
              <a:t>and ACID/Transactions support.</a:t>
            </a:r>
          </a:p>
          <a:p>
            <a:r>
              <a:rPr lang="en-US" dirty="0" smtClean="0"/>
              <a:t>Hive supports transactions at partition level from 0.13.</a:t>
            </a:r>
          </a:p>
          <a:p>
            <a:r>
              <a:rPr lang="en-US" dirty="0" smtClean="0"/>
              <a:t>And Hive </a:t>
            </a:r>
            <a:r>
              <a:rPr lang="en-US" dirty="0"/>
              <a:t>version </a:t>
            </a:r>
            <a:r>
              <a:rPr lang="en-US" b="1" dirty="0"/>
              <a:t>0.14.0</a:t>
            </a:r>
            <a:r>
              <a:rPr lang="en-US" dirty="0"/>
              <a:t>: INSERT...VALUES, UPDATE, and DELETE are now available with full ACID support</a:t>
            </a:r>
            <a:r>
              <a:rPr lang="en-US" dirty="0" smtClean="0"/>
              <a:t>.</a:t>
            </a:r>
          </a:p>
          <a:p>
            <a:r>
              <a:rPr lang="en-US" b="1" dirty="0"/>
              <a:t>SQL Components</a:t>
            </a:r>
          </a:p>
          <a:p>
            <a:r>
              <a:rPr lang="en-US" dirty="0"/>
              <a:t>SQL consists of three components:</a:t>
            </a:r>
          </a:p>
          <a:p>
            <a:pPr lvl="1"/>
            <a:r>
              <a:rPr lang="en-US" dirty="0"/>
              <a:t>Data Definition Language (DDL</a:t>
            </a:r>
            <a:r>
              <a:rPr lang="en-US" dirty="0" smtClean="0"/>
              <a:t>) - </a:t>
            </a:r>
            <a:r>
              <a:rPr lang="en-US" dirty="0"/>
              <a:t>create and modify tables and other objects in the </a:t>
            </a:r>
            <a:r>
              <a:rPr lang="en-US" dirty="0" err="1" smtClean="0"/>
              <a:t>db</a:t>
            </a:r>
            <a:r>
              <a:rPr lang="en-US" dirty="0" smtClean="0"/>
              <a:t> -</a:t>
            </a:r>
            <a:r>
              <a:rPr lang="en-US" dirty="0"/>
              <a:t>CREATE </a:t>
            </a:r>
            <a:r>
              <a:rPr lang="en-US" dirty="0" smtClean="0"/>
              <a:t>,DROP, ALTER, TRUNCATE </a:t>
            </a:r>
            <a:r>
              <a:rPr lang="en-US" dirty="0" err="1" smtClean="0"/>
              <a:t>table,db</a:t>
            </a:r>
            <a:r>
              <a:rPr lang="en-US" dirty="0" smtClean="0"/>
              <a:t> </a:t>
            </a:r>
            <a:r>
              <a:rPr lang="en-US" dirty="0" err="1" smtClean="0"/>
              <a:t>etc</a:t>
            </a:r>
            <a:r>
              <a:rPr lang="en-US" dirty="0" smtClean="0"/>
              <a:t> objects</a:t>
            </a:r>
            <a:endParaRPr lang="en-US" dirty="0"/>
          </a:p>
          <a:p>
            <a:pPr lvl="1"/>
            <a:r>
              <a:rPr lang="en-US" dirty="0"/>
              <a:t>Data Manipulation Language (DML</a:t>
            </a:r>
            <a:r>
              <a:rPr lang="en-US" dirty="0" smtClean="0"/>
              <a:t>) - </a:t>
            </a:r>
            <a:r>
              <a:rPr lang="en-US" dirty="0"/>
              <a:t>manipulate data within a table</a:t>
            </a:r>
            <a:r>
              <a:rPr lang="en-US" dirty="0" smtClean="0"/>
              <a:t>. Select, insert, update, delete.</a:t>
            </a:r>
            <a:endParaRPr lang="en-US" dirty="0"/>
          </a:p>
          <a:p>
            <a:pPr lvl="1"/>
            <a:r>
              <a:rPr lang="en-US" dirty="0"/>
              <a:t>Data Control Language (DCL</a:t>
            </a:r>
            <a:r>
              <a:rPr lang="en-US" dirty="0" smtClean="0"/>
              <a:t>) - </a:t>
            </a:r>
            <a:r>
              <a:rPr lang="en-US" dirty="0"/>
              <a:t>used to </a:t>
            </a:r>
            <a:r>
              <a:rPr lang="en-US" dirty="0" smtClean="0"/>
              <a:t>create/manipulate </a:t>
            </a:r>
            <a:r>
              <a:rPr lang="en-US" dirty="0"/>
              <a:t>privileges to allow users </a:t>
            </a:r>
            <a:r>
              <a:rPr lang="en-US" dirty="0" smtClean="0"/>
              <a:t>access to DB – Grant and Revoke.</a:t>
            </a:r>
            <a:endParaRPr lang="en-US" dirty="0"/>
          </a:p>
          <a:p>
            <a:endParaRPr lang="en-US" dirty="0"/>
          </a:p>
        </p:txBody>
      </p:sp>
    </p:spTree>
    <p:extLst>
      <p:ext uri="{BB962C8B-B14F-4D97-AF65-F5344CB8AC3E}">
        <p14:creationId xmlns:p14="http://schemas.microsoft.com/office/powerpoint/2010/main" val="442493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fontScale="90000"/>
          </a:bodyPr>
          <a:lstStyle/>
          <a:p>
            <a:r>
              <a:rPr lang="en-US" dirty="0" err="1" smtClean="0"/>
              <a:t>HiveQL</a:t>
            </a:r>
            <a:r>
              <a:rPr lang="en-US" dirty="0" smtClean="0"/>
              <a:t> – DDL – Partitioning Tables[Managed &amp; External]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pPr lvl="1"/>
            <a:r>
              <a:rPr lang="en-US" dirty="0" smtClean="0"/>
              <a:t>This </a:t>
            </a:r>
            <a:r>
              <a:rPr lang="en-US" dirty="0" err="1" smtClean="0"/>
              <a:t>doesnot</a:t>
            </a:r>
            <a:r>
              <a:rPr lang="en-US" dirty="0" smtClean="0"/>
              <a:t> show the useful information of what is the actual location of the partition data. </a:t>
            </a:r>
            <a:r>
              <a:rPr lang="en-US" dirty="0" err="1" smtClean="0"/>
              <a:t>i.e</a:t>
            </a:r>
            <a:r>
              <a:rPr lang="en-US" dirty="0" smtClean="0"/>
              <a:t> the location field. This we can fetch by querying individual partitions.</a:t>
            </a:r>
          </a:p>
          <a:p>
            <a:pPr lvl="1"/>
            <a:r>
              <a:rPr lang="en-US" dirty="0"/>
              <a:t>hive&gt; </a:t>
            </a:r>
            <a:r>
              <a:rPr lang="en-US" b="1" dirty="0"/>
              <a:t>DESCRIBE </a:t>
            </a:r>
            <a:r>
              <a:rPr lang="en-US" dirty="0"/>
              <a:t>EXTENDED </a:t>
            </a:r>
            <a:r>
              <a:rPr lang="en-US" dirty="0" err="1"/>
              <a:t>log_messages</a:t>
            </a:r>
            <a:r>
              <a:rPr lang="en-US" dirty="0"/>
              <a:t> PARTITION (</a:t>
            </a:r>
            <a:r>
              <a:rPr lang="en-US" b="1" dirty="0"/>
              <a:t>year</a:t>
            </a:r>
            <a:r>
              <a:rPr lang="en-US" dirty="0"/>
              <a:t>=2012, </a:t>
            </a:r>
            <a:r>
              <a:rPr lang="en-US" b="1" dirty="0"/>
              <a:t>month</a:t>
            </a:r>
            <a:r>
              <a:rPr lang="en-US" dirty="0"/>
              <a:t>=1, </a:t>
            </a:r>
            <a:r>
              <a:rPr lang="en-US" b="1" dirty="0"/>
              <a:t>day</a:t>
            </a:r>
            <a:r>
              <a:rPr lang="en-US" dirty="0"/>
              <a:t>=2);</a:t>
            </a:r>
          </a:p>
          <a:p>
            <a:pPr lvl="2"/>
            <a:r>
              <a:rPr lang="en-US" b="1" dirty="0" smtClean="0"/>
              <a:t>location</a:t>
            </a:r>
            <a:r>
              <a:rPr lang="en-US" dirty="0" smtClean="0"/>
              <a:t>:s3n</a:t>
            </a:r>
            <a:r>
              <a:rPr lang="en-US" dirty="0"/>
              <a:t>://</a:t>
            </a:r>
            <a:r>
              <a:rPr lang="en-US" dirty="0" err="1" smtClean="0"/>
              <a:t>ourbucket</a:t>
            </a:r>
            <a:r>
              <a:rPr lang="en-US" dirty="0" smtClean="0"/>
              <a:t>/logs/2011/01/02</a:t>
            </a:r>
          </a:p>
          <a:p>
            <a:pPr lvl="1"/>
            <a:r>
              <a:rPr lang="en-US" dirty="0" smtClean="0"/>
              <a:t>In production always external tables are used, due to its logical data management and </a:t>
            </a:r>
            <a:r>
              <a:rPr lang="en-US" dirty="0" err="1" smtClean="0"/>
              <a:t>performant</a:t>
            </a:r>
            <a:r>
              <a:rPr lang="en-US" dirty="0" smtClean="0"/>
              <a:t> queries, etc.</a:t>
            </a:r>
          </a:p>
          <a:p>
            <a:pPr lvl="1"/>
            <a:endParaRPr lang="en-US" dirty="0"/>
          </a:p>
          <a:p>
            <a:pPr lvl="1"/>
            <a:r>
              <a:rPr lang="en-US" dirty="0" smtClean="0"/>
              <a:t>ALTER table add partition is not limited to external table, you can use it with managed table also.</a:t>
            </a:r>
          </a:p>
          <a:p>
            <a:pPr lvl="1"/>
            <a:r>
              <a:rPr lang="en-US" dirty="0" smtClean="0"/>
              <a:t>Imp to remember is that, not all the data will  be under the actual Hive, warehouse directory. And this won’t be deleted when you drop the managed table.</a:t>
            </a:r>
          </a:p>
          <a:p>
            <a:pPr lvl="1"/>
            <a:endParaRPr lang="en-US" dirty="0"/>
          </a:p>
        </p:txBody>
      </p:sp>
    </p:spTree>
    <p:extLst>
      <p:ext uri="{BB962C8B-B14F-4D97-AF65-F5344CB8AC3E}">
        <p14:creationId xmlns:p14="http://schemas.microsoft.com/office/powerpoint/2010/main" val="1180566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Table Storage Format</a:t>
            </a:r>
            <a:endParaRPr lang="en-US" dirty="0"/>
          </a:p>
        </p:txBody>
      </p:sp>
      <p:sp>
        <p:nvSpPr>
          <p:cNvPr id="3" name="Content Placeholder 2"/>
          <p:cNvSpPr>
            <a:spLocks noGrp="1"/>
          </p:cNvSpPr>
          <p:nvPr>
            <p:ph idx="1"/>
          </p:nvPr>
        </p:nvSpPr>
        <p:spPr>
          <a:xfrm>
            <a:off x="590550" y="791570"/>
            <a:ext cx="11601450" cy="6066430"/>
          </a:xfrm>
        </p:spPr>
        <p:txBody>
          <a:bodyPr>
            <a:normAutofit fontScale="92500" lnSpcReduction="10000"/>
          </a:bodyPr>
          <a:lstStyle/>
          <a:p>
            <a:r>
              <a:rPr lang="en-US" dirty="0" smtClean="0"/>
              <a:t>Text file encoding – STORED as TEXTFILE. And we can overload the default values for the various delimiters when creating the table.</a:t>
            </a:r>
          </a:p>
          <a:p>
            <a:r>
              <a:rPr lang="en-US" dirty="0" smtClean="0"/>
              <a:t>Text file – all fields are encoded using alphanumeric chars. In text file, each line is considered a separate record.</a:t>
            </a:r>
          </a:p>
          <a:p>
            <a:r>
              <a:rPr lang="en-US" dirty="0" smtClean="0"/>
              <a:t>You can use any built-in file formats, </a:t>
            </a:r>
            <a:r>
              <a:rPr lang="en-US" dirty="0" err="1" smtClean="0"/>
              <a:t>seq</a:t>
            </a:r>
            <a:r>
              <a:rPr lang="en-US" dirty="0" smtClean="0"/>
              <a:t> file, </a:t>
            </a:r>
            <a:r>
              <a:rPr lang="en-US" dirty="0" err="1" smtClean="0"/>
              <a:t>rc</a:t>
            </a:r>
            <a:r>
              <a:rPr lang="en-US" dirty="0" smtClean="0"/>
              <a:t> file </a:t>
            </a:r>
            <a:r>
              <a:rPr lang="en-US" dirty="0" err="1" smtClean="0"/>
              <a:t>etc</a:t>
            </a:r>
            <a:r>
              <a:rPr lang="en-US" dirty="0" smtClean="0"/>
              <a:t>, which are  supported by Hive, </a:t>
            </a:r>
            <a:r>
              <a:rPr lang="en-US" b="1" dirty="0" smtClean="0"/>
              <a:t>these are optimized for disk space usage and i/o b/w performance using binary encoding and optional compression.</a:t>
            </a:r>
          </a:p>
          <a:p>
            <a:r>
              <a:rPr lang="en-US" dirty="0" smtClean="0"/>
              <a:t>Hive knows/writes how records are encoded in a file and how columns are encoded into records.</a:t>
            </a:r>
            <a:r>
              <a:rPr lang="en-US" dirty="0"/>
              <a:t> </a:t>
            </a:r>
            <a:r>
              <a:rPr lang="en-US" dirty="0" smtClean="0"/>
              <a:t>You can customize behaviors separately.</a:t>
            </a:r>
          </a:p>
          <a:p>
            <a:r>
              <a:rPr lang="en-US" dirty="0" smtClean="0"/>
              <a:t>First by input format, second by </a:t>
            </a:r>
            <a:r>
              <a:rPr lang="en-US" dirty="0" err="1" smtClean="0"/>
              <a:t>serde’s</a:t>
            </a:r>
            <a:r>
              <a:rPr lang="en-US" dirty="0" smtClean="0"/>
              <a:t>.</a:t>
            </a:r>
          </a:p>
          <a:p>
            <a:r>
              <a:rPr lang="en-US" dirty="0" smtClean="0"/>
              <a:t>Record </a:t>
            </a:r>
            <a:r>
              <a:rPr lang="en-US" b="1" dirty="0" smtClean="0"/>
              <a:t>encoding</a:t>
            </a:r>
            <a:r>
              <a:rPr lang="en-US" dirty="0" smtClean="0"/>
              <a:t> is handled by input format object. ( this is the Java code behind </a:t>
            </a:r>
            <a:r>
              <a:rPr lang="en-US" dirty="0" err="1" smtClean="0"/>
              <a:t>i</a:t>
            </a:r>
            <a:r>
              <a:rPr lang="en-US" dirty="0" smtClean="0"/>
              <a:t>/p format like </a:t>
            </a:r>
            <a:r>
              <a:rPr lang="en-US" dirty="0" err="1" smtClean="0"/>
              <a:t>Textfile</a:t>
            </a:r>
            <a:r>
              <a:rPr lang="en-US" dirty="0" smtClean="0"/>
              <a:t>). Hive uses java class </a:t>
            </a:r>
            <a:r>
              <a:rPr lang="en-US" dirty="0" err="1" smtClean="0"/>
              <a:t>o.apache.Hadoop.mapred.TextInputFormat</a:t>
            </a:r>
            <a:r>
              <a:rPr lang="en-US" dirty="0" smtClean="0"/>
              <a:t>.</a:t>
            </a:r>
          </a:p>
          <a:p>
            <a:r>
              <a:rPr lang="en-US" dirty="0" smtClean="0"/>
              <a:t>The Record </a:t>
            </a:r>
            <a:r>
              <a:rPr lang="en-US" b="1" dirty="0" smtClean="0"/>
              <a:t>parsing </a:t>
            </a:r>
            <a:r>
              <a:rPr lang="en-US" dirty="0" smtClean="0"/>
              <a:t>is handled by a </a:t>
            </a:r>
            <a:r>
              <a:rPr lang="en-US" dirty="0" err="1" smtClean="0"/>
              <a:t>serializer</a:t>
            </a:r>
            <a:r>
              <a:rPr lang="en-US" dirty="0" smtClean="0"/>
              <a:t>/</a:t>
            </a:r>
            <a:r>
              <a:rPr lang="en-US" dirty="0" err="1" smtClean="0"/>
              <a:t>deserializer</a:t>
            </a:r>
            <a:r>
              <a:rPr lang="en-US" dirty="0" smtClean="0"/>
              <a:t> or </a:t>
            </a:r>
            <a:r>
              <a:rPr lang="en-US" dirty="0" err="1" smtClean="0"/>
              <a:t>SerDe</a:t>
            </a:r>
            <a:r>
              <a:rPr lang="en-US" dirty="0" smtClean="0"/>
              <a:t>.</a:t>
            </a:r>
            <a:r>
              <a:rPr lang="en-US" dirty="0"/>
              <a:t> </a:t>
            </a:r>
            <a:r>
              <a:rPr lang="en-US" dirty="0" smtClean="0"/>
              <a:t>For </a:t>
            </a:r>
            <a:r>
              <a:rPr lang="en-US" dirty="0" err="1" smtClean="0"/>
              <a:t>TextFile</a:t>
            </a:r>
            <a:r>
              <a:rPr lang="en-US" dirty="0" smtClean="0"/>
              <a:t> I/F, hive uses the </a:t>
            </a:r>
            <a:r>
              <a:rPr lang="en-US" dirty="0" err="1" smtClean="0"/>
              <a:t>SerDe</a:t>
            </a:r>
            <a:r>
              <a:rPr lang="en-US" dirty="0" smtClean="0"/>
              <a:t> , which is another java class called, o.a.Hadoop.hive.serde2.lazy.LazySimpleSerDe.</a:t>
            </a:r>
          </a:p>
        </p:txBody>
      </p:sp>
    </p:spTree>
    <p:extLst>
      <p:ext uri="{BB962C8B-B14F-4D97-AF65-F5344CB8AC3E}">
        <p14:creationId xmlns:p14="http://schemas.microsoft.com/office/powerpoint/2010/main" val="2530079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Table Storage Format</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smtClean="0"/>
              <a:t>There exists </a:t>
            </a:r>
            <a:r>
              <a:rPr lang="en-US" dirty="0" err="1" smtClean="0"/>
              <a:t>OutputFormat</a:t>
            </a:r>
            <a:r>
              <a:rPr lang="en-US" dirty="0" smtClean="0"/>
              <a:t>, which hive uses to write output of a </a:t>
            </a:r>
            <a:r>
              <a:rPr lang="en-US" b="1" dirty="0" smtClean="0"/>
              <a:t>query </a:t>
            </a:r>
            <a:r>
              <a:rPr lang="en-US" dirty="0" smtClean="0"/>
              <a:t>to file and to the console. For </a:t>
            </a:r>
            <a:r>
              <a:rPr lang="en-US" dirty="0" err="1" smtClean="0"/>
              <a:t>textfile</a:t>
            </a:r>
            <a:r>
              <a:rPr lang="en-US" dirty="0" smtClean="0"/>
              <a:t>, </a:t>
            </a:r>
            <a:r>
              <a:rPr lang="en-US" dirty="0" err="1" smtClean="0"/>
              <a:t>o.a.had.hive.ql.iol.HiveIgnoreKeyTextOutputFormat</a:t>
            </a:r>
            <a:r>
              <a:rPr lang="en-US" dirty="0" smtClean="0"/>
              <a:t> is used.</a:t>
            </a:r>
          </a:p>
          <a:p>
            <a:r>
              <a:rPr lang="en-US" b="1" u="sng" dirty="0"/>
              <a:t>Hive uses an </a:t>
            </a:r>
            <a:r>
              <a:rPr lang="en-US" b="1" i="1" u="sng" dirty="0"/>
              <a:t>input format </a:t>
            </a:r>
            <a:r>
              <a:rPr lang="en-US" b="1" u="sng" dirty="0"/>
              <a:t>to split input streams into </a:t>
            </a:r>
            <a:r>
              <a:rPr lang="en-US" b="1" i="1" u="sng" dirty="0"/>
              <a:t>records</a:t>
            </a:r>
            <a:r>
              <a:rPr lang="en-US" b="1" u="sng" dirty="0"/>
              <a:t>, </a:t>
            </a:r>
            <a:endParaRPr lang="en-US" b="1" u="sng" dirty="0" smtClean="0"/>
          </a:p>
          <a:p>
            <a:r>
              <a:rPr lang="en-US" b="1" u="sng" dirty="0" smtClean="0"/>
              <a:t>an </a:t>
            </a:r>
            <a:r>
              <a:rPr lang="en-US" b="1" i="1" u="sng" dirty="0" smtClean="0"/>
              <a:t>output format </a:t>
            </a:r>
            <a:r>
              <a:rPr lang="en-US" b="1" u="sng" dirty="0"/>
              <a:t>to format records into output streams (i.e., the output of queries</a:t>
            </a:r>
            <a:r>
              <a:rPr lang="en-US" b="1" u="sng" dirty="0" smtClean="0"/>
              <a:t>),and </a:t>
            </a:r>
          </a:p>
          <a:p>
            <a:r>
              <a:rPr lang="en-US" b="1" u="sng" dirty="0" smtClean="0"/>
              <a:t>a </a:t>
            </a:r>
            <a:r>
              <a:rPr lang="en-US" b="1" i="1" u="sng" dirty="0" err="1"/>
              <a:t>SerDe</a:t>
            </a:r>
            <a:r>
              <a:rPr lang="en-US" b="1" i="1" u="sng" dirty="0"/>
              <a:t> </a:t>
            </a:r>
            <a:r>
              <a:rPr lang="en-US" b="1" u="sng" dirty="0"/>
              <a:t>to parse </a:t>
            </a:r>
            <a:r>
              <a:rPr lang="en-US" b="1" i="1" u="sng" dirty="0"/>
              <a:t>records </a:t>
            </a:r>
            <a:r>
              <a:rPr lang="en-US" b="1" u="sng" dirty="0"/>
              <a:t>into </a:t>
            </a:r>
            <a:r>
              <a:rPr lang="en-US" b="1" i="1" u="sng" dirty="0"/>
              <a:t>columns</a:t>
            </a:r>
            <a:r>
              <a:rPr lang="en-US" b="1" u="sng" dirty="0"/>
              <a:t>, when reading, and</a:t>
            </a:r>
          </a:p>
          <a:p>
            <a:r>
              <a:rPr lang="en-US" b="1" u="sng" dirty="0"/>
              <a:t>encodes </a:t>
            </a:r>
            <a:r>
              <a:rPr lang="en-US" b="1" i="1" u="sng" dirty="0"/>
              <a:t>columns </a:t>
            </a:r>
            <a:r>
              <a:rPr lang="en-US" b="1" u="sng" dirty="0"/>
              <a:t>into </a:t>
            </a:r>
            <a:r>
              <a:rPr lang="en-US" b="1" i="1" u="sng" dirty="0"/>
              <a:t>records</a:t>
            </a:r>
            <a:r>
              <a:rPr lang="en-US" b="1" u="sng" dirty="0"/>
              <a:t>, when </a:t>
            </a:r>
            <a:r>
              <a:rPr lang="en-US" b="1" u="sng" dirty="0" smtClean="0"/>
              <a:t>writing.</a:t>
            </a:r>
          </a:p>
          <a:p>
            <a:endParaRPr lang="en-US" dirty="0"/>
          </a:p>
          <a:p>
            <a:r>
              <a:rPr lang="en-US" dirty="0" smtClean="0"/>
              <a:t>Third party input and output formats and </a:t>
            </a:r>
            <a:r>
              <a:rPr lang="en-US" dirty="0" err="1" smtClean="0"/>
              <a:t>SerDe’s</a:t>
            </a:r>
            <a:r>
              <a:rPr lang="en-US" dirty="0" smtClean="0"/>
              <a:t> can be specified, as part of Hive customization, Hence Hive supports a wide range of formats which doesn’t have native support.</a:t>
            </a:r>
          </a:p>
        </p:txBody>
      </p:sp>
    </p:spTree>
    <p:extLst>
      <p:ext uri="{BB962C8B-B14F-4D97-AF65-F5344CB8AC3E}">
        <p14:creationId xmlns:p14="http://schemas.microsoft.com/office/powerpoint/2010/main" val="2106507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Table Storage Format</a:t>
            </a:r>
            <a:endParaRPr lang="en-US" dirty="0"/>
          </a:p>
        </p:txBody>
      </p:sp>
      <p:sp>
        <p:nvSpPr>
          <p:cNvPr id="3" name="Content Placeholder 2"/>
          <p:cNvSpPr>
            <a:spLocks noGrp="1"/>
          </p:cNvSpPr>
          <p:nvPr>
            <p:ph idx="1"/>
          </p:nvPr>
        </p:nvSpPr>
        <p:spPr>
          <a:xfrm>
            <a:off x="590550" y="791570"/>
            <a:ext cx="11601450" cy="6066430"/>
          </a:xfrm>
        </p:spPr>
        <p:txBody>
          <a:bodyPr>
            <a:normAutofit fontScale="85000" lnSpcReduction="20000"/>
          </a:bodyPr>
          <a:lstStyle/>
          <a:p>
            <a:r>
              <a:rPr lang="en-US" dirty="0"/>
              <a:t>Here is a complete example that uses a custom </a:t>
            </a:r>
            <a:r>
              <a:rPr lang="en-US" dirty="0" err="1"/>
              <a:t>SerDe</a:t>
            </a:r>
            <a:r>
              <a:rPr lang="en-US" dirty="0"/>
              <a:t>, input format, and output </a:t>
            </a:r>
            <a:r>
              <a:rPr lang="en-US" dirty="0" smtClean="0"/>
              <a:t>format for </a:t>
            </a:r>
            <a:r>
              <a:rPr lang="en-US" dirty="0"/>
              <a:t>files accessible through the </a:t>
            </a:r>
            <a:r>
              <a:rPr lang="en-US" i="1" dirty="0"/>
              <a:t>Avro </a:t>
            </a:r>
            <a:r>
              <a:rPr lang="en-US" dirty="0"/>
              <a:t>protocol</a:t>
            </a:r>
            <a:r>
              <a:rPr lang="en-US" dirty="0" smtClean="0"/>
              <a:t>,</a:t>
            </a:r>
          </a:p>
          <a:p>
            <a:pPr lvl="1"/>
            <a:r>
              <a:rPr lang="en-US" b="1" dirty="0"/>
              <a:t>CREATE TABLE </a:t>
            </a:r>
            <a:r>
              <a:rPr lang="en-US" dirty="0" err="1"/>
              <a:t>kst</a:t>
            </a:r>
            <a:endParaRPr lang="en-US" dirty="0"/>
          </a:p>
          <a:p>
            <a:pPr lvl="1"/>
            <a:r>
              <a:rPr lang="en-US" dirty="0"/>
              <a:t>PARTITIONED </a:t>
            </a:r>
            <a:r>
              <a:rPr lang="en-US" b="1" dirty="0"/>
              <a:t>BY </a:t>
            </a:r>
            <a:r>
              <a:rPr lang="en-US" dirty="0"/>
              <a:t>(ds string)</a:t>
            </a:r>
          </a:p>
          <a:p>
            <a:pPr lvl="1"/>
            <a:r>
              <a:rPr lang="en-US" b="1" dirty="0"/>
              <a:t>ROW </a:t>
            </a:r>
            <a:r>
              <a:rPr lang="en-US" dirty="0"/>
              <a:t>FORMAT SERDE '</a:t>
            </a:r>
            <a:r>
              <a:rPr lang="en-US" dirty="0" err="1"/>
              <a:t>com.linkedin.haivvreo.AvroSerDe</a:t>
            </a:r>
            <a:r>
              <a:rPr lang="en-US" dirty="0"/>
              <a:t>'</a:t>
            </a:r>
          </a:p>
          <a:p>
            <a:pPr lvl="1"/>
            <a:r>
              <a:rPr lang="en-US" b="1" dirty="0"/>
              <a:t>WITH </a:t>
            </a:r>
            <a:r>
              <a:rPr lang="en-US" dirty="0"/>
              <a:t>SERDEPROPERTIES ('schema.url'='http://schema_provider/kst.avsc')</a:t>
            </a:r>
          </a:p>
          <a:p>
            <a:pPr lvl="1"/>
            <a:r>
              <a:rPr lang="en-US" dirty="0"/>
              <a:t>STORED </a:t>
            </a:r>
            <a:r>
              <a:rPr lang="en-US" b="1" dirty="0"/>
              <a:t>AS</a:t>
            </a:r>
          </a:p>
          <a:p>
            <a:pPr lvl="1"/>
            <a:r>
              <a:rPr lang="en-US" dirty="0"/>
              <a:t>INPUTFORMAT '</a:t>
            </a:r>
            <a:r>
              <a:rPr lang="en-US" dirty="0" err="1"/>
              <a:t>com.linkedin.haivvreo.AvroContainerInputFormat</a:t>
            </a:r>
            <a:r>
              <a:rPr lang="en-US" dirty="0"/>
              <a:t>'</a:t>
            </a:r>
          </a:p>
          <a:p>
            <a:pPr lvl="1"/>
            <a:r>
              <a:rPr lang="en-US" dirty="0"/>
              <a:t>OUTPUTFORMAT '</a:t>
            </a:r>
            <a:r>
              <a:rPr lang="en-US" dirty="0" err="1"/>
              <a:t>com.linkedin.haivvreo.AvroContainerOutputFormat</a:t>
            </a:r>
            <a:r>
              <a:rPr lang="en-US" dirty="0" smtClean="0"/>
              <a:t>';</a:t>
            </a:r>
          </a:p>
          <a:p>
            <a:r>
              <a:rPr lang="en-US" dirty="0"/>
              <a:t>The ROW FORMAT SERDE … specifies the </a:t>
            </a:r>
            <a:r>
              <a:rPr lang="en-US" dirty="0" err="1"/>
              <a:t>SerDe</a:t>
            </a:r>
            <a:r>
              <a:rPr lang="en-US" dirty="0"/>
              <a:t> to use. Hive provides the WITH </a:t>
            </a:r>
            <a:r>
              <a:rPr lang="en-US" dirty="0" smtClean="0"/>
              <a:t>SERDEPROPERTIES </a:t>
            </a:r>
            <a:r>
              <a:rPr lang="en-US" dirty="0"/>
              <a:t>feature that allows users to pass configuration information to the </a:t>
            </a:r>
            <a:r>
              <a:rPr lang="en-US" dirty="0" err="1"/>
              <a:t>SerDe</a:t>
            </a:r>
            <a:r>
              <a:rPr lang="en-US" dirty="0" smtClean="0"/>
              <a:t>.</a:t>
            </a:r>
          </a:p>
          <a:p>
            <a:r>
              <a:rPr lang="en-US" dirty="0" smtClean="0"/>
              <a:t>Hive knows </a:t>
            </a:r>
            <a:r>
              <a:rPr lang="en-US" dirty="0"/>
              <a:t>nothing about the meaning of these properties. It’s up to the </a:t>
            </a:r>
            <a:r>
              <a:rPr lang="en-US" dirty="0" err="1"/>
              <a:t>SerDe</a:t>
            </a:r>
            <a:r>
              <a:rPr lang="en-US" dirty="0"/>
              <a:t> to </a:t>
            </a:r>
            <a:r>
              <a:rPr lang="en-US" dirty="0" smtClean="0"/>
              <a:t>decide their </a:t>
            </a:r>
            <a:r>
              <a:rPr lang="en-US" dirty="0"/>
              <a:t>meaning. Note that the name and value of each property must be a quoted string</a:t>
            </a:r>
            <a:r>
              <a:rPr lang="en-US" dirty="0" smtClean="0"/>
              <a:t>.</a:t>
            </a:r>
          </a:p>
          <a:p>
            <a:r>
              <a:rPr lang="en-US" dirty="0"/>
              <a:t>Finally, the STORED AS INPUTFORMAT … OUTPUTFORMAT … clause specifies the Java </a:t>
            </a:r>
            <a:r>
              <a:rPr lang="en-US" dirty="0" smtClean="0"/>
              <a:t>classes to </a:t>
            </a:r>
            <a:r>
              <a:rPr lang="en-US" dirty="0"/>
              <a:t>use for the input and output formats, respectively. If you specify one of these </a:t>
            </a:r>
            <a:r>
              <a:rPr lang="en-US" dirty="0" err="1" smtClean="0"/>
              <a:t>formats,you</a:t>
            </a:r>
            <a:r>
              <a:rPr lang="en-US" dirty="0" smtClean="0"/>
              <a:t> </a:t>
            </a:r>
            <a:r>
              <a:rPr lang="en-US" dirty="0"/>
              <a:t>are required to specify both of them</a:t>
            </a:r>
            <a:r>
              <a:rPr lang="en-US" dirty="0" smtClean="0"/>
              <a:t>.</a:t>
            </a:r>
          </a:p>
          <a:p>
            <a:r>
              <a:rPr lang="en-US" dirty="0"/>
              <a:t>Note that the DESCRIBE EXTENDED table command lists the input and output formats</a:t>
            </a:r>
            <a:r>
              <a:rPr lang="en-US" dirty="0" smtClean="0"/>
              <a:t>, the </a:t>
            </a:r>
            <a:r>
              <a:rPr lang="en-US" dirty="0" err="1"/>
              <a:t>SerDe</a:t>
            </a:r>
            <a:r>
              <a:rPr lang="en-US" dirty="0"/>
              <a:t>, and any </a:t>
            </a:r>
            <a:r>
              <a:rPr lang="en-US" dirty="0" err="1"/>
              <a:t>SerDe</a:t>
            </a:r>
            <a:r>
              <a:rPr lang="en-US" dirty="0"/>
              <a:t> properties in the DETAILED TABLE INFORMATION.</a:t>
            </a:r>
            <a:endParaRPr lang="en-US" dirty="0" smtClean="0"/>
          </a:p>
        </p:txBody>
      </p:sp>
    </p:spTree>
    <p:extLst>
      <p:ext uri="{BB962C8B-B14F-4D97-AF65-F5344CB8AC3E}">
        <p14:creationId xmlns:p14="http://schemas.microsoft.com/office/powerpoint/2010/main" val="2267412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Table Storage Format</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a:t>Finally, there are a few additional CREATE TABLE clauses that describe more details </a:t>
            </a:r>
            <a:r>
              <a:rPr lang="en-US" dirty="0" smtClean="0"/>
              <a:t>about how </a:t>
            </a:r>
            <a:r>
              <a:rPr lang="en-US" dirty="0"/>
              <a:t>the data is supposed to be stored.</a:t>
            </a:r>
            <a:endParaRPr lang="en-US" b="1" dirty="0" smtClean="0"/>
          </a:p>
          <a:p>
            <a:pPr lvl="1"/>
            <a:r>
              <a:rPr lang="en-US" b="1" dirty="0" smtClean="0"/>
              <a:t>CREATE </a:t>
            </a:r>
            <a:r>
              <a:rPr lang="en-US" b="1" dirty="0"/>
              <a:t>EXTERNAL TABLE </a:t>
            </a:r>
            <a:r>
              <a:rPr lang="en-US" dirty="0"/>
              <a:t>IF </a:t>
            </a:r>
            <a:r>
              <a:rPr lang="en-US" b="1" dirty="0"/>
              <a:t>NOT EXISTS </a:t>
            </a:r>
            <a:r>
              <a:rPr lang="en-US" dirty="0"/>
              <a:t>stocks (</a:t>
            </a:r>
          </a:p>
          <a:p>
            <a:pPr lvl="1"/>
            <a:r>
              <a:rPr lang="en-US" dirty="0"/>
              <a:t>exchange STRING</a:t>
            </a:r>
            <a:r>
              <a:rPr lang="en-US" dirty="0" smtClean="0"/>
              <a:t>, symbol </a:t>
            </a:r>
            <a:r>
              <a:rPr lang="en-US" dirty="0"/>
              <a:t>STRING</a:t>
            </a:r>
            <a:r>
              <a:rPr lang="en-US" dirty="0" smtClean="0"/>
              <a:t>, </a:t>
            </a:r>
            <a:r>
              <a:rPr lang="en-US" dirty="0" err="1" smtClean="0"/>
              <a:t>ymd</a:t>
            </a:r>
            <a:r>
              <a:rPr lang="en-US" dirty="0" smtClean="0"/>
              <a:t> </a:t>
            </a:r>
            <a:r>
              <a:rPr lang="en-US" dirty="0"/>
              <a:t>STRING</a:t>
            </a:r>
            <a:r>
              <a:rPr lang="en-US" dirty="0" smtClean="0"/>
              <a:t>, </a:t>
            </a:r>
            <a:r>
              <a:rPr lang="en-US" dirty="0" err="1" smtClean="0"/>
              <a:t>price_open</a:t>
            </a:r>
            <a:r>
              <a:rPr lang="en-US" dirty="0" smtClean="0"/>
              <a:t> </a:t>
            </a:r>
            <a:r>
              <a:rPr lang="en-US" dirty="0"/>
              <a:t>FLOAT,</a:t>
            </a:r>
          </a:p>
          <a:p>
            <a:pPr lvl="1"/>
            <a:r>
              <a:rPr lang="en-US" dirty="0" err="1"/>
              <a:t>price_high</a:t>
            </a:r>
            <a:r>
              <a:rPr lang="en-US" dirty="0"/>
              <a:t> FLOAT</a:t>
            </a:r>
            <a:r>
              <a:rPr lang="en-US" dirty="0" smtClean="0"/>
              <a:t>, </a:t>
            </a:r>
            <a:r>
              <a:rPr lang="en-US" dirty="0" err="1" smtClean="0"/>
              <a:t>price_low</a:t>
            </a:r>
            <a:r>
              <a:rPr lang="en-US" dirty="0" smtClean="0"/>
              <a:t> </a:t>
            </a:r>
            <a:r>
              <a:rPr lang="en-US" dirty="0"/>
              <a:t>FLOAT</a:t>
            </a:r>
            <a:r>
              <a:rPr lang="en-US" dirty="0" smtClean="0"/>
              <a:t>, </a:t>
            </a:r>
            <a:r>
              <a:rPr lang="en-US" dirty="0" err="1" smtClean="0"/>
              <a:t>price_close</a:t>
            </a:r>
            <a:r>
              <a:rPr lang="en-US" dirty="0" smtClean="0"/>
              <a:t> </a:t>
            </a:r>
            <a:r>
              <a:rPr lang="en-US" dirty="0"/>
              <a:t>FLOAT</a:t>
            </a:r>
            <a:r>
              <a:rPr lang="en-US" dirty="0" smtClean="0"/>
              <a:t>, volume </a:t>
            </a:r>
            <a:r>
              <a:rPr lang="en-US" dirty="0"/>
              <a:t>INT,</a:t>
            </a:r>
          </a:p>
          <a:p>
            <a:pPr lvl="1"/>
            <a:r>
              <a:rPr lang="en-US" dirty="0" err="1"/>
              <a:t>price_adj_close</a:t>
            </a:r>
            <a:r>
              <a:rPr lang="en-US" dirty="0"/>
              <a:t> FLOAT</a:t>
            </a:r>
            <a:r>
              <a:rPr lang="en-US" dirty="0" smtClean="0"/>
              <a:t>) </a:t>
            </a:r>
          </a:p>
          <a:p>
            <a:pPr lvl="1"/>
            <a:r>
              <a:rPr lang="en-US" b="1" dirty="0" smtClean="0"/>
              <a:t>CLUSTERED </a:t>
            </a:r>
            <a:r>
              <a:rPr lang="en-US" b="1" dirty="0"/>
              <a:t>BY (exchange, symbol)</a:t>
            </a:r>
          </a:p>
          <a:p>
            <a:pPr lvl="1"/>
            <a:r>
              <a:rPr lang="en-US" b="1" dirty="0"/>
              <a:t>SORTED BY (</a:t>
            </a:r>
            <a:r>
              <a:rPr lang="en-US" b="1" dirty="0" err="1"/>
              <a:t>ymd</a:t>
            </a:r>
            <a:r>
              <a:rPr lang="en-US" b="1" dirty="0"/>
              <a:t> ASC)</a:t>
            </a:r>
          </a:p>
          <a:p>
            <a:pPr lvl="1"/>
            <a:r>
              <a:rPr lang="en-US" b="1" dirty="0"/>
              <a:t>INTO 96 BUCKETS</a:t>
            </a:r>
          </a:p>
          <a:p>
            <a:pPr lvl="1"/>
            <a:r>
              <a:rPr lang="en-US" dirty="0"/>
              <a:t>ROW FORMAT DELIMITED FIELDS TERMINATED BY ','</a:t>
            </a:r>
          </a:p>
          <a:p>
            <a:pPr lvl="1"/>
            <a:r>
              <a:rPr lang="en-US" dirty="0"/>
              <a:t>LOCATION '/data/stocks</a:t>
            </a:r>
            <a:r>
              <a:rPr lang="en-US" dirty="0" smtClean="0"/>
              <a:t>';</a:t>
            </a:r>
          </a:p>
          <a:p>
            <a:r>
              <a:rPr lang="en-US" dirty="0"/>
              <a:t>The </a:t>
            </a:r>
            <a:r>
              <a:rPr lang="en-US" sz="2400" dirty="0"/>
              <a:t>CLUSTERED BY … INTO … BUCKETS </a:t>
            </a:r>
            <a:r>
              <a:rPr lang="en-US" dirty="0"/>
              <a:t>clause, with an optional </a:t>
            </a:r>
            <a:r>
              <a:rPr lang="en-US" sz="2400" dirty="0"/>
              <a:t>SORTED BY … </a:t>
            </a:r>
            <a:r>
              <a:rPr lang="en-US" dirty="0"/>
              <a:t>clause is </a:t>
            </a:r>
            <a:r>
              <a:rPr lang="en-US" dirty="0" smtClean="0"/>
              <a:t>used to </a:t>
            </a:r>
            <a:r>
              <a:rPr lang="en-US" dirty="0"/>
              <a:t>optimize certain kinds of </a:t>
            </a:r>
            <a:r>
              <a:rPr lang="en-US" dirty="0" smtClean="0"/>
              <a:t>queries, we will discuss in bucketing.</a:t>
            </a:r>
            <a:endParaRPr lang="en-US" dirty="0"/>
          </a:p>
        </p:txBody>
      </p:sp>
    </p:spTree>
    <p:extLst>
      <p:ext uri="{BB962C8B-B14F-4D97-AF65-F5344CB8AC3E}">
        <p14:creationId xmlns:p14="http://schemas.microsoft.com/office/powerpoint/2010/main" val="375636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Trash feature of Hadoop</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a:t>Dropping Tables – </a:t>
            </a:r>
          </a:p>
          <a:p>
            <a:pPr lvl="1"/>
            <a:r>
              <a:rPr lang="en-US" dirty="0"/>
              <a:t>For </a:t>
            </a:r>
            <a:r>
              <a:rPr lang="en-US" i="1" dirty="0"/>
              <a:t>managed </a:t>
            </a:r>
            <a:r>
              <a:rPr lang="en-US" dirty="0"/>
              <a:t>tables, the table metadata </a:t>
            </a:r>
            <a:r>
              <a:rPr lang="en-US" i="1" dirty="0"/>
              <a:t>and </a:t>
            </a:r>
            <a:r>
              <a:rPr lang="en-US" dirty="0"/>
              <a:t>data are deleted</a:t>
            </a:r>
            <a:r>
              <a:rPr lang="en-US" dirty="0" smtClean="0"/>
              <a:t>.</a:t>
            </a:r>
          </a:p>
          <a:p>
            <a:pPr lvl="1"/>
            <a:r>
              <a:rPr lang="en-US" dirty="0"/>
              <a:t>For </a:t>
            </a:r>
            <a:r>
              <a:rPr lang="en-US" i="1" dirty="0"/>
              <a:t>external </a:t>
            </a:r>
            <a:r>
              <a:rPr lang="en-US" dirty="0"/>
              <a:t>tables, the metadata is deleted </a:t>
            </a:r>
            <a:r>
              <a:rPr lang="en-US" i="1" dirty="0"/>
              <a:t>but </a:t>
            </a:r>
            <a:r>
              <a:rPr lang="en-US" dirty="0"/>
              <a:t>the data is not</a:t>
            </a:r>
            <a:r>
              <a:rPr lang="en-US" dirty="0" smtClean="0"/>
              <a:t>.</a:t>
            </a:r>
            <a:endParaRPr lang="en-US" dirty="0"/>
          </a:p>
          <a:p>
            <a:r>
              <a:rPr lang="en-US" dirty="0"/>
              <a:t>if you enable the Hadoop Trash feature, which is </a:t>
            </a:r>
            <a:r>
              <a:rPr lang="en-US" i="1" dirty="0"/>
              <a:t>not </a:t>
            </a:r>
            <a:r>
              <a:rPr lang="en-US" dirty="0"/>
              <a:t>on </a:t>
            </a:r>
            <a:r>
              <a:rPr lang="en-US" dirty="0" smtClean="0"/>
              <a:t>by default</a:t>
            </a:r>
            <a:r>
              <a:rPr lang="en-US" dirty="0"/>
              <a:t>, the data is moved to the </a:t>
            </a:r>
            <a:r>
              <a:rPr lang="en-US" i="1" dirty="0"/>
              <a:t>.Trash </a:t>
            </a:r>
            <a:r>
              <a:rPr lang="en-US" dirty="0"/>
              <a:t>directory in the </a:t>
            </a:r>
            <a:r>
              <a:rPr lang="en-US" dirty="0" smtClean="0"/>
              <a:t>distributed </a:t>
            </a:r>
            <a:r>
              <a:rPr lang="en-US" dirty="0" err="1" smtClean="0"/>
              <a:t>filesystem</a:t>
            </a:r>
            <a:r>
              <a:rPr lang="en-US" dirty="0" smtClean="0"/>
              <a:t> </a:t>
            </a:r>
            <a:r>
              <a:rPr lang="en-US" dirty="0"/>
              <a:t>for the user, which in HDFS is </a:t>
            </a:r>
            <a:r>
              <a:rPr lang="en-US" i="1" dirty="0"/>
              <a:t>/user/$USER/.Trash</a:t>
            </a:r>
            <a:r>
              <a:rPr lang="en-US" dirty="0" smtClean="0"/>
              <a:t>.</a:t>
            </a:r>
          </a:p>
          <a:p>
            <a:r>
              <a:rPr lang="en-US" dirty="0"/>
              <a:t>To </a:t>
            </a:r>
            <a:r>
              <a:rPr lang="en-US" dirty="0" smtClean="0"/>
              <a:t>enable this </a:t>
            </a:r>
            <a:r>
              <a:rPr lang="en-US" dirty="0"/>
              <a:t>feature, set the property </a:t>
            </a:r>
            <a:r>
              <a:rPr lang="en-US" dirty="0" err="1"/>
              <a:t>fs.trash.interval</a:t>
            </a:r>
            <a:r>
              <a:rPr lang="en-US" dirty="0"/>
              <a:t> to a reasonable </a:t>
            </a:r>
            <a:r>
              <a:rPr lang="en-US" dirty="0" smtClean="0"/>
              <a:t>positive number</a:t>
            </a:r>
            <a:r>
              <a:rPr lang="en-US" dirty="0"/>
              <a:t>. It’s the number of minutes between “trash checkpoints”; </a:t>
            </a:r>
            <a:r>
              <a:rPr lang="en-US" dirty="0" smtClean="0"/>
              <a:t>1,440 would </a:t>
            </a:r>
            <a:r>
              <a:rPr lang="en-US" dirty="0"/>
              <a:t>be 24 </a:t>
            </a:r>
            <a:r>
              <a:rPr lang="en-US" dirty="0" smtClean="0"/>
              <a:t>hours.</a:t>
            </a:r>
          </a:p>
          <a:p>
            <a:r>
              <a:rPr lang="en-US" dirty="0"/>
              <a:t>if you accidentally drop a managed table </a:t>
            </a:r>
            <a:r>
              <a:rPr lang="en-US" dirty="0" smtClean="0"/>
              <a:t>with important </a:t>
            </a:r>
            <a:r>
              <a:rPr lang="en-US" dirty="0"/>
              <a:t>data, you may be able to re-create the table, re-create </a:t>
            </a:r>
            <a:r>
              <a:rPr lang="en-US" dirty="0" smtClean="0"/>
              <a:t>any partitions</a:t>
            </a:r>
            <a:r>
              <a:rPr lang="en-US" dirty="0"/>
              <a:t>, and then move the files from </a:t>
            </a:r>
            <a:r>
              <a:rPr lang="en-US" i="1" dirty="0"/>
              <a:t>.Trash </a:t>
            </a:r>
            <a:r>
              <a:rPr lang="en-US" dirty="0"/>
              <a:t>to the correct </a:t>
            </a:r>
            <a:r>
              <a:rPr lang="en-US" dirty="0" smtClean="0"/>
              <a:t>directories (</a:t>
            </a:r>
            <a:r>
              <a:rPr lang="en-US" dirty="0"/>
              <a:t>using the </a:t>
            </a:r>
            <a:r>
              <a:rPr lang="en-US" dirty="0" err="1"/>
              <a:t>filesystem</a:t>
            </a:r>
            <a:r>
              <a:rPr lang="en-US" dirty="0"/>
              <a:t> commands) to restore the data</a:t>
            </a:r>
            <a:r>
              <a:rPr lang="en-US" dirty="0" smtClean="0"/>
              <a:t>.</a:t>
            </a:r>
          </a:p>
        </p:txBody>
      </p:sp>
    </p:spTree>
    <p:extLst>
      <p:ext uri="{BB962C8B-B14F-4D97-AF65-F5344CB8AC3E}">
        <p14:creationId xmlns:p14="http://schemas.microsoft.com/office/powerpoint/2010/main" val="2502983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Alter table</a:t>
            </a:r>
            <a:endParaRPr lang="en-US" dirty="0"/>
          </a:p>
        </p:txBody>
      </p:sp>
      <p:sp>
        <p:nvSpPr>
          <p:cNvPr id="3" name="Content Placeholder 2"/>
          <p:cNvSpPr>
            <a:spLocks noGrp="1"/>
          </p:cNvSpPr>
          <p:nvPr>
            <p:ph idx="1"/>
          </p:nvPr>
        </p:nvSpPr>
        <p:spPr>
          <a:xfrm>
            <a:off x="590550" y="791570"/>
            <a:ext cx="11601450" cy="6066430"/>
          </a:xfrm>
        </p:spPr>
        <p:txBody>
          <a:bodyPr>
            <a:normAutofit fontScale="92500" lnSpcReduction="10000"/>
          </a:bodyPr>
          <a:lstStyle/>
          <a:p>
            <a:r>
              <a:rPr lang="en-US" dirty="0"/>
              <a:t>ALTER TABLE modifies table metadata </a:t>
            </a:r>
            <a:r>
              <a:rPr lang="en-US" i="1" dirty="0"/>
              <a:t>only, </a:t>
            </a:r>
            <a:r>
              <a:rPr lang="en-US" dirty="0"/>
              <a:t>data is not </a:t>
            </a:r>
            <a:r>
              <a:rPr lang="en-US" dirty="0" smtClean="0"/>
              <a:t>changed. This is used to fix mistakes in schema, move partition location and other ops.</a:t>
            </a:r>
          </a:p>
          <a:p>
            <a:r>
              <a:rPr lang="en-US" dirty="0"/>
              <a:t>The data for the table </a:t>
            </a:r>
            <a:r>
              <a:rPr lang="en-US" dirty="0" smtClean="0"/>
              <a:t>is untouched.</a:t>
            </a:r>
          </a:p>
          <a:p>
            <a:r>
              <a:rPr lang="en-US" dirty="0"/>
              <a:t>Renaming a </a:t>
            </a:r>
            <a:r>
              <a:rPr lang="en-US" dirty="0" smtClean="0"/>
              <a:t>Table - </a:t>
            </a:r>
            <a:r>
              <a:rPr lang="en-US" b="1" dirty="0"/>
              <a:t>ALTER TABLE </a:t>
            </a:r>
            <a:r>
              <a:rPr lang="en-US" dirty="0" err="1"/>
              <a:t>log_messages</a:t>
            </a:r>
            <a:r>
              <a:rPr lang="en-US" dirty="0"/>
              <a:t> </a:t>
            </a:r>
            <a:r>
              <a:rPr lang="en-US" b="1" dirty="0"/>
              <a:t>RENAME TO </a:t>
            </a:r>
            <a:r>
              <a:rPr lang="en-US" dirty="0" err="1"/>
              <a:t>logmsgs</a:t>
            </a:r>
            <a:r>
              <a:rPr lang="en-US" dirty="0" smtClean="0"/>
              <a:t>;</a:t>
            </a:r>
          </a:p>
          <a:p>
            <a:r>
              <a:rPr lang="en-US" dirty="0"/>
              <a:t>Adding, Modifying, and Dropping a Table </a:t>
            </a:r>
            <a:r>
              <a:rPr lang="en-US" dirty="0" smtClean="0"/>
              <a:t>Partition:</a:t>
            </a:r>
          </a:p>
          <a:p>
            <a:r>
              <a:rPr lang="en-US" dirty="0" smtClean="0"/>
              <a:t>Adding multiple partitions:</a:t>
            </a:r>
          </a:p>
          <a:p>
            <a:pPr lvl="1"/>
            <a:r>
              <a:rPr lang="en-US" dirty="0"/>
              <a:t>ALTER TABLE </a:t>
            </a:r>
            <a:r>
              <a:rPr lang="en-US" dirty="0" err="1"/>
              <a:t>log_messages</a:t>
            </a:r>
            <a:r>
              <a:rPr lang="en-US" dirty="0"/>
              <a:t> ADD IF NOT EXISTS</a:t>
            </a:r>
          </a:p>
          <a:p>
            <a:pPr lvl="1"/>
            <a:r>
              <a:rPr lang="en-US" dirty="0"/>
              <a:t>PARTITION (year = 2011, month = 1, day = 1) LOCATION '/logs/2011/01/01'</a:t>
            </a:r>
          </a:p>
          <a:p>
            <a:pPr lvl="1"/>
            <a:r>
              <a:rPr lang="en-US" dirty="0"/>
              <a:t>PARTITION (year = 2011, month = 1, day = 2) LOCATION '/logs/2011/01/02'</a:t>
            </a:r>
          </a:p>
          <a:p>
            <a:r>
              <a:rPr lang="en-US" dirty="0" smtClean="0"/>
              <a:t>Change partition location, </a:t>
            </a:r>
            <a:r>
              <a:rPr lang="en-US" dirty="0" err="1" smtClean="0"/>
              <a:t>i</a:t>
            </a:r>
            <a:r>
              <a:rPr lang="en-US" dirty="0" smtClean="0"/>
              <a:t>,.e you are moving the partition location.</a:t>
            </a:r>
          </a:p>
          <a:p>
            <a:pPr lvl="1"/>
            <a:r>
              <a:rPr lang="en-US" dirty="0"/>
              <a:t>ALTER TABLE </a:t>
            </a:r>
            <a:r>
              <a:rPr lang="en-US" dirty="0" err="1"/>
              <a:t>log_messages</a:t>
            </a:r>
            <a:r>
              <a:rPr lang="en-US" dirty="0"/>
              <a:t> PARTITION(year = 2011, month = 12, day = 2)</a:t>
            </a:r>
          </a:p>
          <a:p>
            <a:pPr lvl="1"/>
            <a:r>
              <a:rPr lang="en-US" dirty="0"/>
              <a:t>SET LOCATION 's3n://</a:t>
            </a:r>
            <a:r>
              <a:rPr lang="en-US" dirty="0" err="1"/>
              <a:t>ourbucket</a:t>
            </a:r>
            <a:r>
              <a:rPr lang="en-US" dirty="0"/>
              <a:t>/logs/2011/01/02</a:t>
            </a:r>
            <a:r>
              <a:rPr lang="en-US" dirty="0" smtClean="0"/>
              <a:t>';</a:t>
            </a:r>
          </a:p>
          <a:p>
            <a:pPr lvl="1"/>
            <a:r>
              <a:rPr lang="en-US" dirty="0"/>
              <a:t>This command does not move the data from the old location, nor does it delete the </a:t>
            </a:r>
            <a:r>
              <a:rPr lang="en-US" dirty="0" smtClean="0"/>
              <a:t>old data.</a:t>
            </a:r>
          </a:p>
          <a:p>
            <a:r>
              <a:rPr lang="en-US" dirty="0"/>
              <a:t>you can drop a partition</a:t>
            </a:r>
            <a:r>
              <a:rPr lang="en-US" smtClean="0"/>
              <a:t>: </a:t>
            </a:r>
          </a:p>
          <a:p>
            <a:pPr lvl="1"/>
            <a:r>
              <a:rPr lang="en-US" b="1" smtClean="0"/>
              <a:t>ALTER </a:t>
            </a:r>
            <a:r>
              <a:rPr lang="en-US" b="1" dirty="0"/>
              <a:t>TABLE </a:t>
            </a:r>
            <a:r>
              <a:rPr lang="en-US" dirty="0" err="1"/>
              <a:t>log_messages</a:t>
            </a:r>
            <a:r>
              <a:rPr lang="en-US" dirty="0"/>
              <a:t> </a:t>
            </a:r>
            <a:r>
              <a:rPr lang="en-US" b="1" dirty="0"/>
              <a:t>DROP </a:t>
            </a:r>
            <a:r>
              <a:rPr lang="en-US" dirty="0"/>
              <a:t>IF </a:t>
            </a:r>
            <a:r>
              <a:rPr lang="en-US" b="1" dirty="0"/>
              <a:t>EXISTS </a:t>
            </a:r>
            <a:r>
              <a:rPr lang="en-US" dirty="0"/>
              <a:t>PARTITION(</a:t>
            </a:r>
            <a:r>
              <a:rPr lang="en-US" b="1" dirty="0"/>
              <a:t>year </a:t>
            </a:r>
            <a:r>
              <a:rPr lang="en-US" dirty="0"/>
              <a:t>= 2011, </a:t>
            </a:r>
            <a:r>
              <a:rPr lang="en-US" b="1" dirty="0"/>
              <a:t>month </a:t>
            </a:r>
            <a:r>
              <a:rPr lang="en-US" dirty="0"/>
              <a:t>= 12, </a:t>
            </a:r>
            <a:r>
              <a:rPr lang="en-US" b="1" dirty="0"/>
              <a:t>day </a:t>
            </a:r>
            <a:r>
              <a:rPr lang="en-US" dirty="0"/>
              <a:t>= 2);</a:t>
            </a:r>
            <a:endParaRPr lang="en-US" dirty="0" smtClean="0"/>
          </a:p>
        </p:txBody>
      </p:sp>
    </p:spTree>
    <p:extLst>
      <p:ext uri="{BB962C8B-B14F-4D97-AF65-F5344CB8AC3E}">
        <p14:creationId xmlns:p14="http://schemas.microsoft.com/office/powerpoint/2010/main" val="30501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Alter table</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dirty="0" smtClean="0"/>
              <a:t>Change columns- You can </a:t>
            </a:r>
            <a:r>
              <a:rPr lang="en-US" dirty="0" err="1" smtClean="0"/>
              <a:t>rename,change</a:t>
            </a:r>
            <a:r>
              <a:rPr lang="en-US" dirty="0" smtClean="0"/>
              <a:t> its position, type and comments:</a:t>
            </a:r>
          </a:p>
          <a:p>
            <a:pPr lvl="1"/>
            <a:r>
              <a:rPr lang="en-US" dirty="0"/>
              <a:t>ALTER TABLE </a:t>
            </a:r>
            <a:r>
              <a:rPr lang="en-US" dirty="0" err="1" smtClean="0"/>
              <a:t>log_messages</a:t>
            </a:r>
            <a:r>
              <a:rPr lang="en-US" dirty="0" smtClean="0"/>
              <a:t> CHANGE </a:t>
            </a:r>
            <a:r>
              <a:rPr lang="en-US" dirty="0"/>
              <a:t>COLUMN </a:t>
            </a:r>
            <a:r>
              <a:rPr lang="en-US" b="1" dirty="0" err="1"/>
              <a:t>hms</a:t>
            </a:r>
            <a:r>
              <a:rPr lang="en-US" dirty="0"/>
              <a:t> </a:t>
            </a:r>
            <a:r>
              <a:rPr lang="en-US" dirty="0" err="1"/>
              <a:t>hours_minutes_seconds</a:t>
            </a:r>
            <a:r>
              <a:rPr lang="en-US" dirty="0"/>
              <a:t> </a:t>
            </a:r>
            <a:r>
              <a:rPr lang="en-US" dirty="0" smtClean="0"/>
              <a:t>INT COMMENT </a:t>
            </a:r>
            <a:r>
              <a:rPr lang="en-US" dirty="0"/>
              <a:t>'The hours, minutes, and seconds part of the </a:t>
            </a:r>
            <a:r>
              <a:rPr lang="en-US" dirty="0" smtClean="0"/>
              <a:t>timestamp‘ </a:t>
            </a:r>
            <a:r>
              <a:rPr lang="en-US" b="1" dirty="0" smtClean="0"/>
              <a:t>AFTER</a:t>
            </a:r>
            <a:r>
              <a:rPr lang="en-US" dirty="0" smtClean="0"/>
              <a:t> </a:t>
            </a:r>
            <a:r>
              <a:rPr lang="en-US" dirty="0"/>
              <a:t>severity</a:t>
            </a:r>
            <a:r>
              <a:rPr lang="en-US" dirty="0" smtClean="0"/>
              <a:t>;</a:t>
            </a:r>
          </a:p>
          <a:p>
            <a:pPr lvl="1"/>
            <a:r>
              <a:rPr lang="en-US" dirty="0" smtClean="0"/>
              <a:t>We need to specify, old name, new name, new type, new comment and AFTER other column to move the column. To move col to first use FIRST instead of AFTER.</a:t>
            </a:r>
          </a:p>
          <a:p>
            <a:pPr lvl="1"/>
            <a:r>
              <a:rPr lang="en-US" dirty="0" smtClean="0"/>
              <a:t>Note that always this command changes metadata only. Make sure that the data must match new schema or you change it to match by some other means.</a:t>
            </a:r>
          </a:p>
          <a:p>
            <a:r>
              <a:rPr lang="en-US" dirty="0" smtClean="0"/>
              <a:t>Add columns – </a:t>
            </a:r>
          </a:p>
          <a:p>
            <a:pPr lvl="1"/>
            <a:r>
              <a:rPr lang="en-US" dirty="0" smtClean="0"/>
              <a:t>you can add cols to end of existing cols, and before any partition columns</a:t>
            </a:r>
          </a:p>
          <a:p>
            <a:pPr lvl="1"/>
            <a:r>
              <a:rPr lang="en-US" b="1" dirty="0"/>
              <a:t>ALTER TABLE </a:t>
            </a:r>
            <a:r>
              <a:rPr lang="en-US" dirty="0" err="1"/>
              <a:t>log_messages</a:t>
            </a:r>
            <a:r>
              <a:rPr lang="en-US" dirty="0"/>
              <a:t> </a:t>
            </a:r>
            <a:r>
              <a:rPr lang="en-US" b="1" dirty="0"/>
              <a:t>ADD </a:t>
            </a:r>
            <a:r>
              <a:rPr lang="en-US" dirty="0"/>
              <a:t>COLUMNS (</a:t>
            </a:r>
          </a:p>
          <a:p>
            <a:pPr lvl="1"/>
            <a:r>
              <a:rPr lang="en-US" dirty="0" err="1"/>
              <a:t>app_name</a:t>
            </a:r>
            <a:r>
              <a:rPr lang="en-US" dirty="0"/>
              <a:t> STRING </a:t>
            </a:r>
            <a:r>
              <a:rPr lang="en-US" b="1" dirty="0"/>
              <a:t>COMMENT </a:t>
            </a:r>
            <a:r>
              <a:rPr lang="en-US" dirty="0"/>
              <a:t>'Application name',</a:t>
            </a:r>
          </a:p>
          <a:p>
            <a:pPr lvl="1"/>
            <a:r>
              <a:rPr lang="en-US" dirty="0" err="1"/>
              <a:t>session_id</a:t>
            </a:r>
            <a:r>
              <a:rPr lang="en-US" dirty="0"/>
              <a:t> LONG </a:t>
            </a:r>
            <a:r>
              <a:rPr lang="en-US" b="1" dirty="0"/>
              <a:t>COMMENT </a:t>
            </a:r>
            <a:r>
              <a:rPr lang="en-US" dirty="0"/>
              <a:t>'The current session id</a:t>
            </a:r>
            <a:r>
              <a:rPr lang="en-US" dirty="0" smtClean="0"/>
              <a:t>');</a:t>
            </a:r>
          </a:p>
          <a:p>
            <a:pPr lvl="1"/>
            <a:r>
              <a:rPr lang="en-US" dirty="0" smtClean="0"/>
              <a:t>Any col in wrong position, use ALTER COLUMN table CHANGE COLUMN </a:t>
            </a:r>
            <a:r>
              <a:rPr lang="en-US" dirty="0" err="1" smtClean="0"/>
              <a:t>stmt</a:t>
            </a:r>
            <a:r>
              <a:rPr lang="en-US" dirty="0" smtClean="0"/>
              <a:t> to move.</a:t>
            </a:r>
          </a:p>
          <a:p>
            <a:r>
              <a:rPr lang="en-US" dirty="0"/>
              <a:t>Deleting or Replacing </a:t>
            </a:r>
            <a:r>
              <a:rPr lang="en-US" dirty="0" smtClean="0"/>
              <a:t>Columns –</a:t>
            </a:r>
          </a:p>
          <a:p>
            <a:pPr lvl="1"/>
            <a:r>
              <a:rPr lang="en-US" dirty="0" smtClean="0"/>
              <a:t>REPLACE removes all exiting cols and replaces with the new cols specified</a:t>
            </a:r>
            <a:endParaRPr lang="en-US" dirty="0" smtClean="0"/>
          </a:p>
        </p:txBody>
      </p:sp>
    </p:spTree>
    <p:extLst>
      <p:ext uri="{BB962C8B-B14F-4D97-AF65-F5344CB8AC3E}">
        <p14:creationId xmlns:p14="http://schemas.microsoft.com/office/powerpoint/2010/main" val="236497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Alter table</a:t>
            </a:r>
            <a:endParaRPr lang="en-US" dirty="0"/>
          </a:p>
        </p:txBody>
      </p:sp>
      <p:sp>
        <p:nvSpPr>
          <p:cNvPr id="3" name="Content Placeholder 2"/>
          <p:cNvSpPr>
            <a:spLocks noGrp="1"/>
          </p:cNvSpPr>
          <p:nvPr>
            <p:ph idx="1"/>
          </p:nvPr>
        </p:nvSpPr>
        <p:spPr>
          <a:xfrm>
            <a:off x="590550" y="791570"/>
            <a:ext cx="11601450" cy="6066430"/>
          </a:xfrm>
        </p:spPr>
        <p:txBody>
          <a:bodyPr>
            <a:normAutofit lnSpcReduction="10000"/>
          </a:bodyPr>
          <a:lstStyle/>
          <a:p>
            <a:pPr lvl="1"/>
            <a:r>
              <a:rPr lang="en-US" dirty="0"/>
              <a:t>ALTER TABLE </a:t>
            </a:r>
            <a:r>
              <a:rPr lang="en-US" dirty="0" err="1"/>
              <a:t>log_messages</a:t>
            </a:r>
            <a:r>
              <a:rPr lang="en-US" dirty="0"/>
              <a:t> REPLACE COLUMNS (</a:t>
            </a:r>
          </a:p>
          <a:p>
            <a:pPr lvl="1"/>
            <a:r>
              <a:rPr lang="en-US" dirty="0" err="1"/>
              <a:t>hours_mins_secs</a:t>
            </a:r>
            <a:r>
              <a:rPr lang="en-US" dirty="0"/>
              <a:t> INT COMMENT 'hour, minute, seconds from timestamp',</a:t>
            </a:r>
          </a:p>
          <a:p>
            <a:pPr lvl="1"/>
            <a:r>
              <a:rPr lang="en-US" dirty="0"/>
              <a:t>severity STRING COMMENT 'The message severity'</a:t>
            </a:r>
          </a:p>
          <a:p>
            <a:pPr lvl="1"/>
            <a:r>
              <a:rPr lang="en-US" dirty="0"/>
              <a:t>message STRING COMMENT 'The rest of the message</a:t>
            </a:r>
            <a:r>
              <a:rPr lang="en-US" dirty="0" smtClean="0"/>
              <a:t>');</a:t>
            </a:r>
          </a:p>
          <a:p>
            <a:pPr lvl="1"/>
            <a:r>
              <a:rPr lang="en-US" dirty="0"/>
              <a:t>The </a:t>
            </a:r>
            <a:r>
              <a:rPr lang="en-US" sz="2000" dirty="0"/>
              <a:t>REPLACE </a:t>
            </a:r>
            <a:r>
              <a:rPr lang="en-US" dirty="0"/>
              <a:t>statement can only be used with </a:t>
            </a:r>
            <a:r>
              <a:rPr lang="en-US" dirty="0" smtClean="0"/>
              <a:t>tables </a:t>
            </a:r>
            <a:r>
              <a:rPr lang="en-US" dirty="0"/>
              <a:t>that use one of the native </a:t>
            </a:r>
            <a:r>
              <a:rPr lang="en-US" i="1" dirty="0" err="1" smtClean="0"/>
              <a:t>SerDe</a:t>
            </a:r>
            <a:r>
              <a:rPr lang="en-US" i="1" dirty="0" smtClean="0"/>
              <a:t> </a:t>
            </a:r>
            <a:r>
              <a:rPr lang="en-US" dirty="0" smtClean="0"/>
              <a:t>modules</a:t>
            </a:r>
          </a:p>
          <a:p>
            <a:r>
              <a:rPr lang="en-US" dirty="0"/>
              <a:t>Alter Table </a:t>
            </a:r>
            <a:r>
              <a:rPr lang="en-US" dirty="0" smtClean="0"/>
              <a:t>Properties: </a:t>
            </a:r>
          </a:p>
          <a:p>
            <a:pPr lvl="1"/>
            <a:r>
              <a:rPr lang="en-US" dirty="0" smtClean="0"/>
              <a:t>You can add additional table properties or modify existing properties, but not remove them:</a:t>
            </a:r>
          </a:p>
          <a:p>
            <a:pPr lvl="1"/>
            <a:r>
              <a:rPr lang="en-US" dirty="0" smtClean="0"/>
              <a:t>ALTER TABLE </a:t>
            </a:r>
            <a:r>
              <a:rPr lang="en-US" dirty="0" err="1" smtClean="0"/>
              <a:t>log_messages</a:t>
            </a:r>
            <a:r>
              <a:rPr lang="en-US" dirty="0" smtClean="0"/>
              <a:t> SET TBLPROPERTIES (</a:t>
            </a:r>
          </a:p>
          <a:p>
            <a:pPr lvl="1"/>
            <a:r>
              <a:rPr lang="en-US" dirty="0" smtClean="0"/>
              <a:t>'notes' = 'The process id is no longer captured; this column is always NULL');</a:t>
            </a:r>
          </a:p>
          <a:p>
            <a:r>
              <a:rPr lang="en-US" dirty="0"/>
              <a:t>Alter Storage </a:t>
            </a:r>
            <a:r>
              <a:rPr lang="en-US" dirty="0" smtClean="0"/>
              <a:t>Properties:</a:t>
            </a:r>
          </a:p>
          <a:p>
            <a:pPr lvl="1"/>
            <a:r>
              <a:rPr lang="en-US" dirty="0" smtClean="0"/>
              <a:t>One is Change file format and another is change </a:t>
            </a:r>
            <a:r>
              <a:rPr lang="en-US" dirty="0" err="1" smtClean="0"/>
              <a:t>SerDes</a:t>
            </a:r>
            <a:endParaRPr lang="en-US" dirty="0" smtClean="0"/>
          </a:p>
          <a:p>
            <a:pPr lvl="1"/>
            <a:r>
              <a:rPr lang="en-US" dirty="0"/>
              <a:t>ALTER TABLE </a:t>
            </a:r>
            <a:r>
              <a:rPr lang="en-US" dirty="0" err="1" smtClean="0"/>
              <a:t>log_messages</a:t>
            </a:r>
            <a:r>
              <a:rPr lang="en-US" dirty="0" smtClean="0"/>
              <a:t> PARTITION(year </a:t>
            </a:r>
            <a:r>
              <a:rPr lang="en-US" dirty="0"/>
              <a:t>= 2012, month = 1, day = 1</a:t>
            </a:r>
            <a:r>
              <a:rPr lang="en-US" dirty="0" smtClean="0"/>
              <a:t>) SET </a:t>
            </a:r>
            <a:r>
              <a:rPr lang="en-US" dirty="0"/>
              <a:t>FILEFORMAT SEQUENCEFILE</a:t>
            </a:r>
            <a:r>
              <a:rPr lang="en-US" dirty="0" smtClean="0"/>
              <a:t>;</a:t>
            </a:r>
          </a:p>
          <a:p>
            <a:pPr lvl="1"/>
            <a:r>
              <a:rPr lang="en-US" dirty="0"/>
              <a:t>ALTER TABLE </a:t>
            </a:r>
            <a:r>
              <a:rPr lang="en-US" dirty="0" err="1" smtClean="0"/>
              <a:t>table_using_JSON_storage</a:t>
            </a:r>
            <a:r>
              <a:rPr lang="en-US" dirty="0" smtClean="0"/>
              <a:t> SET </a:t>
            </a:r>
            <a:r>
              <a:rPr lang="en-US" dirty="0"/>
              <a:t>SERDE </a:t>
            </a:r>
            <a:r>
              <a:rPr lang="en-US" dirty="0" smtClean="0"/>
              <a:t>'</a:t>
            </a:r>
            <a:r>
              <a:rPr lang="en-US" dirty="0" err="1" smtClean="0"/>
              <a:t>com.example.JSONSerDe</a:t>
            </a:r>
            <a:r>
              <a:rPr lang="en-US" dirty="0" smtClean="0"/>
              <a:t>‘ WITH </a:t>
            </a:r>
            <a:r>
              <a:rPr lang="en-US" dirty="0"/>
              <a:t>SERDEPROPERTIES </a:t>
            </a:r>
            <a:r>
              <a:rPr lang="en-US" dirty="0" smtClean="0"/>
              <a:t>( 'prop1</a:t>
            </a:r>
            <a:r>
              <a:rPr lang="en-US" dirty="0"/>
              <a:t>' = 'value1</a:t>
            </a:r>
            <a:r>
              <a:rPr lang="en-US" dirty="0" smtClean="0"/>
              <a:t>', 'prop2</a:t>
            </a:r>
            <a:r>
              <a:rPr lang="en-US" dirty="0"/>
              <a:t>' = 'value2');</a:t>
            </a:r>
            <a:endParaRPr lang="en-US" dirty="0" smtClean="0"/>
          </a:p>
        </p:txBody>
      </p:sp>
    </p:spTree>
    <p:extLst>
      <p:ext uri="{BB962C8B-B14F-4D97-AF65-F5344CB8AC3E}">
        <p14:creationId xmlns:p14="http://schemas.microsoft.com/office/powerpoint/2010/main" val="2024759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r>
              <a:rPr lang="en-US" dirty="0" err="1" smtClean="0"/>
              <a:t>HiveQL</a:t>
            </a:r>
            <a:r>
              <a:rPr lang="en-US" dirty="0" smtClean="0"/>
              <a:t> – DDL – Alter table</a:t>
            </a:r>
            <a:endParaRPr lang="en-US" dirty="0"/>
          </a:p>
        </p:txBody>
      </p:sp>
      <p:sp>
        <p:nvSpPr>
          <p:cNvPr id="3" name="Content Placeholder 2"/>
          <p:cNvSpPr>
            <a:spLocks noGrp="1"/>
          </p:cNvSpPr>
          <p:nvPr>
            <p:ph idx="1"/>
          </p:nvPr>
        </p:nvSpPr>
        <p:spPr>
          <a:xfrm>
            <a:off x="590550" y="791570"/>
            <a:ext cx="11601450" cy="6066430"/>
          </a:xfrm>
        </p:spPr>
        <p:txBody>
          <a:bodyPr>
            <a:normAutofit fontScale="85000" lnSpcReduction="20000"/>
          </a:bodyPr>
          <a:lstStyle/>
          <a:p>
            <a:pPr lvl="1"/>
            <a:r>
              <a:rPr lang="en-US" dirty="0"/>
              <a:t>how to add new </a:t>
            </a:r>
            <a:r>
              <a:rPr lang="en-US" sz="2000" dirty="0"/>
              <a:t>SERDEPROPERTIES </a:t>
            </a:r>
            <a:r>
              <a:rPr lang="en-US" dirty="0"/>
              <a:t>for the </a:t>
            </a:r>
            <a:r>
              <a:rPr lang="en-US" dirty="0" smtClean="0"/>
              <a:t>current </a:t>
            </a:r>
            <a:r>
              <a:rPr lang="en-US" dirty="0" err="1" smtClean="0"/>
              <a:t>SerDe</a:t>
            </a:r>
            <a:r>
              <a:rPr lang="en-US" dirty="0"/>
              <a:t>:</a:t>
            </a:r>
          </a:p>
          <a:p>
            <a:pPr lvl="1"/>
            <a:r>
              <a:rPr lang="en-US" dirty="0"/>
              <a:t>ALTER TABLE </a:t>
            </a:r>
            <a:r>
              <a:rPr lang="en-US" dirty="0" err="1" smtClean="0"/>
              <a:t>table_using_JSON_storage</a:t>
            </a:r>
            <a:r>
              <a:rPr lang="en-US" dirty="0" smtClean="0"/>
              <a:t> </a:t>
            </a:r>
            <a:endParaRPr lang="en-US" dirty="0"/>
          </a:p>
          <a:p>
            <a:pPr lvl="1"/>
            <a:r>
              <a:rPr lang="en-US" dirty="0"/>
              <a:t>SET SERDEPROPERTIES </a:t>
            </a:r>
            <a:r>
              <a:rPr lang="en-US" dirty="0" smtClean="0"/>
              <a:t>( 'prop3</a:t>
            </a:r>
            <a:r>
              <a:rPr lang="en-US" dirty="0"/>
              <a:t>' = 'value3</a:t>
            </a:r>
            <a:r>
              <a:rPr lang="en-US" dirty="0" smtClean="0"/>
              <a:t>', 'prop4</a:t>
            </a:r>
            <a:r>
              <a:rPr lang="en-US" dirty="0"/>
              <a:t>' = 'value4</a:t>
            </a:r>
            <a:r>
              <a:rPr lang="en-US" dirty="0" smtClean="0"/>
              <a:t>');</a:t>
            </a:r>
          </a:p>
          <a:p>
            <a:pPr lvl="1"/>
            <a:r>
              <a:rPr lang="en-US" dirty="0" smtClean="0"/>
              <a:t>Alter </a:t>
            </a:r>
            <a:r>
              <a:rPr lang="en-US" dirty="0"/>
              <a:t>the storage </a:t>
            </a:r>
            <a:r>
              <a:rPr lang="en-US" dirty="0" smtClean="0"/>
              <a:t>properties (like buckets)</a:t>
            </a:r>
          </a:p>
          <a:p>
            <a:pPr lvl="1"/>
            <a:r>
              <a:rPr lang="en-US" dirty="0"/>
              <a:t>ALTER TABLE </a:t>
            </a:r>
            <a:r>
              <a:rPr lang="en-US" dirty="0" smtClean="0"/>
              <a:t>stocks CLUSTERED </a:t>
            </a:r>
            <a:r>
              <a:rPr lang="en-US" dirty="0"/>
              <a:t>BY (exchange, symbol</a:t>
            </a:r>
            <a:r>
              <a:rPr lang="en-US" dirty="0" smtClean="0"/>
              <a:t>) SORTED </a:t>
            </a:r>
            <a:r>
              <a:rPr lang="en-US" dirty="0"/>
              <a:t>BY (symbol</a:t>
            </a:r>
            <a:r>
              <a:rPr lang="en-US" dirty="0" smtClean="0"/>
              <a:t>) INTO </a:t>
            </a:r>
            <a:r>
              <a:rPr lang="en-US" dirty="0"/>
              <a:t>48 BUCKETS</a:t>
            </a:r>
            <a:r>
              <a:rPr lang="en-US" dirty="0" smtClean="0"/>
              <a:t>; </a:t>
            </a:r>
          </a:p>
          <a:p>
            <a:pPr lvl="1"/>
            <a:r>
              <a:rPr lang="en-US" dirty="0" smtClean="0"/>
              <a:t>Sorted by is optional, clustered by and into buckets are required.</a:t>
            </a:r>
          </a:p>
          <a:p>
            <a:r>
              <a:rPr lang="en-US" u="sng" dirty="0"/>
              <a:t>Execution </a:t>
            </a:r>
            <a:r>
              <a:rPr lang="en-US" u="sng" dirty="0" smtClean="0"/>
              <a:t>Hooks </a:t>
            </a:r>
            <a:r>
              <a:rPr lang="en-US" dirty="0" smtClean="0"/>
              <a:t>– alter </a:t>
            </a:r>
            <a:r>
              <a:rPr lang="en-US" dirty="0"/>
              <a:t>Execution </a:t>
            </a:r>
            <a:r>
              <a:rPr lang="en-US" dirty="0" smtClean="0"/>
              <a:t>Hooks</a:t>
            </a:r>
          </a:p>
          <a:p>
            <a:pPr lvl="1"/>
            <a:r>
              <a:rPr lang="en-US" dirty="0"/>
              <a:t>ALTER TABLE … TOUCH statement is used to </a:t>
            </a:r>
            <a:r>
              <a:rPr lang="en-US" dirty="0" smtClean="0"/>
              <a:t>trigger these </a:t>
            </a:r>
            <a:r>
              <a:rPr lang="en-US" dirty="0"/>
              <a:t>hooks</a:t>
            </a:r>
            <a:r>
              <a:rPr lang="en-US" dirty="0" smtClean="0"/>
              <a:t>: </a:t>
            </a:r>
          </a:p>
          <a:p>
            <a:pPr lvl="1"/>
            <a:r>
              <a:rPr lang="en-US" dirty="0" smtClean="0"/>
              <a:t>ALTER </a:t>
            </a:r>
            <a:r>
              <a:rPr lang="en-US" dirty="0"/>
              <a:t>TABLE </a:t>
            </a:r>
            <a:r>
              <a:rPr lang="en-US" dirty="0" err="1"/>
              <a:t>log_messages</a:t>
            </a:r>
            <a:r>
              <a:rPr lang="en-US" dirty="0"/>
              <a:t> </a:t>
            </a:r>
            <a:r>
              <a:rPr lang="en-US" dirty="0" smtClean="0"/>
              <a:t>TOUCH PARTITION(year </a:t>
            </a:r>
            <a:r>
              <a:rPr lang="en-US" dirty="0"/>
              <a:t>= 2012, month = 1, day = 1</a:t>
            </a:r>
            <a:r>
              <a:rPr lang="en-US" dirty="0" smtClean="0"/>
              <a:t>);</a:t>
            </a:r>
          </a:p>
          <a:p>
            <a:pPr lvl="1"/>
            <a:r>
              <a:rPr lang="en-US" dirty="0"/>
              <a:t>The PARTITION clause is required for partitioned </a:t>
            </a:r>
            <a:r>
              <a:rPr lang="en-US" dirty="0" smtClean="0"/>
              <a:t>tables.</a:t>
            </a:r>
          </a:p>
          <a:p>
            <a:pPr lvl="1"/>
            <a:r>
              <a:rPr lang="en-US" dirty="0"/>
              <a:t>A typical scenario for this </a:t>
            </a:r>
            <a:r>
              <a:rPr lang="en-US" dirty="0" smtClean="0"/>
              <a:t>statement is </a:t>
            </a:r>
            <a:r>
              <a:rPr lang="en-US" dirty="0"/>
              <a:t>to trigger execution of the hooks when table storage files have been </a:t>
            </a:r>
            <a:r>
              <a:rPr lang="en-US" dirty="0" smtClean="0"/>
              <a:t>modified outside </a:t>
            </a:r>
            <a:r>
              <a:rPr lang="en-US" dirty="0"/>
              <a:t>of Hive</a:t>
            </a:r>
            <a:r>
              <a:rPr lang="en-US" dirty="0" smtClean="0"/>
              <a:t>. Below script writes a new file for partition (mentioned in brackets) that triggers the hook.</a:t>
            </a:r>
          </a:p>
          <a:p>
            <a:pPr lvl="1"/>
            <a:r>
              <a:rPr lang="en-US" dirty="0"/>
              <a:t>hive -e 'ALTER TABLE </a:t>
            </a:r>
            <a:r>
              <a:rPr lang="en-US" dirty="0" err="1"/>
              <a:t>log_messages</a:t>
            </a:r>
            <a:r>
              <a:rPr lang="en-US" dirty="0"/>
              <a:t> TOUCH PARTITION(year = 2012, month = 1, day = 1</a:t>
            </a:r>
            <a:r>
              <a:rPr lang="en-US" dirty="0" smtClean="0"/>
              <a:t>);‘</a:t>
            </a:r>
          </a:p>
          <a:p>
            <a:r>
              <a:rPr lang="en-US" dirty="0"/>
              <a:t>The </a:t>
            </a:r>
            <a:r>
              <a:rPr lang="en-US" sz="2400" dirty="0"/>
              <a:t>ALTER TABLE … ARCHIVE PARTITION </a:t>
            </a:r>
            <a:r>
              <a:rPr lang="en-US" dirty="0"/>
              <a:t>statement captures the partition files into a </a:t>
            </a:r>
            <a:r>
              <a:rPr lang="en-US" dirty="0" smtClean="0"/>
              <a:t>Hadoop archive </a:t>
            </a:r>
            <a:r>
              <a:rPr lang="en-US" dirty="0"/>
              <a:t>(HAR) file</a:t>
            </a:r>
            <a:r>
              <a:rPr lang="en-US" dirty="0" smtClean="0"/>
              <a:t>. This reduces load on </a:t>
            </a:r>
            <a:r>
              <a:rPr lang="en-US" dirty="0" err="1" smtClean="0"/>
              <a:t>NN,but</a:t>
            </a:r>
            <a:r>
              <a:rPr lang="en-US" dirty="0" smtClean="0"/>
              <a:t> it doesn’t compress anything. </a:t>
            </a:r>
          </a:p>
          <a:p>
            <a:pPr lvl="1"/>
            <a:r>
              <a:rPr lang="en-US" dirty="0" smtClean="0"/>
              <a:t>ALTER </a:t>
            </a:r>
            <a:r>
              <a:rPr lang="en-US" dirty="0"/>
              <a:t>TABLE </a:t>
            </a:r>
            <a:r>
              <a:rPr lang="en-US" dirty="0" err="1"/>
              <a:t>log_messages</a:t>
            </a:r>
            <a:r>
              <a:rPr lang="en-US" dirty="0"/>
              <a:t> </a:t>
            </a:r>
            <a:r>
              <a:rPr lang="en-US" dirty="0" smtClean="0"/>
              <a:t>ARCHIVE PARTITION(year </a:t>
            </a:r>
            <a:r>
              <a:rPr lang="en-US" dirty="0"/>
              <a:t>= 2012, month = 1, day = 1</a:t>
            </a:r>
            <a:r>
              <a:rPr lang="en-US" dirty="0" smtClean="0"/>
              <a:t>);</a:t>
            </a:r>
          </a:p>
          <a:p>
            <a:r>
              <a:rPr lang="en-US" dirty="0" err="1" smtClean="0"/>
              <a:t>Protections:below</a:t>
            </a:r>
            <a:r>
              <a:rPr lang="en-US" dirty="0" smtClean="0"/>
              <a:t> </a:t>
            </a:r>
            <a:r>
              <a:rPr lang="en-US" dirty="0" err="1" smtClean="0"/>
              <a:t>stmts</a:t>
            </a:r>
            <a:r>
              <a:rPr lang="en-US" dirty="0" smtClean="0"/>
              <a:t> prevents partitions from being dropped and queried. Use DISABLE to reverse </a:t>
            </a:r>
            <a:r>
              <a:rPr lang="en-US" smtClean="0"/>
              <a:t>the operation.</a:t>
            </a:r>
            <a:endParaRPr lang="en-US" dirty="0" smtClean="0"/>
          </a:p>
          <a:p>
            <a:pPr lvl="1"/>
            <a:r>
              <a:rPr lang="en-US" dirty="0"/>
              <a:t>ALTER TABLE </a:t>
            </a:r>
            <a:r>
              <a:rPr lang="en-US" dirty="0" err="1" smtClean="0"/>
              <a:t>log_messages</a:t>
            </a:r>
            <a:r>
              <a:rPr lang="en-US" dirty="0" smtClean="0"/>
              <a:t> PARTITION(year </a:t>
            </a:r>
            <a:r>
              <a:rPr lang="en-US" dirty="0"/>
              <a:t>= 2012, month = 1, day = 1) </a:t>
            </a:r>
            <a:r>
              <a:rPr lang="en-US" b="1" dirty="0"/>
              <a:t>ENABLE NO_DROP</a:t>
            </a:r>
            <a:r>
              <a:rPr lang="en-US" b="1" dirty="0" smtClean="0"/>
              <a:t>;</a:t>
            </a:r>
          </a:p>
          <a:p>
            <a:pPr lvl="1"/>
            <a:r>
              <a:rPr lang="en-US" dirty="0"/>
              <a:t>ALTER TABLE </a:t>
            </a:r>
            <a:r>
              <a:rPr lang="en-US" dirty="0" err="1" smtClean="0"/>
              <a:t>log_messages</a:t>
            </a:r>
            <a:r>
              <a:rPr lang="en-US" dirty="0" smtClean="0"/>
              <a:t> PARTITION(year </a:t>
            </a:r>
            <a:r>
              <a:rPr lang="en-US" dirty="0"/>
              <a:t>= 2012, month = 1, day = 1</a:t>
            </a:r>
            <a:r>
              <a:rPr lang="en-US" b="1" dirty="0"/>
              <a:t>) ENABLE OFFLINE</a:t>
            </a:r>
            <a:r>
              <a:rPr lang="en-US" dirty="0"/>
              <a:t>;</a:t>
            </a:r>
            <a:endParaRPr lang="en-US" dirty="0" smtClean="0"/>
          </a:p>
        </p:txBody>
      </p:sp>
    </p:spTree>
    <p:extLst>
      <p:ext uri="{BB962C8B-B14F-4D97-AF65-F5344CB8AC3E}">
        <p14:creationId xmlns:p14="http://schemas.microsoft.com/office/powerpoint/2010/main" val="421629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b="1" dirty="0" smtClean="0"/>
              <a:t>Databases in Hive :</a:t>
            </a:r>
          </a:p>
          <a:p>
            <a:pPr lvl="1"/>
            <a:r>
              <a:rPr lang="en-US" dirty="0" smtClean="0"/>
              <a:t>Database is a catalog or namespace of tables, used to organize tables into groups in larger clusters and used to avoid name collisions.</a:t>
            </a:r>
          </a:p>
          <a:p>
            <a:pPr lvl="1"/>
            <a:r>
              <a:rPr lang="en-US" dirty="0" smtClean="0"/>
              <a:t>“default” is the database used when we </a:t>
            </a:r>
            <a:r>
              <a:rPr lang="en-US" dirty="0" err="1" smtClean="0"/>
              <a:t>donot</a:t>
            </a:r>
            <a:r>
              <a:rPr lang="en-US" dirty="0" smtClean="0"/>
              <a:t> specify any </a:t>
            </a:r>
            <a:r>
              <a:rPr lang="en-US" dirty="0" err="1" smtClean="0"/>
              <a:t>db</a:t>
            </a:r>
            <a:r>
              <a:rPr lang="en-US" dirty="0" smtClean="0"/>
              <a:t> in Hive.</a:t>
            </a:r>
          </a:p>
          <a:p>
            <a:pPr marL="457200" lvl="1" indent="0">
              <a:buNone/>
            </a:pPr>
            <a:r>
              <a:rPr lang="en-US" dirty="0" smtClean="0"/>
              <a:t>Create database:</a:t>
            </a:r>
          </a:p>
          <a:p>
            <a:pPr marL="457200" lvl="1" indent="0">
              <a:buNone/>
            </a:pPr>
            <a:r>
              <a:rPr lang="en-US" b="1" dirty="0"/>
              <a:t>CREATE (DATABASE|SCHEMA) [IF NOT EXISTS] </a:t>
            </a:r>
            <a:r>
              <a:rPr lang="en-US" b="1" dirty="0" err="1"/>
              <a:t>database_name</a:t>
            </a:r>
            <a:endParaRPr lang="en-US" b="1" dirty="0"/>
          </a:p>
          <a:p>
            <a:pPr marL="457200" lvl="1" indent="0">
              <a:buNone/>
            </a:pPr>
            <a:r>
              <a:rPr lang="en-US" b="1" dirty="0"/>
              <a:t>  [COMMENT </a:t>
            </a:r>
            <a:r>
              <a:rPr lang="en-US" b="1" dirty="0" err="1"/>
              <a:t>database_comment</a:t>
            </a:r>
            <a:r>
              <a:rPr lang="en-US" b="1" dirty="0"/>
              <a:t>]</a:t>
            </a:r>
          </a:p>
          <a:p>
            <a:pPr marL="457200" lvl="1" indent="0">
              <a:buNone/>
            </a:pPr>
            <a:r>
              <a:rPr lang="en-US" b="1" dirty="0"/>
              <a:t>  [LOCATION </a:t>
            </a:r>
            <a:r>
              <a:rPr lang="en-US" b="1" dirty="0" err="1"/>
              <a:t>hdfs_path</a:t>
            </a:r>
            <a:r>
              <a:rPr lang="en-US" b="1" dirty="0"/>
              <a:t>]</a:t>
            </a:r>
          </a:p>
          <a:p>
            <a:pPr marL="457200" lvl="1" indent="0">
              <a:buNone/>
            </a:pPr>
            <a:r>
              <a:rPr lang="en-US" b="1" dirty="0"/>
              <a:t>  [WITH DBPROPERTIES (</a:t>
            </a:r>
            <a:r>
              <a:rPr lang="en-US" b="1" dirty="0" err="1"/>
              <a:t>property_name</a:t>
            </a:r>
            <a:r>
              <a:rPr lang="en-US" b="1" dirty="0"/>
              <a:t>=</a:t>
            </a:r>
            <a:r>
              <a:rPr lang="en-US" b="1" dirty="0" err="1"/>
              <a:t>property_value</a:t>
            </a:r>
            <a:r>
              <a:rPr lang="en-US" b="1" dirty="0"/>
              <a:t>, ...)];</a:t>
            </a:r>
            <a:endParaRPr lang="en-US" b="1" dirty="0" smtClean="0"/>
          </a:p>
          <a:p>
            <a:pPr lvl="1"/>
            <a:r>
              <a:rPr lang="en-US" dirty="0" smtClean="0"/>
              <a:t>Simplest syntax to create a database is</a:t>
            </a:r>
          </a:p>
          <a:p>
            <a:pPr lvl="1"/>
            <a:r>
              <a:rPr lang="en-US" dirty="0" smtClean="0"/>
              <a:t>hive&gt; CREATE DATABASE financials;</a:t>
            </a:r>
          </a:p>
          <a:p>
            <a:pPr marL="457200" lvl="1" indent="0">
              <a:buNone/>
            </a:pPr>
            <a:r>
              <a:rPr lang="en-US" b="1" dirty="0"/>
              <a:t> CREATE DATABASE financials</a:t>
            </a:r>
          </a:p>
          <a:p>
            <a:pPr marL="457200" lvl="1" indent="0">
              <a:buNone/>
            </a:pPr>
            <a:r>
              <a:rPr lang="en-US" b="1" dirty="0"/>
              <a:t> COMMENT 'Holds all financial tables';</a:t>
            </a:r>
          </a:p>
          <a:p>
            <a:pPr marL="457200" lvl="1" indent="0">
              <a:buNone/>
            </a:pPr>
            <a:r>
              <a:rPr lang="en-US" b="1" dirty="0"/>
              <a:t> LOCATION '/user/hive/warehouse1';</a:t>
            </a:r>
          </a:p>
          <a:p>
            <a:pPr marL="457200" lvl="1" indent="0">
              <a:buNone/>
            </a:pPr>
            <a:r>
              <a:rPr lang="en-US" b="1" dirty="0"/>
              <a:t> WITH DBPROPERTIES ('creator' = '</a:t>
            </a:r>
            <a:r>
              <a:rPr lang="en-US" b="1" dirty="0" err="1"/>
              <a:t>bigdatatech</a:t>
            </a:r>
            <a:r>
              <a:rPr lang="en-US" b="1" dirty="0"/>
              <a:t>', 'date' = '2016-03-20')</a:t>
            </a:r>
          </a:p>
        </p:txBody>
      </p:sp>
    </p:spTree>
    <p:extLst>
      <p:ext uri="{BB962C8B-B14F-4D97-AF65-F5344CB8AC3E}">
        <p14:creationId xmlns:p14="http://schemas.microsoft.com/office/powerpoint/2010/main" val="291643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b="1" dirty="0" smtClean="0"/>
              <a:t>Databases in Hive :</a:t>
            </a:r>
          </a:p>
          <a:p>
            <a:pPr lvl="1"/>
            <a:r>
              <a:rPr lang="en-US" b="1" dirty="0"/>
              <a:t>DESCRIBE DATABASE </a:t>
            </a:r>
            <a:r>
              <a:rPr lang="en-US" dirty="0" smtClean="0"/>
              <a:t>employee;  - shows the directory location</a:t>
            </a:r>
          </a:p>
          <a:p>
            <a:pPr lvl="1"/>
            <a:r>
              <a:rPr lang="en-US" dirty="0" smtClean="0"/>
              <a:t>DESCRIBE DATABASE </a:t>
            </a:r>
            <a:r>
              <a:rPr lang="en-US" dirty="0"/>
              <a:t>EXTENDED employee</a:t>
            </a:r>
            <a:r>
              <a:rPr lang="en-US" dirty="0" smtClean="0"/>
              <a:t>; -  all info is displayed</a:t>
            </a:r>
          </a:p>
          <a:p>
            <a:pPr lvl="1"/>
            <a:r>
              <a:rPr lang="en-US" dirty="0"/>
              <a:t>USE </a:t>
            </a:r>
            <a:r>
              <a:rPr lang="en-US" dirty="0" smtClean="0"/>
              <a:t>employee;</a:t>
            </a:r>
          </a:p>
          <a:p>
            <a:pPr lvl="1"/>
            <a:r>
              <a:rPr lang="en-US" dirty="0" smtClean="0"/>
              <a:t>SHOW TABLES;</a:t>
            </a:r>
          </a:p>
          <a:p>
            <a:pPr lvl="1"/>
            <a:r>
              <a:rPr lang="en-US" dirty="0" smtClean="0"/>
              <a:t>SHOW DATABASES;</a:t>
            </a:r>
          </a:p>
          <a:p>
            <a:pPr lvl="1"/>
            <a:r>
              <a:rPr lang="en-US" dirty="0" smtClean="0"/>
              <a:t>To see the </a:t>
            </a:r>
            <a:r>
              <a:rPr lang="en-US" dirty="0" err="1" smtClean="0"/>
              <a:t>db</a:t>
            </a:r>
            <a:r>
              <a:rPr lang="en-US" dirty="0" smtClean="0"/>
              <a:t> name on the hive prompt, use below, it is very useful.</a:t>
            </a:r>
          </a:p>
          <a:p>
            <a:pPr lvl="1"/>
            <a:r>
              <a:rPr lang="en-US" dirty="0"/>
              <a:t>hive&gt; </a:t>
            </a:r>
            <a:r>
              <a:rPr lang="en-US" b="1" dirty="0"/>
              <a:t>set </a:t>
            </a:r>
            <a:r>
              <a:rPr lang="en-US" dirty="0" err="1"/>
              <a:t>hive.cli.print.</a:t>
            </a:r>
            <a:r>
              <a:rPr lang="en-US" b="1" dirty="0" err="1"/>
              <a:t>current</a:t>
            </a:r>
            <a:r>
              <a:rPr lang="en-US" dirty="0" err="1"/>
              <a:t>.db</a:t>
            </a:r>
            <a:r>
              <a:rPr lang="en-US" dirty="0"/>
              <a:t>=</a:t>
            </a:r>
            <a:r>
              <a:rPr lang="en-US" b="1" dirty="0"/>
              <a:t>true</a:t>
            </a:r>
            <a:r>
              <a:rPr lang="en-US" dirty="0" smtClean="0"/>
              <a:t>;</a:t>
            </a:r>
          </a:p>
          <a:p>
            <a:pPr lvl="1"/>
            <a:r>
              <a:rPr lang="en-US" b="1" dirty="0"/>
              <a:t>DROP DATABASE </a:t>
            </a:r>
            <a:r>
              <a:rPr lang="en-US" dirty="0"/>
              <a:t>IF </a:t>
            </a:r>
            <a:r>
              <a:rPr lang="en-US" b="1" dirty="0"/>
              <a:t>EXISTS </a:t>
            </a:r>
            <a:r>
              <a:rPr lang="en-US" dirty="0" smtClean="0"/>
              <a:t>employee ; - but fails when database contains some tables.</a:t>
            </a:r>
          </a:p>
          <a:p>
            <a:pPr lvl="1"/>
            <a:r>
              <a:rPr lang="en-US" b="1" dirty="0"/>
              <a:t>DROP DATABASE </a:t>
            </a:r>
            <a:r>
              <a:rPr lang="en-US" dirty="0"/>
              <a:t>IF </a:t>
            </a:r>
            <a:r>
              <a:rPr lang="en-US" b="1" dirty="0"/>
              <a:t>EXISTS </a:t>
            </a:r>
            <a:r>
              <a:rPr lang="en-US" dirty="0"/>
              <a:t>employee </a:t>
            </a:r>
            <a:r>
              <a:rPr lang="en-US" b="1" dirty="0" smtClean="0"/>
              <a:t>CASCADE</a:t>
            </a:r>
            <a:r>
              <a:rPr lang="en-US" dirty="0" smtClean="0"/>
              <a:t>; RESTRICT is instead of CASCADE, RESTRICT is the </a:t>
            </a:r>
            <a:r>
              <a:rPr lang="en-US" dirty="0" err="1" smtClean="0"/>
              <a:t>def</a:t>
            </a:r>
            <a:r>
              <a:rPr lang="en-US" dirty="0" smtClean="0"/>
              <a:t> behavior.</a:t>
            </a:r>
          </a:p>
          <a:p>
            <a:pPr lvl="1"/>
            <a:r>
              <a:rPr lang="en-US" dirty="0" smtClean="0"/>
              <a:t>When a database is dropped, directory is also deleted.</a:t>
            </a:r>
          </a:p>
          <a:p>
            <a:pPr lvl="1"/>
            <a:r>
              <a:rPr lang="en-US" dirty="0" smtClean="0"/>
              <a:t>ALTER DATABASE employee SET DBPROPERTIES(‘edited-by’=‘</a:t>
            </a:r>
            <a:r>
              <a:rPr lang="en-US" dirty="0" err="1" smtClean="0"/>
              <a:t>dora</a:t>
            </a:r>
            <a:r>
              <a:rPr lang="en-US" dirty="0" smtClean="0"/>
              <a:t>’); you can only alter DBPROPERTIES, no other metadata can be changed. we cannot delete/unset </a:t>
            </a:r>
            <a:r>
              <a:rPr lang="en-US" dirty="0" err="1" smtClean="0"/>
              <a:t>dbprop</a:t>
            </a:r>
            <a:endParaRPr lang="en-US" dirty="0" smtClean="0"/>
          </a:p>
          <a:p>
            <a:pPr lvl="1"/>
            <a:endParaRPr lang="en-US" dirty="0" smtClean="0"/>
          </a:p>
        </p:txBody>
      </p:sp>
    </p:spTree>
    <p:extLst>
      <p:ext uri="{BB962C8B-B14F-4D97-AF65-F5344CB8AC3E}">
        <p14:creationId xmlns:p14="http://schemas.microsoft.com/office/powerpoint/2010/main" val="4181510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fontScale="92500" lnSpcReduction="10000"/>
          </a:bodyPr>
          <a:lstStyle/>
          <a:p>
            <a:pPr marL="457200" lvl="1" indent="0">
              <a:buNone/>
            </a:pPr>
            <a:r>
              <a:rPr lang="en-US" dirty="0"/>
              <a:t>CREATE [TEMPORARY] [</a:t>
            </a:r>
            <a:r>
              <a:rPr lang="en-US" b="1" dirty="0"/>
              <a:t>EXTERNAL</a:t>
            </a:r>
            <a:r>
              <a:rPr lang="en-US" dirty="0"/>
              <a:t>] TABLE [IF NOT EXISTS] </a:t>
            </a:r>
            <a:r>
              <a:rPr lang="en-US" u="sng" dirty="0"/>
              <a:t>[</a:t>
            </a:r>
            <a:r>
              <a:rPr lang="en-US" u="sng" dirty="0" err="1"/>
              <a:t>db_name</a:t>
            </a:r>
            <a:r>
              <a:rPr lang="en-US" dirty="0"/>
              <a:t>.]</a:t>
            </a:r>
            <a:r>
              <a:rPr lang="en-US" dirty="0" err="1"/>
              <a:t>table_name</a:t>
            </a:r>
            <a:r>
              <a:rPr lang="en-US" dirty="0"/>
              <a:t>    </a:t>
            </a:r>
            <a:r>
              <a:rPr lang="en-US" dirty="0" smtClean="0"/>
              <a:t> </a:t>
            </a:r>
          </a:p>
          <a:p>
            <a:pPr marL="457200" lvl="1" indent="0">
              <a:buNone/>
            </a:pPr>
            <a:r>
              <a:rPr lang="en-US" dirty="0" smtClean="0"/>
              <a:t>-- </a:t>
            </a:r>
            <a:r>
              <a:rPr lang="en-US" dirty="0"/>
              <a:t>(Note: TEMPORARY available in Hive 0.14.0 and later)</a:t>
            </a:r>
          </a:p>
          <a:p>
            <a:pPr marL="457200" lvl="1" indent="0">
              <a:buNone/>
            </a:pPr>
            <a:r>
              <a:rPr lang="en-US" dirty="0" smtClean="0"/>
              <a:t>[(</a:t>
            </a:r>
            <a:r>
              <a:rPr lang="en-US" dirty="0" err="1"/>
              <a:t>col_name</a:t>
            </a:r>
            <a:r>
              <a:rPr lang="en-US" dirty="0"/>
              <a:t> </a:t>
            </a:r>
            <a:r>
              <a:rPr lang="en-US" dirty="0" err="1"/>
              <a:t>data_type</a:t>
            </a:r>
            <a:r>
              <a:rPr lang="en-US" dirty="0"/>
              <a:t> [COMMENT </a:t>
            </a:r>
            <a:r>
              <a:rPr lang="en-US" dirty="0" err="1"/>
              <a:t>col_comment</a:t>
            </a:r>
            <a:r>
              <a:rPr lang="en-US" dirty="0"/>
              <a:t>], ...)] </a:t>
            </a:r>
            <a:r>
              <a:rPr lang="en-US" dirty="0" smtClean="0"/>
              <a:t>[</a:t>
            </a:r>
            <a:r>
              <a:rPr lang="en-US" dirty="0"/>
              <a:t>COMMENT </a:t>
            </a:r>
            <a:r>
              <a:rPr lang="en-US" dirty="0" err="1"/>
              <a:t>table_comment</a:t>
            </a:r>
            <a:r>
              <a:rPr lang="en-US" dirty="0" smtClean="0"/>
              <a:t>]</a:t>
            </a:r>
          </a:p>
          <a:p>
            <a:pPr marL="457200" lvl="1" indent="0">
              <a:buNone/>
            </a:pPr>
            <a:endParaRPr lang="en-US" dirty="0" smtClean="0"/>
          </a:p>
          <a:p>
            <a:pPr marL="457200" lvl="1" indent="0">
              <a:buNone/>
            </a:pPr>
            <a:r>
              <a:rPr lang="en-US" dirty="0" smtClean="0"/>
              <a:t>[</a:t>
            </a:r>
            <a:r>
              <a:rPr lang="en-US" dirty="0"/>
              <a:t>PARTITIONED BY (</a:t>
            </a:r>
            <a:r>
              <a:rPr lang="en-US" dirty="0" err="1"/>
              <a:t>col_name</a:t>
            </a:r>
            <a:r>
              <a:rPr lang="en-US" dirty="0"/>
              <a:t> </a:t>
            </a:r>
            <a:r>
              <a:rPr lang="en-US" dirty="0" err="1"/>
              <a:t>data_type</a:t>
            </a:r>
            <a:r>
              <a:rPr lang="en-US" dirty="0"/>
              <a:t> [COMMENT </a:t>
            </a:r>
            <a:r>
              <a:rPr lang="en-US" dirty="0" err="1"/>
              <a:t>col_comment</a:t>
            </a:r>
            <a:r>
              <a:rPr lang="en-US" dirty="0"/>
              <a:t>], </a:t>
            </a:r>
            <a:r>
              <a:rPr lang="en-US" dirty="0" smtClean="0"/>
              <a:t>...)]    </a:t>
            </a:r>
          </a:p>
          <a:p>
            <a:pPr marL="457200" lvl="1" indent="0">
              <a:buNone/>
            </a:pPr>
            <a:r>
              <a:rPr lang="en-US" dirty="0" smtClean="0"/>
              <a:t>[</a:t>
            </a:r>
            <a:r>
              <a:rPr lang="en-US" dirty="0"/>
              <a:t>CLUSTERED BY (</a:t>
            </a:r>
            <a:r>
              <a:rPr lang="en-US" dirty="0" err="1"/>
              <a:t>col_name</a:t>
            </a:r>
            <a:r>
              <a:rPr lang="en-US" dirty="0"/>
              <a:t>, </a:t>
            </a:r>
            <a:r>
              <a:rPr lang="en-US" dirty="0" err="1"/>
              <a:t>col_name</a:t>
            </a:r>
            <a:r>
              <a:rPr lang="en-US" dirty="0"/>
              <a:t>, ...) [SORTED BY (</a:t>
            </a:r>
            <a:r>
              <a:rPr lang="en-US" dirty="0" err="1"/>
              <a:t>col_name</a:t>
            </a:r>
            <a:r>
              <a:rPr lang="en-US" dirty="0"/>
              <a:t> [ASC|DESC], ...)] </a:t>
            </a:r>
            <a:endParaRPr lang="en-US" dirty="0" smtClean="0"/>
          </a:p>
          <a:p>
            <a:pPr marL="457200" lvl="1" indent="0">
              <a:buNone/>
            </a:pPr>
            <a:r>
              <a:rPr lang="en-US" b="1" dirty="0"/>
              <a:t> </a:t>
            </a:r>
            <a:r>
              <a:rPr lang="en-US" b="1" dirty="0" smtClean="0"/>
              <a:t>                        INTO</a:t>
            </a:r>
            <a:r>
              <a:rPr lang="en-US" dirty="0" smtClean="0"/>
              <a:t> </a:t>
            </a:r>
            <a:r>
              <a:rPr lang="en-US" dirty="0" err="1"/>
              <a:t>num_buckets</a:t>
            </a:r>
            <a:r>
              <a:rPr lang="en-US" dirty="0"/>
              <a:t> BUCKETS</a:t>
            </a:r>
            <a:r>
              <a:rPr lang="en-US" dirty="0" smtClean="0"/>
              <a:t>]</a:t>
            </a:r>
          </a:p>
          <a:p>
            <a:pPr marL="457200" lvl="1" indent="0">
              <a:buNone/>
            </a:pPr>
            <a:endParaRPr lang="en-US" dirty="0" smtClean="0"/>
          </a:p>
          <a:p>
            <a:pPr marL="457200" lvl="1" indent="0">
              <a:buNone/>
            </a:pPr>
            <a:r>
              <a:rPr lang="en-US" dirty="0" smtClean="0"/>
              <a:t>[</a:t>
            </a:r>
            <a:r>
              <a:rPr lang="en-US" dirty="0"/>
              <a:t>SKEWED BY (</a:t>
            </a:r>
            <a:r>
              <a:rPr lang="en-US" dirty="0" err="1"/>
              <a:t>col_name</a:t>
            </a:r>
            <a:r>
              <a:rPr lang="en-US" dirty="0"/>
              <a:t>, </a:t>
            </a:r>
            <a:r>
              <a:rPr lang="en-US" dirty="0" err="1"/>
              <a:t>col_name</a:t>
            </a:r>
            <a:r>
              <a:rPr lang="en-US" dirty="0"/>
              <a:t>, </a:t>
            </a:r>
            <a:r>
              <a:rPr lang="en-US" dirty="0" smtClean="0"/>
              <a:t>...)] </a:t>
            </a:r>
            <a:r>
              <a:rPr lang="en-US" b="1" dirty="0" smtClean="0"/>
              <a:t>ON</a:t>
            </a:r>
            <a:r>
              <a:rPr lang="en-US" dirty="0" smtClean="0"/>
              <a:t> </a:t>
            </a:r>
            <a:r>
              <a:rPr lang="en-US" dirty="0"/>
              <a:t>((</a:t>
            </a:r>
            <a:r>
              <a:rPr lang="en-US" dirty="0" err="1"/>
              <a:t>col_value</a:t>
            </a:r>
            <a:r>
              <a:rPr lang="en-US" dirty="0"/>
              <a:t>, </a:t>
            </a:r>
            <a:r>
              <a:rPr lang="en-US" dirty="0" err="1"/>
              <a:t>col_value</a:t>
            </a:r>
            <a:r>
              <a:rPr lang="en-US" dirty="0"/>
              <a:t>, ...), (</a:t>
            </a:r>
            <a:r>
              <a:rPr lang="en-US" dirty="0" err="1"/>
              <a:t>col_value</a:t>
            </a:r>
            <a:r>
              <a:rPr lang="en-US" dirty="0"/>
              <a:t>, </a:t>
            </a:r>
            <a:r>
              <a:rPr lang="en-US" dirty="0" err="1"/>
              <a:t>col_value</a:t>
            </a:r>
            <a:r>
              <a:rPr lang="en-US" dirty="0"/>
              <a:t>, ...), </a:t>
            </a:r>
            <a:r>
              <a:rPr lang="en-US" dirty="0" smtClean="0"/>
              <a:t>...)</a:t>
            </a:r>
          </a:p>
          <a:p>
            <a:pPr marL="457200" lvl="1" indent="0">
              <a:buNone/>
            </a:pPr>
            <a:endParaRPr lang="en-US" dirty="0"/>
          </a:p>
          <a:p>
            <a:pPr marL="457200" lvl="1" indent="0">
              <a:buNone/>
            </a:pPr>
            <a:r>
              <a:rPr lang="en-US" dirty="0" smtClean="0"/>
              <a:t>[</a:t>
            </a:r>
            <a:r>
              <a:rPr lang="en-US" dirty="0"/>
              <a:t>STORED AS DIRECTORIES</a:t>
            </a:r>
            <a:r>
              <a:rPr lang="en-US" dirty="0" smtClean="0"/>
              <a:t>]</a:t>
            </a:r>
          </a:p>
          <a:p>
            <a:pPr marL="457200" lvl="1" indent="0">
              <a:buNone/>
            </a:pPr>
            <a:endParaRPr lang="en-US" dirty="0"/>
          </a:p>
          <a:p>
            <a:pPr marL="457200" lvl="1" indent="0">
              <a:buNone/>
            </a:pPr>
            <a:r>
              <a:rPr lang="en-US" b="1" dirty="0" smtClean="0"/>
              <a:t>[      </a:t>
            </a:r>
            <a:r>
              <a:rPr lang="en-US" dirty="0"/>
              <a:t>[ROW FORMAT </a:t>
            </a:r>
            <a:r>
              <a:rPr lang="en-US" b="1" dirty="0" err="1"/>
              <a:t>row_format</a:t>
            </a:r>
            <a:r>
              <a:rPr lang="en-US" dirty="0"/>
              <a:t>] </a:t>
            </a:r>
            <a:r>
              <a:rPr lang="en-US" dirty="0" smtClean="0"/>
              <a:t>     </a:t>
            </a:r>
            <a:r>
              <a:rPr lang="en-US" dirty="0"/>
              <a:t>[STORED AS </a:t>
            </a:r>
            <a:r>
              <a:rPr lang="en-US" b="1" dirty="0" err="1"/>
              <a:t>file_format</a:t>
            </a:r>
            <a:r>
              <a:rPr lang="en-US" dirty="0" smtClean="0"/>
              <a:t>] </a:t>
            </a:r>
          </a:p>
          <a:p>
            <a:pPr marL="457200" lvl="1" indent="0">
              <a:buNone/>
            </a:pPr>
            <a:r>
              <a:rPr lang="en-US" dirty="0" smtClean="0"/>
              <a:t>STORED </a:t>
            </a:r>
            <a:r>
              <a:rPr lang="en-US" dirty="0"/>
              <a:t>BY 'storage.handler.class.name' [WITH SERDEPROPERTIES </a:t>
            </a:r>
            <a:r>
              <a:rPr lang="en-US" dirty="0" smtClean="0"/>
              <a:t>(...)] </a:t>
            </a:r>
            <a:r>
              <a:rPr lang="en-US" b="1" dirty="0" smtClean="0"/>
              <a:t>]</a:t>
            </a:r>
          </a:p>
          <a:p>
            <a:pPr marL="457200" lvl="1" indent="0">
              <a:buNone/>
            </a:pPr>
            <a:endParaRPr lang="en-US" b="1" dirty="0" smtClean="0"/>
          </a:p>
          <a:p>
            <a:pPr marL="457200" lvl="1" indent="0">
              <a:buNone/>
            </a:pPr>
            <a:r>
              <a:rPr lang="en-US" dirty="0" smtClean="0"/>
              <a:t>[</a:t>
            </a:r>
            <a:r>
              <a:rPr lang="en-US" dirty="0"/>
              <a:t>LOCATION </a:t>
            </a:r>
            <a:r>
              <a:rPr lang="en-US" dirty="0" err="1"/>
              <a:t>hdfs_path</a:t>
            </a:r>
            <a:r>
              <a:rPr lang="en-US" dirty="0" smtClean="0"/>
              <a:t>]          </a:t>
            </a:r>
            <a:r>
              <a:rPr lang="en-US" dirty="0"/>
              <a:t>[TBLPROPERTIES (</a:t>
            </a:r>
            <a:r>
              <a:rPr lang="en-US" dirty="0" err="1"/>
              <a:t>property_name</a:t>
            </a:r>
            <a:r>
              <a:rPr lang="en-US" dirty="0"/>
              <a:t>=</a:t>
            </a:r>
            <a:r>
              <a:rPr lang="en-US" dirty="0" err="1"/>
              <a:t>property_value</a:t>
            </a:r>
            <a:r>
              <a:rPr lang="en-US" dirty="0"/>
              <a:t>, </a:t>
            </a:r>
            <a:r>
              <a:rPr lang="en-US" dirty="0" smtClean="0"/>
              <a:t>...)]</a:t>
            </a:r>
            <a:endParaRPr lang="en-US" dirty="0"/>
          </a:p>
          <a:p>
            <a:pPr marL="457200" lvl="1" indent="0">
              <a:buNone/>
            </a:pPr>
            <a:r>
              <a:rPr lang="en-US" dirty="0" smtClean="0"/>
              <a:t>[</a:t>
            </a:r>
            <a:r>
              <a:rPr lang="en-US" dirty="0"/>
              <a:t>AS </a:t>
            </a:r>
            <a:r>
              <a:rPr lang="en-US" b="1" dirty="0" err="1"/>
              <a:t>select_statement</a:t>
            </a:r>
            <a:r>
              <a:rPr lang="en-US" dirty="0"/>
              <a:t>];   -- (Note: </a:t>
            </a:r>
            <a:r>
              <a:rPr lang="en-US" dirty="0" smtClean="0"/>
              <a:t>not </a:t>
            </a:r>
            <a:r>
              <a:rPr lang="en-US" dirty="0"/>
              <a:t>supported for external tables</a:t>
            </a:r>
            <a:r>
              <a:rPr lang="en-US" dirty="0" smtClean="0"/>
              <a:t>)</a:t>
            </a:r>
            <a:endParaRPr lang="en-US" dirty="0"/>
          </a:p>
        </p:txBody>
      </p:sp>
    </p:spTree>
    <p:extLst>
      <p:ext uri="{BB962C8B-B14F-4D97-AF65-F5344CB8AC3E}">
        <p14:creationId xmlns:p14="http://schemas.microsoft.com/office/powerpoint/2010/main" val="3666811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b="1" dirty="0" smtClean="0"/>
              <a:t>Copy schema of a table using below :</a:t>
            </a:r>
          </a:p>
          <a:p>
            <a:r>
              <a:rPr lang="en-US" dirty="0" smtClean="0"/>
              <a:t>CREATE </a:t>
            </a:r>
            <a:r>
              <a:rPr lang="en-US" dirty="0"/>
              <a:t>[TEMPORARY] [EXTERNAL] TABLE [IF NOT EXISTS] [</a:t>
            </a:r>
            <a:r>
              <a:rPr lang="en-US" dirty="0" err="1"/>
              <a:t>db_name</a:t>
            </a:r>
            <a:r>
              <a:rPr lang="en-US" dirty="0"/>
              <a:t>.]</a:t>
            </a:r>
            <a:r>
              <a:rPr lang="en-US" dirty="0" err="1"/>
              <a:t>table_name</a:t>
            </a:r>
            <a:endParaRPr lang="en-US" dirty="0"/>
          </a:p>
          <a:p>
            <a:pPr marL="0" indent="0">
              <a:buNone/>
            </a:pPr>
            <a:r>
              <a:rPr lang="en-US" dirty="0"/>
              <a:t>  </a:t>
            </a:r>
            <a:r>
              <a:rPr lang="en-US" b="1" dirty="0"/>
              <a:t>LIKE</a:t>
            </a:r>
            <a:r>
              <a:rPr lang="en-US" dirty="0"/>
              <a:t> </a:t>
            </a:r>
            <a:r>
              <a:rPr lang="en-US" b="1" dirty="0" err="1"/>
              <a:t>existing_table_or_view_name</a:t>
            </a:r>
            <a:r>
              <a:rPr lang="en-US" b="1" dirty="0"/>
              <a:t> </a:t>
            </a:r>
            <a:r>
              <a:rPr lang="en-US" dirty="0"/>
              <a:t>  [</a:t>
            </a:r>
            <a:r>
              <a:rPr lang="en-US" b="1" dirty="0"/>
              <a:t>LOCATION</a:t>
            </a:r>
            <a:r>
              <a:rPr lang="en-US" dirty="0"/>
              <a:t> </a:t>
            </a:r>
            <a:r>
              <a:rPr lang="en-US" dirty="0" err="1"/>
              <a:t>hdfs_path</a:t>
            </a:r>
            <a:r>
              <a:rPr lang="en-US" dirty="0" smtClean="0"/>
              <a:t>];</a:t>
            </a:r>
          </a:p>
          <a:p>
            <a:pPr marL="0" indent="0">
              <a:buNone/>
            </a:pPr>
            <a:endParaRPr lang="en-US" dirty="0" smtClean="0"/>
          </a:p>
          <a:p>
            <a:r>
              <a:rPr lang="en-US" dirty="0" err="1" smtClean="0"/>
              <a:t>E.g</a:t>
            </a:r>
            <a:r>
              <a:rPr lang="en-US" dirty="0" smtClean="0"/>
              <a:t> </a:t>
            </a:r>
            <a:r>
              <a:rPr lang="en-US" b="1" dirty="0"/>
              <a:t>CREATE TABLE </a:t>
            </a:r>
            <a:r>
              <a:rPr lang="en-US" dirty="0"/>
              <a:t>IF </a:t>
            </a:r>
            <a:r>
              <a:rPr lang="en-US" b="1" dirty="0"/>
              <a:t>NOT EXISTS </a:t>
            </a:r>
            <a:r>
              <a:rPr lang="en-US" dirty="0" smtClean="0"/>
              <a:t>mydb.employees2 </a:t>
            </a:r>
            <a:r>
              <a:rPr lang="en-US" b="1" dirty="0" smtClean="0"/>
              <a:t>LIKE </a:t>
            </a:r>
            <a:r>
              <a:rPr lang="en-US" dirty="0" err="1"/>
              <a:t>mydb.employees</a:t>
            </a:r>
            <a:r>
              <a:rPr lang="en-US" dirty="0" smtClean="0"/>
              <a:t>;</a:t>
            </a:r>
          </a:p>
          <a:p>
            <a:r>
              <a:rPr lang="en-US" dirty="0" smtClean="0"/>
              <a:t>Here this accepts only LOCATION, and all other properties are not accepted as part of create syntax, all these props are copied from original table.</a:t>
            </a:r>
            <a:endParaRPr lang="en-US" dirty="0"/>
          </a:p>
          <a:p>
            <a:pPr marL="0" indent="0">
              <a:buNone/>
            </a:pPr>
            <a:endParaRPr lang="en-US" dirty="0" smtClean="0"/>
          </a:p>
          <a:p>
            <a:r>
              <a:rPr lang="en-US" dirty="0"/>
              <a:t>TBLPROPERTIES </a:t>
            </a:r>
            <a:r>
              <a:rPr lang="en-US" dirty="0" smtClean="0"/>
              <a:t>can be </a:t>
            </a:r>
            <a:r>
              <a:rPr lang="en-US" dirty="0"/>
              <a:t>used to express essential metadata about the database connection</a:t>
            </a:r>
            <a:r>
              <a:rPr lang="en-US" dirty="0" smtClean="0"/>
              <a:t>.</a:t>
            </a:r>
          </a:p>
          <a:p>
            <a:r>
              <a:rPr lang="en-US" dirty="0"/>
              <a:t>SHOW </a:t>
            </a:r>
            <a:r>
              <a:rPr lang="en-US" dirty="0" smtClean="0"/>
              <a:t>TBLPROPERTIES </a:t>
            </a:r>
            <a:r>
              <a:rPr lang="en-US" dirty="0" err="1" smtClean="0"/>
              <a:t>table_name</a:t>
            </a:r>
            <a:r>
              <a:rPr lang="en-US" dirty="0" smtClean="0"/>
              <a:t> will list just the TBLPROPERTIES.</a:t>
            </a:r>
            <a:endParaRPr lang="en-US" dirty="0"/>
          </a:p>
        </p:txBody>
      </p:sp>
    </p:spTree>
    <p:extLst>
      <p:ext uri="{BB962C8B-B14F-4D97-AF65-F5344CB8AC3E}">
        <p14:creationId xmlns:p14="http://schemas.microsoft.com/office/powerpoint/2010/main" val="2693673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fontScale="92500"/>
          </a:bodyPr>
          <a:lstStyle/>
          <a:p>
            <a:r>
              <a:rPr lang="en-US" b="1" dirty="0" err="1" smtClean="0"/>
              <a:t>data_type</a:t>
            </a:r>
            <a:r>
              <a:rPr lang="en-US" b="1" dirty="0" smtClean="0"/>
              <a:t>  </a:t>
            </a:r>
            <a:r>
              <a:rPr lang="en-US" dirty="0" smtClean="0"/>
              <a:t>  </a:t>
            </a:r>
            <a:r>
              <a:rPr lang="en-US" dirty="0"/>
              <a:t>: </a:t>
            </a:r>
            <a:r>
              <a:rPr lang="en-US" dirty="0" err="1"/>
              <a:t>primitive_type</a:t>
            </a:r>
            <a:r>
              <a:rPr lang="en-US" dirty="0"/>
              <a:t> and </a:t>
            </a:r>
            <a:r>
              <a:rPr lang="en-US" dirty="0" err="1"/>
              <a:t>array_type</a:t>
            </a:r>
            <a:r>
              <a:rPr lang="en-US" dirty="0"/>
              <a:t>, </a:t>
            </a:r>
            <a:r>
              <a:rPr lang="en-US" dirty="0" err="1"/>
              <a:t>map_type</a:t>
            </a:r>
            <a:r>
              <a:rPr lang="en-US" dirty="0"/>
              <a:t>, </a:t>
            </a:r>
            <a:r>
              <a:rPr lang="en-US" dirty="0" err="1"/>
              <a:t>struct_type</a:t>
            </a:r>
            <a:r>
              <a:rPr lang="en-US" dirty="0"/>
              <a:t>, </a:t>
            </a:r>
            <a:r>
              <a:rPr lang="en-US" dirty="0" err="1"/>
              <a:t>union_type</a:t>
            </a:r>
            <a:endParaRPr lang="en-US" dirty="0"/>
          </a:p>
          <a:p>
            <a:r>
              <a:rPr lang="en-US" b="1" dirty="0" err="1" smtClean="0"/>
              <a:t>primitive_type</a:t>
            </a:r>
            <a:endParaRPr lang="en-US" b="1" dirty="0" smtClean="0"/>
          </a:p>
          <a:p>
            <a:r>
              <a:rPr lang="en-US" dirty="0" smtClean="0"/>
              <a:t>TINYINT,SMALLINT,INT,BIGINT,BOOLEAN,FLOAT,DOUBLE,STRING,</a:t>
            </a:r>
          </a:p>
          <a:p>
            <a:r>
              <a:rPr lang="en-US" dirty="0" smtClean="0"/>
              <a:t>BINARY , TIMESTAMP   -- (Note: both are Available in Hive 0.8.0 and later)</a:t>
            </a:r>
          </a:p>
          <a:p>
            <a:r>
              <a:rPr lang="en-US" dirty="0" smtClean="0"/>
              <a:t>DECIMAL     -- (Note: Available in Hive 0.11.0 and later)</a:t>
            </a:r>
          </a:p>
          <a:p>
            <a:r>
              <a:rPr lang="en-US" dirty="0" smtClean="0"/>
              <a:t>CHAR ,   DECIMAL(precision, scale)  -- (Note: Available in Hive 0.13.0 and later)</a:t>
            </a:r>
          </a:p>
          <a:p>
            <a:r>
              <a:rPr lang="en-US" dirty="0" smtClean="0"/>
              <a:t>DATE ,  VARCHAR     -- (Note: both Available in Hive 0.12.0 and later)</a:t>
            </a:r>
          </a:p>
          <a:p>
            <a:endParaRPr lang="en-US" dirty="0"/>
          </a:p>
          <a:p>
            <a:r>
              <a:rPr lang="en-US" dirty="0" err="1"/>
              <a:t>array_type</a:t>
            </a:r>
            <a:r>
              <a:rPr lang="en-US" dirty="0"/>
              <a:t>  : ARRAY &lt; </a:t>
            </a:r>
            <a:r>
              <a:rPr lang="en-US" dirty="0" err="1"/>
              <a:t>data_type</a:t>
            </a:r>
            <a:r>
              <a:rPr lang="en-US" dirty="0"/>
              <a:t> &gt;</a:t>
            </a:r>
          </a:p>
          <a:p>
            <a:r>
              <a:rPr lang="en-US" dirty="0" err="1" smtClean="0"/>
              <a:t>map_type</a:t>
            </a:r>
            <a:r>
              <a:rPr lang="en-US" dirty="0" smtClean="0"/>
              <a:t>  </a:t>
            </a:r>
            <a:r>
              <a:rPr lang="en-US" dirty="0"/>
              <a:t>: MAP &lt; </a:t>
            </a:r>
            <a:r>
              <a:rPr lang="en-US" dirty="0" err="1"/>
              <a:t>primitive_type</a:t>
            </a:r>
            <a:r>
              <a:rPr lang="en-US" dirty="0"/>
              <a:t>, </a:t>
            </a:r>
            <a:r>
              <a:rPr lang="en-US" dirty="0" err="1"/>
              <a:t>data_type</a:t>
            </a:r>
            <a:r>
              <a:rPr lang="en-US" dirty="0"/>
              <a:t> &gt;</a:t>
            </a:r>
          </a:p>
          <a:p>
            <a:r>
              <a:rPr lang="en-US" dirty="0" err="1" smtClean="0"/>
              <a:t>struct_type</a:t>
            </a:r>
            <a:r>
              <a:rPr lang="en-US" dirty="0" smtClean="0"/>
              <a:t>  </a:t>
            </a:r>
            <a:r>
              <a:rPr lang="en-US" dirty="0"/>
              <a:t>: STRUCT &lt; </a:t>
            </a:r>
            <a:r>
              <a:rPr lang="en-US" dirty="0" err="1"/>
              <a:t>col_name</a:t>
            </a:r>
            <a:r>
              <a:rPr lang="en-US" dirty="0"/>
              <a:t> : </a:t>
            </a:r>
            <a:r>
              <a:rPr lang="en-US" dirty="0" err="1"/>
              <a:t>data_type</a:t>
            </a:r>
            <a:r>
              <a:rPr lang="en-US" dirty="0"/>
              <a:t> [COMMENT </a:t>
            </a:r>
            <a:r>
              <a:rPr lang="en-US" dirty="0" err="1"/>
              <a:t>col_comment</a:t>
            </a:r>
            <a:r>
              <a:rPr lang="en-US" dirty="0"/>
              <a:t>], ...&gt;</a:t>
            </a:r>
          </a:p>
          <a:p>
            <a:r>
              <a:rPr lang="en-US" dirty="0" err="1" smtClean="0"/>
              <a:t>union_type</a:t>
            </a:r>
            <a:r>
              <a:rPr lang="en-US" dirty="0" smtClean="0"/>
              <a:t>   </a:t>
            </a:r>
            <a:r>
              <a:rPr lang="en-US" dirty="0"/>
              <a:t>: UNIONTYPE &lt; </a:t>
            </a:r>
            <a:r>
              <a:rPr lang="en-US" dirty="0" err="1"/>
              <a:t>data_type</a:t>
            </a:r>
            <a:r>
              <a:rPr lang="en-US" dirty="0"/>
              <a:t>, </a:t>
            </a:r>
            <a:r>
              <a:rPr lang="en-US" dirty="0" err="1"/>
              <a:t>data_type</a:t>
            </a:r>
            <a:r>
              <a:rPr lang="en-US" dirty="0"/>
              <a:t>, ... </a:t>
            </a:r>
            <a:r>
              <a:rPr lang="en-US" dirty="0" smtClean="0"/>
              <a:t>&gt;</a:t>
            </a:r>
            <a:endParaRPr lang="en-US" dirty="0"/>
          </a:p>
        </p:txBody>
      </p:sp>
    </p:spTree>
    <p:extLst>
      <p:ext uri="{BB962C8B-B14F-4D97-AF65-F5344CB8AC3E}">
        <p14:creationId xmlns:p14="http://schemas.microsoft.com/office/powerpoint/2010/main" val="798845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r>
              <a:rPr lang="en-US" b="1" dirty="0" err="1"/>
              <a:t>row_format</a:t>
            </a:r>
            <a:endParaRPr lang="en-US" b="1" dirty="0"/>
          </a:p>
          <a:p>
            <a:pPr lvl="1"/>
            <a:r>
              <a:rPr lang="en-US" dirty="0" smtClean="0"/>
              <a:t>DELIMITED </a:t>
            </a:r>
            <a:r>
              <a:rPr lang="en-US" dirty="0"/>
              <a:t>[FIELDS TERMINATED BY char [ESCAPED BY char]] </a:t>
            </a:r>
            <a:endParaRPr lang="en-US" dirty="0" smtClean="0"/>
          </a:p>
          <a:p>
            <a:pPr lvl="1"/>
            <a:r>
              <a:rPr lang="en-US" dirty="0" smtClean="0"/>
              <a:t>[</a:t>
            </a:r>
            <a:r>
              <a:rPr lang="en-US" dirty="0"/>
              <a:t>COLLECTION ITEMS TERMINATED BY char]</a:t>
            </a:r>
          </a:p>
          <a:p>
            <a:pPr lvl="1"/>
            <a:r>
              <a:rPr lang="en-US" dirty="0" smtClean="0"/>
              <a:t>[</a:t>
            </a:r>
            <a:r>
              <a:rPr lang="en-US" dirty="0"/>
              <a:t>MAP KEYS TERMINATED BY char] [LINES TERMINATED BY char]</a:t>
            </a:r>
          </a:p>
          <a:p>
            <a:pPr lvl="1"/>
            <a:r>
              <a:rPr lang="en-US" dirty="0" smtClean="0"/>
              <a:t>[</a:t>
            </a:r>
            <a:r>
              <a:rPr lang="en-US" dirty="0"/>
              <a:t>NULL DEFINED AS char]   -- (Note: Available in Hive 0.13 and later)</a:t>
            </a:r>
          </a:p>
          <a:p>
            <a:pPr lvl="1"/>
            <a:r>
              <a:rPr lang="en-US" dirty="0" smtClean="0"/>
              <a:t>SERDE </a:t>
            </a:r>
            <a:r>
              <a:rPr lang="en-US" dirty="0" err="1"/>
              <a:t>serde_name</a:t>
            </a:r>
            <a:r>
              <a:rPr lang="en-US" dirty="0"/>
              <a:t> [WITH SERDEPROPERTIES (</a:t>
            </a:r>
            <a:r>
              <a:rPr lang="en-US" dirty="0" err="1"/>
              <a:t>property_name</a:t>
            </a:r>
            <a:r>
              <a:rPr lang="en-US" dirty="0"/>
              <a:t>=</a:t>
            </a:r>
            <a:r>
              <a:rPr lang="en-US" dirty="0" err="1"/>
              <a:t>property_value</a:t>
            </a:r>
            <a:r>
              <a:rPr lang="en-US" dirty="0"/>
              <a:t>, </a:t>
            </a:r>
            <a:r>
              <a:rPr lang="en-US" dirty="0" err="1"/>
              <a:t>property_name</a:t>
            </a:r>
            <a:r>
              <a:rPr lang="en-US" dirty="0"/>
              <a:t>=</a:t>
            </a:r>
            <a:r>
              <a:rPr lang="en-US" dirty="0" err="1"/>
              <a:t>property_value</a:t>
            </a:r>
            <a:r>
              <a:rPr lang="en-US" dirty="0"/>
              <a:t>, ...)]</a:t>
            </a:r>
          </a:p>
          <a:p>
            <a:r>
              <a:rPr lang="en-US" dirty="0"/>
              <a:t> </a:t>
            </a:r>
          </a:p>
          <a:p>
            <a:r>
              <a:rPr lang="en-US" b="1" dirty="0" err="1"/>
              <a:t>file_format</a:t>
            </a:r>
            <a:r>
              <a:rPr lang="en-US" dirty="0"/>
              <a:t>:     </a:t>
            </a:r>
            <a:endParaRPr lang="en-US" dirty="0" smtClean="0"/>
          </a:p>
          <a:p>
            <a:pPr lvl="1"/>
            <a:r>
              <a:rPr lang="en-US" dirty="0" smtClean="0"/>
              <a:t>SEQUENCEFILE</a:t>
            </a:r>
            <a:endParaRPr lang="en-US" dirty="0"/>
          </a:p>
          <a:p>
            <a:pPr lvl="1"/>
            <a:r>
              <a:rPr lang="en-US" dirty="0" smtClean="0"/>
              <a:t>TEXTFILE    -- </a:t>
            </a:r>
            <a:r>
              <a:rPr lang="en-US" dirty="0"/>
              <a:t>(Default, depending on </a:t>
            </a:r>
            <a:r>
              <a:rPr lang="en-US" dirty="0" err="1"/>
              <a:t>hive.default.fileformat</a:t>
            </a:r>
            <a:r>
              <a:rPr lang="en-US" dirty="0"/>
              <a:t> configuration)  </a:t>
            </a:r>
            <a:endParaRPr lang="en-US" dirty="0" smtClean="0"/>
          </a:p>
          <a:p>
            <a:pPr lvl="1"/>
            <a:r>
              <a:rPr lang="en-US" dirty="0" smtClean="0"/>
              <a:t>RCFILE ,  ORC , PARQUET , AVRO      </a:t>
            </a:r>
          </a:p>
          <a:p>
            <a:pPr lvl="1"/>
            <a:r>
              <a:rPr lang="en-US" dirty="0" smtClean="0"/>
              <a:t>INPUTFORMAT </a:t>
            </a:r>
            <a:r>
              <a:rPr lang="en-US" dirty="0" err="1"/>
              <a:t>input_format_classname</a:t>
            </a:r>
            <a:r>
              <a:rPr lang="en-US" dirty="0"/>
              <a:t> OUTPUTFORMAT </a:t>
            </a:r>
            <a:r>
              <a:rPr lang="en-US" dirty="0" err="1"/>
              <a:t>output_format_classname</a:t>
            </a:r>
            <a:endParaRPr lang="en-US" dirty="0"/>
          </a:p>
        </p:txBody>
      </p:sp>
    </p:spTree>
    <p:extLst>
      <p:ext uri="{BB962C8B-B14F-4D97-AF65-F5344CB8AC3E}">
        <p14:creationId xmlns:p14="http://schemas.microsoft.com/office/powerpoint/2010/main" val="2148660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lstStyle/>
          <a:p>
            <a:r>
              <a:rPr lang="en-US" dirty="0" err="1" smtClean="0"/>
              <a:t>HiveQL</a:t>
            </a:r>
            <a:r>
              <a:rPr lang="en-US" dirty="0" smtClean="0"/>
              <a:t> – DDL - Tables</a:t>
            </a:r>
            <a:endParaRPr lang="en-US" dirty="0"/>
          </a:p>
        </p:txBody>
      </p:sp>
      <p:sp>
        <p:nvSpPr>
          <p:cNvPr id="3" name="Content Placeholder 2"/>
          <p:cNvSpPr>
            <a:spLocks noGrp="1"/>
          </p:cNvSpPr>
          <p:nvPr>
            <p:ph idx="1"/>
          </p:nvPr>
        </p:nvSpPr>
        <p:spPr>
          <a:xfrm>
            <a:off x="590550" y="791570"/>
            <a:ext cx="11601450" cy="6066430"/>
          </a:xfrm>
        </p:spPr>
        <p:txBody>
          <a:bodyPr>
            <a:normAutofit/>
          </a:bodyPr>
          <a:lstStyle/>
          <a:p>
            <a:pPr marL="914400" lvl="2" indent="0">
              <a:buNone/>
            </a:pPr>
            <a:r>
              <a:rPr lang="en-US" b="1" dirty="0"/>
              <a:t>CREATE TABLE </a:t>
            </a:r>
            <a:r>
              <a:rPr lang="en-US" dirty="0"/>
              <a:t>IF </a:t>
            </a:r>
            <a:r>
              <a:rPr lang="en-US" b="1" dirty="0"/>
              <a:t>NOT EXISTS </a:t>
            </a:r>
            <a:r>
              <a:rPr lang="en-US" dirty="0" err="1"/>
              <a:t>mydb.employees</a:t>
            </a:r>
            <a:r>
              <a:rPr lang="en-US" dirty="0"/>
              <a:t> (</a:t>
            </a:r>
          </a:p>
          <a:p>
            <a:pPr marL="1371600" lvl="3" indent="0">
              <a:buNone/>
            </a:pPr>
            <a:r>
              <a:rPr lang="en-US" dirty="0"/>
              <a:t>name </a:t>
            </a:r>
            <a:r>
              <a:rPr lang="en-US" dirty="0" smtClean="0"/>
              <a:t> 	STRING </a:t>
            </a:r>
            <a:r>
              <a:rPr lang="en-US" b="1" dirty="0"/>
              <a:t>COMMENT </a:t>
            </a:r>
            <a:r>
              <a:rPr lang="en-US" dirty="0"/>
              <a:t>'Employee name',</a:t>
            </a:r>
          </a:p>
          <a:p>
            <a:pPr marL="1371600" lvl="3" indent="0">
              <a:buNone/>
            </a:pPr>
            <a:r>
              <a:rPr lang="en-US" dirty="0"/>
              <a:t>salary </a:t>
            </a:r>
            <a:r>
              <a:rPr lang="en-US" dirty="0" smtClean="0"/>
              <a:t>	FLOAT </a:t>
            </a:r>
            <a:r>
              <a:rPr lang="en-US" b="1" dirty="0"/>
              <a:t>COMMENT </a:t>
            </a:r>
            <a:r>
              <a:rPr lang="en-US" dirty="0"/>
              <a:t>'Employee salary',</a:t>
            </a:r>
          </a:p>
          <a:p>
            <a:pPr marL="1371600" lvl="3" indent="0">
              <a:buNone/>
            </a:pPr>
            <a:r>
              <a:rPr lang="en-US" dirty="0"/>
              <a:t>subordinates </a:t>
            </a:r>
            <a:r>
              <a:rPr lang="en-US" dirty="0" smtClean="0"/>
              <a:t>	ARRAY&lt;STRING</a:t>
            </a:r>
            <a:r>
              <a:rPr lang="en-US" dirty="0"/>
              <a:t>&gt; </a:t>
            </a:r>
            <a:r>
              <a:rPr lang="en-US" b="1" dirty="0"/>
              <a:t>COMMENT </a:t>
            </a:r>
            <a:r>
              <a:rPr lang="en-US" dirty="0"/>
              <a:t>'Names of subordinates',</a:t>
            </a:r>
          </a:p>
          <a:p>
            <a:pPr marL="1371600" lvl="3" indent="0">
              <a:buNone/>
            </a:pPr>
            <a:r>
              <a:rPr lang="en-US" dirty="0"/>
              <a:t>deductions </a:t>
            </a:r>
            <a:r>
              <a:rPr lang="en-US" dirty="0" smtClean="0"/>
              <a:t>	</a:t>
            </a:r>
            <a:r>
              <a:rPr lang="en-US" b="1" dirty="0" smtClean="0"/>
              <a:t>MAP</a:t>
            </a:r>
            <a:r>
              <a:rPr lang="en-US" dirty="0" smtClean="0"/>
              <a:t>&lt;STRING</a:t>
            </a:r>
            <a:r>
              <a:rPr lang="en-US" dirty="0"/>
              <a:t>, FLOAT</a:t>
            </a:r>
            <a:r>
              <a:rPr lang="en-US" dirty="0" smtClean="0"/>
              <a:t>&gt; </a:t>
            </a:r>
            <a:r>
              <a:rPr lang="en-US" b="1" dirty="0" smtClean="0"/>
              <a:t>COMMENT </a:t>
            </a:r>
            <a:r>
              <a:rPr lang="en-US" dirty="0"/>
              <a:t>'Keys are deductions names, values are percentages',</a:t>
            </a:r>
          </a:p>
          <a:p>
            <a:pPr marL="1371600" lvl="3" indent="0">
              <a:buNone/>
            </a:pPr>
            <a:r>
              <a:rPr lang="en-US" dirty="0"/>
              <a:t>address </a:t>
            </a:r>
            <a:r>
              <a:rPr lang="en-US" dirty="0" smtClean="0"/>
              <a:t>	STRUCT&lt;</a:t>
            </a:r>
            <a:r>
              <a:rPr lang="en-US" dirty="0" err="1" smtClean="0"/>
              <a:t>street:STRING</a:t>
            </a:r>
            <a:r>
              <a:rPr lang="en-US" dirty="0"/>
              <a:t>, </a:t>
            </a:r>
            <a:r>
              <a:rPr lang="en-US" dirty="0" err="1"/>
              <a:t>city:STRING</a:t>
            </a:r>
            <a:r>
              <a:rPr lang="en-US" dirty="0"/>
              <a:t>, </a:t>
            </a:r>
            <a:r>
              <a:rPr lang="en-US" b="1" dirty="0" err="1"/>
              <a:t>state</a:t>
            </a:r>
            <a:r>
              <a:rPr lang="en-US" dirty="0" err="1"/>
              <a:t>:STRING</a:t>
            </a:r>
            <a:r>
              <a:rPr lang="en-US" dirty="0"/>
              <a:t>, </a:t>
            </a:r>
            <a:r>
              <a:rPr lang="en-US" dirty="0" err="1"/>
              <a:t>zip:INT</a:t>
            </a:r>
            <a:r>
              <a:rPr lang="en-US" dirty="0" smtClean="0"/>
              <a:t>&gt; </a:t>
            </a:r>
            <a:r>
              <a:rPr lang="en-US" b="1" dirty="0" smtClean="0"/>
              <a:t>COMMENT </a:t>
            </a:r>
            <a:r>
              <a:rPr lang="en-US" dirty="0"/>
              <a:t>'Home </a:t>
            </a:r>
            <a:r>
              <a:rPr lang="en-US" dirty="0" smtClean="0"/>
              <a:t>address‘</a:t>
            </a:r>
          </a:p>
          <a:p>
            <a:pPr marL="1371600" lvl="3" indent="0">
              <a:buNone/>
            </a:pPr>
            <a:r>
              <a:rPr lang="en-US" dirty="0" smtClean="0"/>
              <a:t>)</a:t>
            </a:r>
            <a:endParaRPr lang="en-US" dirty="0"/>
          </a:p>
          <a:p>
            <a:pPr marL="914400" lvl="2" indent="0">
              <a:buNone/>
            </a:pPr>
            <a:r>
              <a:rPr lang="en-US" b="1" dirty="0"/>
              <a:t>COMMENT </a:t>
            </a:r>
            <a:r>
              <a:rPr lang="en-US" dirty="0"/>
              <a:t>'Description of the table'</a:t>
            </a:r>
          </a:p>
          <a:p>
            <a:pPr marL="914400" lvl="2" indent="0">
              <a:buNone/>
            </a:pPr>
            <a:r>
              <a:rPr lang="en-US" dirty="0"/>
              <a:t>TBLPROPERTIES ('creator'='me', '</a:t>
            </a:r>
            <a:r>
              <a:rPr lang="en-US" dirty="0" err="1"/>
              <a:t>created_at</a:t>
            </a:r>
            <a:r>
              <a:rPr lang="en-US" dirty="0"/>
              <a:t>'=</a:t>
            </a:r>
            <a:r>
              <a:rPr lang="en-US" dirty="0" smtClean="0"/>
              <a:t>'2016-01-02 </a:t>
            </a:r>
            <a:r>
              <a:rPr lang="en-US" dirty="0"/>
              <a:t>10:00:00', ...)</a:t>
            </a:r>
          </a:p>
          <a:p>
            <a:pPr marL="914400" lvl="2" indent="0">
              <a:buNone/>
            </a:pPr>
            <a:r>
              <a:rPr lang="en-US" b="1" dirty="0"/>
              <a:t>LOCATION </a:t>
            </a:r>
            <a:r>
              <a:rPr lang="en-US" dirty="0"/>
              <a:t>'/user/hive/warehouse/</a:t>
            </a:r>
            <a:r>
              <a:rPr lang="en-US" dirty="0" err="1"/>
              <a:t>mydb.db</a:t>
            </a:r>
            <a:r>
              <a:rPr lang="en-US" dirty="0"/>
              <a:t>/employees</a:t>
            </a:r>
            <a:r>
              <a:rPr lang="en-US" dirty="0" smtClean="0"/>
              <a:t>';</a:t>
            </a:r>
          </a:p>
          <a:p>
            <a:endParaRPr lang="en-US" dirty="0" smtClean="0"/>
          </a:p>
          <a:p>
            <a:r>
              <a:rPr lang="en-US" dirty="0"/>
              <a:t>By default, Hive always creates the table’s directory under the directory for the </a:t>
            </a:r>
            <a:r>
              <a:rPr lang="en-US" dirty="0" smtClean="0"/>
              <a:t>enclosing database. E.g. warehouse/</a:t>
            </a:r>
            <a:r>
              <a:rPr lang="en-US" dirty="0" err="1" smtClean="0"/>
              <a:t>mydb.db</a:t>
            </a:r>
            <a:r>
              <a:rPr lang="en-US" dirty="0" smtClean="0"/>
              <a:t>/employee</a:t>
            </a:r>
          </a:p>
          <a:p>
            <a:r>
              <a:rPr lang="en-US" dirty="0" smtClean="0"/>
              <a:t>For Default database – the table is created under /user/hive/warehouse.</a:t>
            </a:r>
            <a:endParaRPr lang="en-US" dirty="0"/>
          </a:p>
        </p:txBody>
      </p:sp>
    </p:spTree>
    <p:extLst>
      <p:ext uri="{BB962C8B-B14F-4D97-AF65-F5344CB8AC3E}">
        <p14:creationId xmlns:p14="http://schemas.microsoft.com/office/powerpoint/2010/main" val="207106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4050</Words>
  <Application>Microsoft Office PowerPoint</Application>
  <PresentationFormat>Widescreen</PresentationFormat>
  <Paragraphs>395</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Hive</vt:lpstr>
      <vt:lpstr>Hive QL</vt:lpstr>
      <vt:lpstr>HiveQL - DDL</vt:lpstr>
      <vt:lpstr>HiveQL - DDL</vt:lpstr>
      <vt:lpstr>HiveQL – DDL - Tables</vt:lpstr>
      <vt:lpstr>HiveQL – DDL - Tables</vt:lpstr>
      <vt:lpstr>HiveQL – DDL - Tables</vt:lpstr>
      <vt:lpstr>HiveQL – DDL - Tables</vt:lpstr>
      <vt:lpstr>HiveQL – DDL - Tables</vt:lpstr>
      <vt:lpstr>HiveQL – DDL - Tables</vt:lpstr>
      <vt:lpstr>HiveQL – DDL – Tables  - MANAGED vs EXTERNAL</vt:lpstr>
      <vt:lpstr>HiveQL – DDL – Tables  - MANAGED vs EXTERNAL</vt:lpstr>
      <vt:lpstr>HiveQL – DDL – Tables  - MANAGED vs EXTERNAL</vt:lpstr>
      <vt:lpstr>HiveQL – DDL – Partitioning Tables[Managed &amp; External]</vt:lpstr>
      <vt:lpstr>HiveQL – DDL – Partitioning Tables[Managed &amp; External]</vt:lpstr>
      <vt:lpstr>HiveQL – DDL – Partitioning Tables[Managed &amp; External]</vt:lpstr>
      <vt:lpstr>HiveQL – DDL – Partitioning Tables[Managed &amp; External]</vt:lpstr>
      <vt:lpstr>HiveQL – DDL – Partitioning Tables[Managed &amp; External]</vt:lpstr>
      <vt:lpstr>HiveQL – DDL – Partitioning Tables[Managed &amp; External]</vt:lpstr>
      <vt:lpstr>HiveQL – DDL – Partitioning Tables[Managed &amp; External]</vt:lpstr>
      <vt:lpstr>HiveQL – DDL – Table Storage Format</vt:lpstr>
      <vt:lpstr>HiveQL – DDL – Table Storage Format</vt:lpstr>
      <vt:lpstr>HiveQL – DDL – Table Storage Format</vt:lpstr>
      <vt:lpstr>HiveQL – DDL – Table Storage Format</vt:lpstr>
      <vt:lpstr>HiveQL – DDL – Trash feature of Hadoop</vt:lpstr>
      <vt:lpstr>HiveQL – DDL – Alter table</vt:lpstr>
      <vt:lpstr>HiveQL – DDL – Alter table</vt:lpstr>
      <vt:lpstr>HiveQL – DDL – Alter table</vt:lpstr>
      <vt:lpstr>HiveQL – DDL – Alter table</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Gangapatnam, Dorababu (Cognizant)</dc:creator>
  <cp:lastModifiedBy>Gangapatnam, Dorababu (Cognizant)</cp:lastModifiedBy>
  <cp:revision>541</cp:revision>
  <dcterms:created xsi:type="dcterms:W3CDTF">2016-03-10T09:53:32Z</dcterms:created>
  <dcterms:modified xsi:type="dcterms:W3CDTF">2016-03-17T11:38:04Z</dcterms:modified>
</cp:coreProperties>
</file>