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143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 Web Services Concepts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54576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 Advantages</a:t>
            </a:r>
            <a:endParaRPr lang="en-US" dirty="0"/>
          </a:p>
        </p:txBody>
      </p:sp>
      <p:sp>
        <p:nvSpPr>
          <p:cNvPr id="3" name="Content Placeholder 2"/>
          <p:cNvSpPr>
            <a:spLocks noGrp="1"/>
          </p:cNvSpPr>
          <p:nvPr>
            <p:ph idx="1"/>
          </p:nvPr>
        </p:nvSpPr>
        <p:spPr>
          <a:xfrm>
            <a:off x="228600" y="762000"/>
            <a:ext cx="8915400" cy="5943600"/>
          </a:xfrm>
        </p:spPr>
        <p:txBody>
          <a:bodyPr>
            <a:normAutofit/>
          </a:bodyPr>
          <a:lstStyle/>
          <a:p>
            <a:r>
              <a:rPr lang="en-US" u="sng" dirty="0" smtClean="0"/>
              <a:t>With the statelessness</a:t>
            </a:r>
            <a:r>
              <a:rPr lang="en-US" dirty="0" smtClean="0"/>
              <a:t>, </a:t>
            </a:r>
            <a:r>
              <a:rPr lang="en-US" u="sng" dirty="0" smtClean="0"/>
              <a:t>we can achieve </a:t>
            </a:r>
            <a:r>
              <a:rPr lang="en-US" dirty="0" smtClean="0"/>
              <a:t>the most important feature called </a:t>
            </a:r>
            <a:r>
              <a:rPr lang="en-US" b="1" dirty="0" smtClean="0"/>
              <a:t>scalability</a:t>
            </a:r>
            <a:r>
              <a:rPr lang="en-US" dirty="0" smtClean="0"/>
              <a:t>. </a:t>
            </a:r>
          </a:p>
          <a:p>
            <a:r>
              <a:rPr lang="en-US" dirty="0" smtClean="0"/>
              <a:t>As the no of users that are accessing our application grow, we can easily scale our applications using load balancer.</a:t>
            </a:r>
          </a:p>
          <a:p>
            <a:r>
              <a:rPr lang="en-US" dirty="0" smtClean="0"/>
              <a:t>Our responses can be easily cached, and as with any no of requests, server state is not changed.</a:t>
            </a:r>
          </a:p>
          <a:p>
            <a:r>
              <a:rPr lang="en-US" dirty="0" smtClean="0"/>
              <a:t>This improves the application performance tremendously.</a:t>
            </a:r>
          </a:p>
          <a:p>
            <a:endParaRPr lang="en-US" dirty="0" smtClean="0"/>
          </a:p>
        </p:txBody>
      </p:sp>
    </p:spTree>
    <p:extLst>
      <p:ext uri="{BB962C8B-B14F-4D97-AF65-F5344CB8AC3E}">
        <p14:creationId xmlns:p14="http://schemas.microsoft.com/office/powerpoint/2010/main" val="3596916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 When to use?</a:t>
            </a:r>
            <a:endParaRPr lang="en-US" dirty="0"/>
          </a:p>
        </p:txBody>
      </p:sp>
      <p:sp>
        <p:nvSpPr>
          <p:cNvPr id="3" name="Content Placeholder 2"/>
          <p:cNvSpPr>
            <a:spLocks noGrp="1"/>
          </p:cNvSpPr>
          <p:nvPr>
            <p:ph idx="1"/>
          </p:nvPr>
        </p:nvSpPr>
        <p:spPr>
          <a:xfrm>
            <a:off x="228600" y="762000"/>
            <a:ext cx="8915400" cy="5943600"/>
          </a:xfrm>
        </p:spPr>
        <p:txBody>
          <a:bodyPr>
            <a:normAutofit fontScale="85000" lnSpcReduction="20000"/>
          </a:bodyPr>
          <a:lstStyle/>
          <a:p>
            <a:pPr lvl="1"/>
            <a:r>
              <a:rPr lang="en-US" b="1" dirty="0" smtClean="0"/>
              <a:t>Well Defined Contract exists.</a:t>
            </a:r>
          </a:p>
          <a:p>
            <a:pPr lvl="1"/>
            <a:r>
              <a:rPr lang="en-US" dirty="0" smtClean="0"/>
              <a:t>RESTful </a:t>
            </a:r>
            <a:r>
              <a:rPr lang="en-US" dirty="0" err="1" smtClean="0"/>
              <a:t>webservices</a:t>
            </a:r>
            <a:r>
              <a:rPr lang="en-US" dirty="0" smtClean="0"/>
              <a:t> should be used when the producer and consumer have mutual understanding contract already in </a:t>
            </a:r>
            <a:r>
              <a:rPr lang="en-US" dirty="0" err="1" smtClean="0"/>
              <a:t>plance</a:t>
            </a:r>
            <a:r>
              <a:rPr lang="en-US" dirty="0" smtClean="0"/>
              <a:t>. </a:t>
            </a:r>
            <a:r>
              <a:rPr lang="en-US" dirty="0" err="1" smtClean="0"/>
              <a:t>i.e</a:t>
            </a:r>
            <a:r>
              <a:rPr lang="en-US" dirty="0" smtClean="0"/>
              <a:t> how the data will be </a:t>
            </a:r>
            <a:r>
              <a:rPr lang="en-US" dirty="0" err="1" smtClean="0"/>
              <a:t>exchaged</a:t>
            </a:r>
            <a:r>
              <a:rPr lang="en-US" dirty="0" smtClean="0"/>
              <a:t> and what data will be exchanged.</a:t>
            </a:r>
          </a:p>
          <a:p>
            <a:pPr lvl="1"/>
            <a:r>
              <a:rPr lang="en-US" dirty="0" smtClean="0"/>
              <a:t>Incase of SOAP we will have the </a:t>
            </a:r>
            <a:r>
              <a:rPr lang="en-US" dirty="0" err="1" smtClean="0"/>
              <a:t>webservices</a:t>
            </a:r>
            <a:r>
              <a:rPr lang="en-US" dirty="0" smtClean="0"/>
              <a:t> description language, or WSDL file, we do not have a way to express the contract incase of REST services. That is why in real time applications where we use RESTful web services, we </a:t>
            </a:r>
            <a:r>
              <a:rPr lang="en-US" dirty="0" err="1" smtClean="0"/>
              <a:t>priovide</a:t>
            </a:r>
            <a:r>
              <a:rPr lang="en-US" dirty="0" smtClean="0"/>
              <a:t> lot of </a:t>
            </a:r>
            <a:r>
              <a:rPr lang="en-US" dirty="0" err="1" smtClean="0"/>
              <a:t>doc,examples</a:t>
            </a:r>
            <a:r>
              <a:rPr lang="en-US" dirty="0" smtClean="0"/>
              <a:t>, lot of sample messages in various formats like XML/JSON/Text etc.</a:t>
            </a:r>
          </a:p>
          <a:p>
            <a:pPr lvl="1"/>
            <a:r>
              <a:rPr lang="en-US" dirty="0" smtClean="0"/>
              <a:t>Rest supports </a:t>
            </a:r>
            <a:r>
              <a:rPr lang="en-US" b="1" dirty="0" smtClean="0"/>
              <a:t>multiple data formats</a:t>
            </a:r>
            <a:r>
              <a:rPr lang="en-US" dirty="0" smtClean="0"/>
              <a:t>, SOAP only supports XML.</a:t>
            </a:r>
            <a:r>
              <a:rPr lang="en-US" dirty="0"/>
              <a:t> </a:t>
            </a:r>
            <a:r>
              <a:rPr lang="en-US" dirty="0" smtClean="0"/>
              <a:t>So if ur </a:t>
            </a:r>
            <a:r>
              <a:rPr lang="en-US" dirty="0" err="1" smtClean="0"/>
              <a:t>webserivce</a:t>
            </a:r>
            <a:r>
              <a:rPr lang="en-US" dirty="0" smtClean="0"/>
              <a:t> has to supports JSON/text </a:t>
            </a:r>
            <a:r>
              <a:rPr lang="en-US" dirty="0" err="1" smtClean="0"/>
              <a:t>etc</a:t>
            </a:r>
            <a:r>
              <a:rPr lang="en-US" dirty="0" smtClean="0"/>
              <a:t>, you should use REST.</a:t>
            </a:r>
          </a:p>
          <a:p>
            <a:pPr lvl="1"/>
            <a:r>
              <a:rPr lang="en-US" dirty="0" smtClean="0"/>
              <a:t>For Mobile devices which cannot handle the overhead of SOAP xml elements due to </a:t>
            </a:r>
            <a:r>
              <a:rPr lang="en-US" b="1" dirty="0" smtClean="0"/>
              <a:t>less memory or bandwidth</a:t>
            </a:r>
            <a:r>
              <a:rPr lang="en-US" dirty="0" smtClean="0"/>
              <a:t>, REST eliminates this overhead by </a:t>
            </a:r>
            <a:r>
              <a:rPr lang="en-US" dirty="0" err="1" smtClean="0"/>
              <a:t>provideing</a:t>
            </a:r>
            <a:r>
              <a:rPr lang="en-US" dirty="0" smtClean="0"/>
              <a:t> simple messages without any soap overhead and also by supporting json easy to consume</a:t>
            </a:r>
          </a:p>
        </p:txBody>
      </p:sp>
    </p:spTree>
    <p:extLst>
      <p:ext uri="{BB962C8B-B14F-4D97-AF65-F5344CB8AC3E}">
        <p14:creationId xmlns:p14="http://schemas.microsoft.com/office/powerpoint/2010/main" val="545681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 When to use?</a:t>
            </a:r>
            <a:endParaRPr lang="en-US" dirty="0"/>
          </a:p>
        </p:txBody>
      </p:sp>
      <p:sp>
        <p:nvSpPr>
          <p:cNvPr id="3" name="Content Placeholder 2"/>
          <p:cNvSpPr>
            <a:spLocks noGrp="1"/>
          </p:cNvSpPr>
          <p:nvPr>
            <p:ph idx="1"/>
          </p:nvPr>
        </p:nvSpPr>
        <p:spPr>
          <a:xfrm>
            <a:off x="228600" y="762000"/>
            <a:ext cx="8915400" cy="5943600"/>
          </a:xfrm>
        </p:spPr>
        <p:txBody>
          <a:bodyPr>
            <a:normAutofit fontScale="85000" lnSpcReduction="10000"/>
          </a:bodyPr>
          <a:lstStyle/>
          <a:p>
            <a:pPr lvl="1"/>
            <a:r>
              <a:rPr lang="en-US" b="1" dirty="0" smtClean="0"/>
              <a:t>Stateless</a:t>
            </a:r>
            <a:r>
              <a:rPr lang="en-US" dirty="0" smtClean="0"/>
              <a:t> – ur application is stateless if your app services server restart. If your application behaves the same way before and after restart, your application is stateless. HTTP is stateless, so REST is used here.</a:t>
            </a:r>
          </a:p>
          <a:p>
            <a:pPr lvl="1"/>
            <a:r>
              <a:rPr lang="en-US" dirty="0" smtClean="0"/>
              <a:t>Stateless allows </a:t>
            </a:r>
            <a:r>
              <a:rPr lang="en-US" b="1" dirty="0" smtClean="0"/>
              <a:t>Caching</a:t>
            </a:r>
            <a:r>
              <a:rPr lang="en-US" dirty="0" smtClean="0"/>
              <a:t> of responses.</a:t>
            </a:r>
            <a:r>
              <a:rPr lang="en-US" dirty="0"/>
              <a:t> </a:t>
            </a:r>
            <a:r>
              <a:rPr lang="en-US" dirty="0" smtClean="0"/>
              <a:t>Instead of sending the response for every request from server, we send the cached response. We can use Many Caching frameworks are available for this, we just need to configure them.</a:t>
            </a:r>
          </a:p>
          <a:p>
            <a:pPr lvl="1"/>
            <a:r>
              <a:rPr lang="en-US" b="1" dirty="0" smtClean="0"/>
              <a:t>Excising websites and Logic in them can be exposed easily in </a:t>
            </a:r>
            <a:r>
              <a:rPr lang="en-US" dirty="0" smtClean="0"/>
              <a:t>RESTful style and any new UI coming up can easily consume these RESTful services in JSON and XML. This saves lot of time for developers, avoids code rewrite.</a:t>
            </a:r>
          </a:p>
          <a:p>
            <a:pPr lvl="1"/>
            <a:r>
              <a:rPr lang="en-US" dirty="0" smtClean="0"/>
              <a:t>E.g. say we can change the kiosk application, server app no need to change. Another </a:t>
            </a:r>
            <a:r>
              <a:rPr lang="en-US" dirty="0" err="1" smtClean="0"/>
              <a:t>e.g</a:t>
            </a:r>
            <a:r>
              <a:rPr lang="en-US" dirty="0" smtClean="0"/>
              <a:t> is , we already have a browser </a:t>
            </a:r>
            <a:r>
              <a:rPr lang="en-US" smtClean="0"/>
              <a:t>based doctor </a:t>
            </a:r>
            <a:r>
              <a:rPr lang="en-US" dirty="0" smtClean="0"/>
              <a:t>appointment app, we can develop an iPhone app by simply consuming the RESTful web services. No need to change the business logic, just expose it through REST.</a:t>
            </a:r>
          </a:p>
        </p:txBody>
      </p:sp>
    </p:spTree>
    <p:extLst>
      <p:ext uri="{BB962C8B-B14F-4D97-AF65-F5344CB8AC3E}">
        <p14:creationId xmlns:p14="http://schemas.microsoft.com/office/powerpoint/2010/main" val="283029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Overview and Principals</a:t>
            </a:r>
            <a:endParaRPr lang="en-US" dirty="0"/>
          </a:p>
        </p:txBody>
      </p:sp>
      <p:sp>
        <p:nvSpPr>
          <p:cNvPr id="3" name="Content Placeholder 2"/>
          <p:cNvSpPr>
            <a:spLocks noGrp="1"/>
          </p:cNvSpPr>
          <p:nvPr>
            <p:ph idx="1"/>
          </p:nvPr>
        </p:nvSpPr>
        <p:spPr>
          <a:xfrm>
            <a:off x="228600" y="762000"/>
            <a:ext cx="8915400" cy="5943600"/>
          </a:xfrm>
        </p:spPr>
        <p:txBody>
          <a:bodyPr>
            <a:normAutofit fontScale="85000" lnSpcReduction="20000"/>
          </a:bodyPr>
          <a:lstStyle/>
          <a:p>
            <a:r>
              <a:rPr lang="en-US" dirty="0" smtClean="0"/>
              <a:t>REST – Representational State Transfer</a:t>
            </a:r>
          </a:p>
          <a:p>
            <a:r>
              <a:rPr lang="en-US" dirty="0" smtClean="0"/>
              <a:t>When you are watching a video, you from your web browser are acting as Restful consumer and website is acting as Restful provider and streams the video back to your browser.</a:t>
            </a:r>
          </a:p>
          <a:p>
            <a:r>
              <a:rPr lang="en-US" dirty="0" smtClean="0"/>
              <a:t>HTTP is present from very long time, and all websites makes use of HTTP.</a:t>
            </a:r>
          </a:p>
          <a:p>
            <a:r>
              <a:rPr lang="en-US" dirty="0" smtClean="0"/>
              <a:t>Mr. ROY FIELDING did his </a:t>
            </a:r>
            <a:r>
              <a:rPr lang="en-US" dirty="0" err="1" smtClean="0"/>
              <a:t>Phd</a:t>
            </a:r>
            <a:r>
              <a:rPr lang="en-US" dirty="0" smtClean="0"/>
              <a:t> thesis, how the power of web applications and http can be leveraged to other type of applications. That is what lead to the principles that make up the RESTful </a:t>
            </a:r>
            <a:r>
              <a:rPr lang="en-US" dirty="0" err="1" smtClean="0"/>
              <a:t>webservices</a:t>
            </a:r>
            <a:r>
              <a:rPr lang="en-US" dirty="0" smtClean="0"/>
              <a:t>.</a:t>
            </a:r>
          </a:p>
          <a:p>
            <a:r>
              <a:rPr lang="en-US" dirty="0" smtClean="0"/>
              <a:t>First and foremost principle revolves around the 4 different operations, CRUD operations– create, Read, update, delete which every software application performs.</a:t>
            </a:r>
          </a:p>
          <a:p>
            <a:r>
              <a:rPr lang="en-US" dirty="0" smtClean="0"/>
              <a:t>First RESTful principle is to </a:t>
            </a:r>
            <a:r>
              <a:rPr lang="en-US" dirty="0" err="1" smtClean="0"/>
              <a:t>privde</a:t>
            </a:r>
            <a:r>
              <a:rPr lang="en-US" dirty="0" smtClean="0"/>
              <a:t> a unique single interface to do these 4 operations.</a:t>
            </a:r>
          </a:p>
          <a:p>
            <a:endParaRPr lang="en-US" dirty="0" smtClean="0"/>
          </a:p>
          <a:p>
            <a:endParaRPr lang="en-US" dirty="0" smtClean="0"/>
          </a:p>
          <a:p>
            <a:endParaRPr lang="en-US" dirty="0"/>
          </a:p>
        </p:txBody>
      </p:sp>
    </p:spTree>
    <p:extLst>
      <p:ext uri="{BB962C8B-B14F-4D97-AF65-F5344CB8AC3E}">
        <p14:creationId xmlns:p14="http://schemas.microsoft.com/office/powerpoint/2010/main" val="95240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Overview and Principals</a:t>
            </a:r>
            <a:endParaRPr lang="en-US" dirty="0"/>
          </a:p>
        </p:txBody>
      </p:sp>
      <p:sp>
        <p:nvSpPr>
          <p:cNvPr id="3" name="Content Placeholder 2"/>
          <p:cNvSpPr>
            <a:spLocks noGrp="1"/>
          </p:cNvSpPr>
          <p:nvPr>
            <p:ph idx="1"/>
          </p:nvPr>
        </p:nvSpPr>
        <p:spPr>
          <a:xfrm>
            <a:off x="228600" y="762000"/>
            <a:ext cx="8915400" cy="5943600"/>
          </a:xfrm>
        </p:spPr>
        <p:txBody>
          <a:bodyPr>
            <a:normAutofit fontScale="77500" lnSpcReduction="20000"/>
          </a:bodyPr>
          <a:lstStyle/>
          <a:p>
            <a:r>
              <a:rPr lang="en-US" dirty="0" smtClean="0"/>
              <a:t>Http provides a unique interface to perform the CRUD ops through its, POST, GET, PUT, DELETE methods.</a:t>
            </a:r>
          </a:p>
          <a:p>
            <a:r>
              <a:rPr lang="en-US" dirty="0" smtClean="0"/>
              <a:t>Similarly we can use URI, Uniform Resource Identifiers to uniquely identify a particular resource that we want to CRUD.</a:t>
            </a:r>
          </a:p>
          <a:p>
            <a:r>
              <a:rPr lang="en-US" dirty="0" smtClean="0"/>
              <a:t>E.g. hospital </a:t>
            </a:r>
            <a:r>
              <a:rPr lang="en-US" dirty="0" err="1" smtClean="0"/>
              <a:t>mgmt</a:t>
            </a:r>
            <a:r>
              <a:rPr lang="en-US" dirty="0" smtClean="0"/>
              <a:t> s/w that allows us to perform CRUD on patients data.</a:t>
            </a:r>
          </a:p>
          <a:p>
            <a:pPr lvl="1"/>
            <a:r>
              <a:rPr lang="en-US" dirty="0" smtClean="0"/>
              <a:t>To </a:t>
            </a:r>
            <a:r>
              <a:rPr lang="en-US" b="1" dirty="0" smtClean="0"/>
              <a:t>create</a:t>
            </a:r>
            <a:r>
              <a:rPr lang="en-US" dirty="0" smtClean="0"/>
              <a:t> a patient, we simply use a http </a:t>
            </a:r>
            <a:r>
              <a:rPr lang="en-US" b="1" dirty="0" smtClean="0"/>
              <a:t>POST</a:t>
            </a:r>
            <a:r>
              <a:rPr lang="en-US" dirty="0" smtClean="0"/>
              <a:t> method and a restful consumer written in some language and send a URI like POST /patients and send some xml which contains patient information.</a:t>
            </a:r>
          </a:p>
          <a:p>
            <a:pPr lvl="1"/>
            <a:r>
              <a:rPr lang="en-US" dirty="0" smtClean="0"/>
              <a:t>&lt;patient&gt; &lt;name&gt; john&lt;/name&gt; &lt;/patient&gt;</a:t>
            </a:r>
          </a:p>
          <a:p>
            <a:pPr lvl="1"/>
            <a:r>
              <a:rPr lang="en-US" dirty="0" smtClean="0"/>
              <a:t>The Rest provider then creates a patient in the </a:t>
            </a:r>
            <a:r>
              <a:rPr lang="en-US" dirty="0" err="1" smtClean="0"/>
              <a:t>db</a:t>
            </a:r>
            <a:r>
              <a:rPr lang="en-US" dirty="0" smtClean="0"/>
              <a:t> and returns status code 200 OK also sends unique no of that patient &lt;id&gt;1&lt;id&gt;</a:t>
            </a:r>
          </a:p>
          <a:p>
            <a:pPr lvl="1"/>
            <a:r>
              <a:rPr lang="en-US" dirty="0" smtClean="0"/>
              <a:t>We can </a:t>
            </a:r>
            <a:r>
              <a:rPr lang="en-US" b="1" dirty="0" smtClean="0"/>
              <a:t>read</a:t>
            </a:r>
            <a:r>
              <a:rPr lang="en-US" dirty="0" smtClean="0"/>
              <a:t> the patient data using HTTP </a:t>
            </a:r>
            <a:r>
              <a:rPr lang="en-US" b="1" dirty="0" smtClean="0"/>
              <a:t>GET</a:t>
            </a:r>
            <a:r>
              <a:rPr lang="en-US" dirty="0" smtClean="0"/>
              <a:t> /patients/1 , by passing unique id.</a:t>
            </a:r>
          </a:p>
          <a:p>
            <a:pPr lvl="1"/>
            <a:r>
              <a:rPr lang="en-US" dirty="0" smtClean="0"/>
              <a:t>GET /patients/123   - no need to send any info in the stream for get.</a:t>
            </a:r>
          </a:p>
          <a:p>
            <a:pPr lvl="1"/>
            <a:r>
              <a:rPr lang="en-US" dirty="0" smtClean="0"/>
              <a:t>Provider takes the unique id, and returns 200 OK and sends entire patient information as XML. &lt;patient&gt; &lt;id&gt; 1&lt;id&gt; &lt;name&gt; john&lt;/name&gt;&lt;/patient&gt;</a:t>
            </a:r>
            <a:endParaRPr lang="en-US" dirty="0"/>
          </a:p>
        </p:txBody>
      </p:sp>
    </p:spTree>
    <p:extLst>
      <p:ext uri="{BB962C8B-B14F-4D97-AF65-F5344CB8AC3E}">
        <p14:creationId xmlns:p14="http://schemas.microsoft.com/office/powerpoint/2010/main" val="270269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Overview and Principals</a:t>
            </a:r>
            <a:endParaRPr lang="en-US" dirty="0"/>
          </a:p>
        </p:txBody>
      </p:sp>
      <p:sp>
        <p:nvSpPr>
          <p:cNvPr id="3" name="Content Placeholder 2"/>
          <p:cNvSpPr>
            <a:spLocks noGrp="1"/>
          </p:cNvSpPr>
          <p:nvPr>
            <p:ph idx="1"/>
          </p:nvPr>
        </p:nvSpPr>
        <p:spPr>
          <a:xfrm>
            <a:off x="228600" y="762000"/>
            <a:ext cx="8915400" cy="5943600"/>
          </a:xfrm>
        </p:spPr>
        <p:txBody>
          <a:bodyPr>
            <a:normAutofit lnSpcReduction="10000"/>
          </a:bodyPr>
          <a:lstStyle/>
          <a:p>
            <a:pPr lvl="1"/>
            <a:r>
              <a:rPr lang="en-US" dirty="0" smtClean="0"/>
              <a:t>For </a:t>
            </a:r>
            <a:r>
              <a:rPr lang="en-US" b="1" dirty="0" smtClean="0"/>
              <a:t>update</a:t>
            </a:r>
            <a:r>
              <a:rPr lang="en-US" dirty="0" smtClean="0"/>
              <a:t> operation, we will use the </a:t>
            </a:r>
            <a:r>
              <a:rPr lang="en-US" b="1" dirty="0" smtClean="0"/>
              <a:t>PUT</a:t>
            </a:r>
            <a:r>
              <a:rPr lang="en-US" dirty="0" smtClean="0"/>
              <a:t> method and pass in the entire patient info. Rest provider simply updates the patient and sends response 200 OK.</a:t>
            </a:r>
          </a:p>
          <a:p>
            <a:pPr lvl="1"/>
            <a:r>
              <a:rPr lang="en-US" dirty="0" smtClean="0"/>
              <a:t>PUT /patients</a:t>
            </a:r>
          </a:p>
          <a:p>
            <a:pPr lvl="1"/>
            <a:r>
              <a:rPr lang="en-US" dirty="0" smtClean="0"/>
              <a:t>&lt;patient&gt;&lt;id&gt;1&lt;/id&gt;&lt;name&gt;john1&lt;/name&gt;&lt;/patient&gt;</a:t>
            </a:r>
          </a:p>
          <a:p>
            <a:pPr lvl="1"/>
            <a:r>
              <a:rPr lang="en-US" dirty="0" smtClean="0"/>
              <a:t>For Delete the patient info, we will use the HTTP delete method.</a:t>
            </a:r>
          </a:p>
          <a:p>
            <a:pPr lvl="1"/>
            <a:r>
              <a:rPr lang="en-US" dirty="0" smtClean="0"/>
              <a:t>DELTE /patients</a:t>
            </a:r>
            <a:r>
              <a:rPr lang="en-US" b="1" dirty="0" smtClean="0"/>
              <a:t>/1</a:t>
            </a:r>
            <a:r>
              <a:rPr lang="en-US" dirty="0" smtClean="0"/>
              <a:t> , provider deletes the patient and sends success status 200 OK.</a:t>
            </a:r>
          </a:p>
          <a:p>
            <a:r>
              <a:rPr lang="en-US" dirty="0" smtClean="0"/>
              <a:t>We will have one single interface, HTTP methods. We need not learn any specific methods to application. All we need to know is the URI’s of how to access the particular resource.</a:t>
            </a:r>
          </a:p>
        </p:txBody>
      </p:sp>
    </p:spTree>
    <p:extLst>
      <p:ext uri="{BB962C8B-B14F-4D97-AF65-F5344CB8AC3E}">
        <p14:creationId xmlns:p14="http://schemas.microsoft.com/office/powerpoint/2010/main" val="315963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Overview and </a:t>
            </a:r>
            <a:r>
              <a:rPr lang="en-US" dirty="0" err="1" smtClean="0"/>
              <a:t>Dataformats</a:t>
            </a:r>
            <a:endParaRPr lang="en-US" dirty="0"/>
          </a:p>
        </p:txBody>
      </p:sp>
      <p:sp>
        <p:nvSpPr>
          <p:cNvPr id="3" name="Content Placeholder 2"/>
          <p:cNvSpPr>
            <a:spLocks noGrp="1"/>
          </p:cNvSpPr>
          <p:nvPr>
            <p:ph idx="1"/>
          </p:nvPr>
        </p:nvSpPr>
        <p:spPr>
          <a:xfrm>
            <a:off x="228600" y="762000"/>
            <a:ext cx="8915400" cy="5943600"/>
          </a:xfrm>
        </p:spPr>
        <p:txBody>
          <a:bodyPr>
            <a:normAutofit/>
          </a:bodyPr>
          <a:lstStyle/>
          <a:p>
            <a:r>
              <a:rPr lang="en-US" dirty="0" smtClean="0"/>
              <a:t>REST supports multiple data </a:t>
            </a:r>
            <a:r>
              <a:rPr lang="en-US" dirty="0" err="1" smtClean="0"/>
              <a:t>formats.because</a:t>
            </a:r>
            <a:r>
              <a:rPr lang="en-US" dirty="0" smtClean="0"/>
              <a:t> HTTP supports MIME types.</a:t>
            </a:r>
          </a:p>
          <a:p>
            <a:r>
              <a:rPr lang="en-US" dirty="0" smtClean="0"/>
              <a:t>E.g. If a java app is communicating with </a:t>
            </a:r>
            <a:r>
              <a:rPr lang="en-US" dirty="0" err="1" smtClean="0"/>
              <a:t>.Net</a:t>
            </a:r>
            <a:r>
              <a:rPr lang="en-US" dirty="0" smtClean="0"/>
              <a:t> app, we might need data in XML so that it can be easily converted into </a:t>
            </a:r>
            <a:r>
              <a:rPr lang="en-US" dirty="0" err="1" smtClean="0"/>
              <a:t>.Net</a:t>
            </a:r>
            <a:r>
              <a:rPr lang="en-US" dirty="0" smtClean="0"/>
              <a:t> objects or Java Objects.</a:t>
            </a:r>
          </a:p>
          <a:p>
            <a:r>
              <a:rPr lang="en-US" dirty="0" smtClean="0"/>
              <a:t>If we are developing a web app, which uses HTML and JS, JS can easily understand JSON. Restful provider can provide data in JSON format as well.</a:t>
            </a:r>
          </a:p>
          <a:p>
            <a:r>
              <a:rPr lang="en-US" dirty="0" smtClean="0"/>
              <a:t>Test and many other formats like image, video stream data, we can do all by simply specifying the HTTP mime type.</a:t>
            </a:r>
          </a:p>
          <a:p>
            <a:endParaRPr lang="en-US" dirty="0" smtClean="0"/>
          </a:p>
        </p:txBody>
      </p:sp>
    </p:spTree>
    <p:extLst>
      <p:ext uri="{BB962C8B-B14F-4D97-AF65-F5344CB8AC3E}">
        <p14:creationId xmlns:p14="http://schemas.microsoft.com/office/powerpoint/2010/main" val="78782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 STATELESSNESS</a:t>
            </a:r>
            <a:endParaRPr lang="en-US" dirty="0"/>
          </a:p>
        </p:txBody>
      </p:sp>
      <p:sp>
        <p:nvSpPr>
          <p:cNvPr id="3" name="Content Placeholder 2"/>
          <p:cNvSpPr>
            <a:spLocks noGrp="1"/>
          </p:cNvSpPr>
          <p:nvPr>
            <p:ph idx="1"/>
          </p:nvPr>
        </p:nvSpPr>
        <p:spPr>
          <a:xfrm>
            <a:off x="228600" y="762000"/>
            <a:ext cx="8915400" cy="5943600"/>
          </a:xfrm>
        </p:spPr>
        <p:txBody>
          <a:bodyPr>
            <a:normAutofit fontScale="92500" lnSpcReduction="20000"/>
          </a:bodyPr>
          <a:lstStyle/>
          <a:p>
            <a:r>
              <a:rPr lang="en-US" dirty="0" smtClean="0"/>
              <a:t>The biggest </a:t>
            </a:r>
            <a:r>
              <a:rPr lang="en-US" dirty="0" err="1" smtClean="0"/>
              <a:t>adv</a:t>
            </a:r>
            <a:r>
              <a:rPr lang="en-US" dirty="0" smtClean="0"/>
              <a:t> or key principal is STATELESSNESS.</a:t>
            </a:r>
          </a:p>
          <a:p>
            <a:r>
              <a:rPr lang="en-US" dirty="0" smtClean="0"/>
              <a:t>Exchanging the state, </a:t>
            </a:r>
            <a:r>
              <a:rPr lang="en-US" dirty="0" err="1" smtClean="0"/>
              <a:t>etc</a:t>
            </a:r>
            <a:r>
              <a:rPr lang="en-US" dirty="0" smtClean="0"/>
              <a:t> from provider to consumer – We can maintain the State on the CLIENT side, instead of maintaining entire state on the sever side.</a:t>
            </a:r>
          </a:p>
          <a:p>
            <a:r>
              <a:rPr lang="en-US" dirty="0" smtClean="0"/>
              <a:t>SUMMARY –</a:t>
            </a:r>
          </a:p>
          <a:p>
            <a:pPr lvl="1"/>
            <a:r>
              <a:rPr lang="en-US" dirty="0" smtClean="0"/>
              <a:t>REST – complete power and best use of HTTP.</a:t>
            </a:r>
          </a:p>
          <a:p>
            <a:pPr lvl="1"/>
            <a:r>
              <a:rPr lang="en-US" dirty="0" smtClean="0"/>
              <a:t>Provides single interface for programmers </a:t>
            </a:r>
            <a:r>
              <a:rPr lang="en-US" dirty="0" err="1" smtClean="0"/>
              <a:t>i.e</a:t>
            </a:r>
            <a:r>
              <a:rPr lang="en-US" dirty="0" smtClean="0"/>
              <a:t> HTTP and simply use 4 diff ops available in HTTP.</a:t>
            </a:r>
          </a:p>
          <a:p>
            <a:pPr lvl="1"/>
            <a:r>
              <a:rPr lang="en-US" dirty="0" smtClean="0"/>
              <a:t>We can use URIs to access the resources.</a:t>
            </a:r>
          </a:p>
          <a:p>
            <a:pPr lvl="1"/>
            <a:r>
              <a:rPr lang="en-US" dirty="0" smtClean="0"/>
              <a:t>Multiple Data formats/representations are provided.</a:t>
            </a:r>
          </a:p>
          <a:p>
            <a:pPr lvl="1"/>
            <a:r>
              <a:rPr lang="en-US" dirty="0" smtClean="0"/>
              <a:t>Many apps can consume the same web service in diff formats however required.</a:t>
            </a:r>
          </a:p>
          <a:p>
            <a:pPr lvl="1"/>
            <a:r>
              <a:rPr lang="en-US" dirty="0" smtClean="0"/>
              <a:t>Stateless – allows scalability, application can be deployed in several servers as the user base grows.</a:t>
            </a:r>
          </a:p>
          <a:p>
            <a:pPr lvl="1"/>
            <a:endParaRPr lang="en-US" dirty="0" smtClean="0"/>
          </a:p>
        </p:txBody>
      </p:sp>
    </p:spTree>
    <p:extLst>
      <p:ext uri="{BB962C8B-B14F-4D97-AF65-F5344CB8AC3E}">
        <p14:creationId xmlns:p14="http://schemas.microsoft.com/office/powerpoint/2010/main" val="183371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 Advantages</a:t>
            </a:r>
            <a:endParaRPr lang="en-US" dirty="0"/>
          </a:p>
        </p:txBody>
      </p:sp>
      <p:sp>
        <p:nvSpPr>
          <p:cNvPr id="3" name="Content Placeholder 2"/>
          <p:cNvSpPr>
            <a:spLocks noGrp="1"/>
          </p:cNvSpPr>
          <p:nvPr>
            <p:ph idx="1"/>
          </p:nvPr>
        </p:nvSpPr>
        <p:spPr>
          <a:xfrm>
            <a:off x="228600" y="762000"/>
            <a:ext cx="8915400" cy="5943600"/>
          </a:xfrm>
        </p:spPr>
        <p:txBody>
          <a:bodyPr>
            <a:normAutofit fontScale="85000" lnSpcReduction="20000"/>
          </a:bodyPr>
          <a:lstStyle/>
          <a:p>
            <a:r>
              <a:rPr lang="en-US" dirty="0" smtClean="0"/>
              <a:t>We need to learn only 4 diff methods.</a:t>
            </a:r>
          </a:p>
          <a:p>
            <a:r>
              <a:rPr lang="en-US" dirty="0" smtClean="0"/>
              <a:t>Say for a website, to create your user account, you use create, to watch lectures you use GET method etc.</a:t>
            </a:r>
          </a:p>
          <a:p>
            <a:r>
              <a:rPr lang="en-US" dirty="0" smtClean="0"/>
              <a:t>All we need use URLs.</a:t>
            </a:r>
          </a:p>
          <a:p>
            <a:r>
              <a:rPr lang="en-US" dirty="0" smtClean="0"/>
              <a:t>Hospital Management – </a:t>
            </a:r>
          </a:p>
          <a:p>
            <a:pPr lvl="1"/>
            <a:r>
              <a:rPr lang="en-US" dirty="0" smtClean="0"/>
              <a:t>To get all patients, hit the </a:t>
            </a:r>
            <a:r>
              <a:rPr lang="en-US" dirty="0" err="1" smtClean="0"/>
              <a:t>url</a:t>
            </a:r>
            <a:r>
              <a:rPr lang="en-US" dirty="0" smtClean="0"/>
              <a:t> with GET method</a:t>
            </a:r>
          </a:p>
          <a:p>
            <a:pPr lvl="1"/>
            <a:r>
              <a:rPr lang="en-US" dirty="0" smtClean="0"/>
              <a:t>http://www.abchospital.com/patients</a:t>
            </a:r>
          </a:p>
          <a:p>
            <a:pPr lvl="1"/>
            <a:r>
              <a:rPr lang="en-US" dirty="0" smtClean="0"/>
              <a:t>To change one patient info, hit the </a:t>
            </a:r>
            <a:r>
              <a:rPr lang="en-US" dirty="0" err="1" smtClean="0"/>
              <a:t>url</a:t>
            </a:r>
            <a:r>
              <a:rPr lang="en-US" dirty="0" smtClean="0"/>
              <a:t> with one single patient id.</a:t>
            </a:r>
          </a:p>
          <a:p>
            <a:pPr lvl="1"/>
            <a:r>
              <a:rPr lang="en-US" dirty="0"/>
              <a:t>http://</a:t>
            </a:r>
            <a:r>
              <a:rPr lang="en-US" dirty="0" smtClean="0"/>
              <a:t>www.abchospital.com/patients/{id}</a:t>
            </a:r>
          </a:p>
          <a:p>
            <a:pPr lvl="1"/>
            <a:r>
              <a:rPr lang="en-US" dirty="0" smtClean="0"/>
              <a:t>To get prescriptions change the URL to prescriptions</a:t>
            </a:r>
          </a:p>
          <a:p>
            <a:pPr lvl="1"/>
            <a:r>
              <a:rPr lang="en-US" dirty="0"/>
              <a:t>http://</a:t>
            </a:r>
            <a:r>
              <a:rPr lang="en-US" dirty="0" smtClean="0"/>
              <a:t>www.abchospital.com/prescriptions</a:t>
            </a:r>
          </a:p>
          <a:p>
            <a:pPr lvl="1"/>
            <a:r>
              <a:rPr lang="en-US" dirty="0" smtClean="0"/>
              <a:t>To get one prescription, pass single id and use  GET method.</a:t>
            </a:r>
          </a:p>
          <a:p>
            <a:pPr lvl="1"/>
            <a:r>
              <a:rPr lang="en-US" dirty="0"/>
              <a:t>http://</a:t>
            </a:r>
            <a:r>
              <a:rPr lang="en-US" dirty="0" smtClean="0"/>
              <a:t>www.abchospital.com/prescriptions/{id}</a:t>
            </a:r>
          </a:p>
          <a:p>
            <a:pPr lvl="1"/>
            <a:r>
              <a:rPr lang="en-US" dirty="0" smtClean="0"/>
              <a:t>To create a new patient use HTTP post method and send the entire content as XML or JSON.</a:t>
            </a:r>
          </a:p>
          <a:p>
            <a:pPr lvl="1"/>
            <a:r>
              <a:rPr lang="en-US" dirty="0" smtClean="0"/>
              <a:t>To update a patient info, we use the PUT </a:t>
            </a:r>
            <a:r>
              <a:rPr lang="en-US" dirty="0" err="1" smtClean="0"/>
              <a:t>method,pass</a:t>
            </a:r>
            <a:r>
              <a:rPr lang="en-US" dirty="0" smtClean="0"/>
              <a:t> xml/json.</a:t>
            </a:r>
            <a:endParaRPr lang="en-US" dirty="0"/>
          </a:p>
          <a:p>
            <a:pPr lvl="1"/>
            <a:endParaRPr lang="en-US" dirty="0"/>
          </a:p>
          <a:p>
            <a:pPr lvl="1"/>
            <a:endParaRPr lang="en-US" dirty="0" smtClean="0"/>
          </a:p>
        </p:txBody>
      </p:sp>
    </p:spTree>
    <p:extLst>
      <p:ext uri="{BB962C8B-B14F-4D97-AF65-F5344CB8AC3E}">
        <p14:creationId xmlns:p14="http://schemas.microsoft.com/office/powerpoint/2010/main" val="62505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 Advantages</a:t>
            </a:r>
            <a:endParaRPr lang="en-US" dirty="0"/>
          </a:p>
        </p:txBody>
      </p:sp>
      <p:sp>
        <p:nvSpPr>
          <p:cNvPr id="3" name="Content Placeholder 2"/>
          <p:cNvSpPr>
            <a:spLocks noGrp="1"/>
          </p:cNvSpPr>
          <p:nvPr>
            <p:ph idx="1"/>
          </p:nvPr>
        </p:nvSpPr>
        <p:spPr>
          <a:xfrm>
            <a:off x="228600" y="762000"/>
            <a:ext cx="8915400" cy="5943600"/>
          </a:xfrm>
        </p:spPr>
        <p:txBody>
          <a:bodyPr>
            <a:normAutofit/>
          </a:bodyPr>
          <a:lstStyle/>
          <a:p>
            <a:r>
              <a:rPr lang="en-US" dirty="0" smtClean="0"/>
              <a:t>Restful service deliver </a:t>
            </a:r>
            <a:r>
              <a:rPr lang="en-US" b="1" dirty="0" smtClean="0"/>
              <a:t>interoperability</a:t>
            </a:r>
            <a:r>
              <a:rPr lang="en-US" dirty="0" smtClean="0"/>
              <a:t>. means</a:t>
            </a:r>
          </a:p>
          <a:p>
            <a:pPr lvl="1"/>
            <a:r>
              <a:rPr lang="en-US" dirty="0" smtClean="0"/>
              <a:t>Any application running on any platform or language can be consumed by any other app running on a completely different language or platform that too through </a:t>
            </a:r>
            <a:r>
              <a:rPr lang="en-US" b="1" dirty="0" smtClean="0"/>
              <a:t>multiple data format</a:t>
            </a:r>
            <a:r>
              <a:rPr lang="en-US" dirty="0" smtClean="0"/>
              <a:t>. This is the key of RESTful web services. All this is possible because they use HTTP MIME types.</a:t>
            </a:r>
          </a:p>
        </p:txBody>
      </p:sp>
      <p:grpSp>
        <p:nvGrpSpPr>
          <p:cNvPr id="26" name="Group 25"/>
          <p:cNvGrpSpPr/>
          <p:nvPr/>
        </p:nvGrpSpPr>
        <p:grpSpPr>
          <a:xfrm>
            <a:off x="1028700" y="4178184"/>
            <a:ext cx="7086600" cy="2209800"/>
            <a:chOff x="1143000" y="4076700"/>
            <a:chExt cx="7086600" cy="2209800"/>
          </a:xfrm>
        </p:grpSpPr>
        <p:grpSp>
          <p:nvGrpSpPr>
            <p:cNvPr id="7" name="Group 6"/>
            <p:cNvGrpSpPr/>
            <p:nvPr/>
          </p:nvGrpSpPr>
          <p:grpSpPr>
            <a:xfrm>
              <a:off x="1143000" y="4076700"/>
              <a:ext cx="2286000" cy="2209800"/>
              <a:chOff x="1143000" y="3581400"/>
              <a:chExt cx="2286000" cy="2209800"/>
            </a:xfrm>
          </p:grpSpPr>
          <p:sp>
            <p:nvSpPr>
              <p:cNvPr id="4" name="Rectangle 3"/>
              <p:cNvSpPr/>
              <p:nvPr/>
            </p:nvSpPr>
            <p:spPr>
              <a:xfrm>
                <a:off x="1143000" y="35814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 client (HTML/Java Script)</a:t>
                </a:r>
                <a:endParaRPr lang="en-US" dirty="0"/>
              </a:p>
            </p:txBody>
          </p:sp>
          <p:sp>
            <p:nvSpPr>
              <p:cNvPr id="5" name="Rectangle 4"/>
              <p:cNvSpPr/>
              <p:nvPr/>
            </p:nvSpPr>
            <p:spPr>
              <a:xfrm>
                <a:off x="1143000" y="43434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 client (</a:t>
                </a:r>
                <a:r>
                  <a:rPr lang="en-US" dirty="0" err="1" smtClean="0"/>
                  <a:t>.Net</a:t>
                </a:r>
                <a:r>
                  <a:rPr lang="en-US" dirty="0" smtClean="0"/>
                  <a:t>)</a:t>
                </a:r>
                <a:endParaRPr lang="en-US" dirty="0"/>
              </a:p>
            </p:txBody>
          </p:sp>
          <p:sp>
            <p:nvSpPr>
              <p:cNvPr id="6" name="Rectangle 5"/>
              <p:cNvSpPr/>
              <p:nvPr/>
            </p:nvSpPr>
            <p:spPr>
              <a:xfrm>
                <a:off x="1143000" y="51816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 client (Python)</a:t>
                </a:r>
                <a:endParaRPr lang="en-US" dirty="0"/>
              </a:p>
            </p:txBody>
          </p:sp>
        </p:grpSp>
        <p:grpSp>
          <p:nvGrpSpPr>
            <p:cNvPr id="25" name="Group 24"/>
            <p:cNvGrpSpPr/>
            <p:nvPr/>
          </p:nvGrpSpPr>
          <p:grpSpPr>
            <a:xfrm>
              <a:off x="3429000" y="4267200"/>
              <a:ext cx="4800600" cy="1714500"/>
              <a:chOff x="3429000" y="4267200"/>
              <a:chExt cx="4800600" cy="1714500"/>
            </a:xfrm>
          </p:grpSpPr>
          <p:sp>
            <p:nvSpPr>
              <p:cNvPr id="8" name="Rectangle 7"/>
              <p:cNvSpPr/>
              <p:nvPr/>
            </p:nvSpPr>
            <p:spPr>
              <a:xfrm>
                <a:off x="5943600" y="4747606"/>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 Provider(JAVA)</a:t>
                </a:r>
                <a:endParaRPr lang="en-US" dirty="0"/>
              </a:p>
            </p:txBody>
          </p:sp>
          <p:cxnSp>
            <p:nvCxnSpPr>
              <p:cNvPr id="10" name="Straight Connector 9"/>
              <p:cNvCxnSpPr>
                <a:stCxn id="4" idx="3"/>
                <a:endCxn id="8" idx="1"/>
              </p:cNvCxnSpPr>
              <p:nvPr/>
            </p:nvCxnSpPr>
            <p:spPr>
              <a:xfrm>
                <a:off x="3429000" y="4381500"/>
                <a:ext cx="2514600" cy="670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8" idx="1"/>
              </p:cNvCxnSpPr>
              <p:nvPr/>
            </p:nvCxnSpPr>
            <p:spPr>
              <a:xfrm flipV="1">
                <a:off x="3429000" y="5052406"/>
                <a:ext cx="2514600" cy="91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a:endCxn id="8" idx="1"/>
              </p:cNvCxnSpPr>
              <p:nvPr/>
            </p:nvCxnSpPr>
            <p:spPr>
              <a:xfrm flipV="1">
                <a:off x="3429000" y="5052406"/>
                <a:ext cx="2514600" cy="92929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0000" y="4267200"/>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JSON</a:t>
                </a:r>
                <a:endParaRPr lang="en-US" dirty="0"/>
              </a:p>
            </p:txBody>
          </p:sp>
          <p:sp>
            <p:nvSpPr>
              <p:cNvPr id="23" name="Rectangle 22"/>
              <p:cNvSpPr/>
              <p:nvPr/>
            </p:nvSpPr>
            <p:spPr>
              <a:xfrm>
                <a:off x="3825933" y="4738255"/>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XML</a:t>
                </a:r>
                <a:endParaRPr lang="en-US" dirty="0"/>
              </a:p>
            </p:txBody>
          </p:sp>
          <p:sp>
            <p:nvSpPr>
              <p:cNvPr id="24" name="Rectangle 23"/>
              <p:cNvSpPr/>
              <p:nvPr/>
            </p:nvSpPr>
            <p:spPr>
              <a:xfrm>
                <a:off x="3825933" y="5321184"/>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CSV</a:t>
                </a:r>
                <a:endParaRPr lang="en-US" dirty="0"/>
              </a:p>
            </p:txBody>
          </p:sp>
        </p:grpSp>
      </p:grpSp>
    </p:spTree>
    <p:extLst>
      <p:ext uri="{BB962C8B-B14F-4D97-AF65-F5344CB8AC3E}">
        <p14:creationId xmlns:p14="http://schemas.microsoft.com/office/powerpoint/2010/main" val="60749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 Advantages</a:t>
            </a:r>
            <a:endParaRPr lang="en-US" dirty="0"/>
          </a:p>
        </p:txBody>
      </p:sp>
      <p:sp>
        <p:nvSpPr>
          <p:cNvPr id="3" name="Content Placeholder 2"/>
          <p:cNvSpPr>
            <a:spLocks noGrp="1"/>
          </p:cNvSpPr>
          <p:nvPr>
            <p:ph idx="1"/>
          </p:nvPr>
        </p:nvSpPr>
        <p:spPr>
          <a:xfrm>
            <a:off x="228600" y="762000"/>
            <a:ext cx="8915400" cy="5943600"/>
          </a:xfrm>
        </p:spPr>
        <p:txBody>
          <a:bodyPr>
            <a:normAutofit fontScale="92500"/>
          </a:bodyPr>
          <a:lstStyle/>
          <a:p>
            <a:r>
              <a:rPr lang="en-US" b="1" dirty="0" smtClean="0"/>
              <a:t>STATELESSNESS</a:t>
            </a:r>
            <a:r>
              <a:rPr lang="en-US" dirty="0" smtClean="0"/>
              <a:t> – is the biggest advantage.</a:t>
            </a:r>
          </a:p>
          <a:p>
            <a:r>
              <a:rPr lang="en-US" dirty="0" smtClean="0"/>
              <a:t>This means, the state is maintained by the Client not the server.</a:t>
            </a:r>
          </a:p>
          <a:p>
            <a:pPr lvl="1"/>
            <a:r>
              <a:rPr lang="en-US" dirty="0" smtClean="0"/>
              <a:t>1990’s or 2000’s we used to have a server and install a client on each machine. E.g. Bank application, the teller machine, a client is installed which we developed.</a:t>
            </a:r>
          </a:p>
          <a:p>
            <a:pPr lvl="1"/>
            <a:r>
              <a:rPr lang="en-US" dirty="0" smtClean="0"/>
              <a:t>These clients pull it from server, do everything on server side.</a:t>
            </a:r>
          </a:p>
          <a:p>
            <a:pPr lvl="1"/>
            <a:r>
              <a:rPr lang="en-US" dirty="0" smtClean="0"/>
              <a:t>With Web applications – we no need to install the client, the web browser acts as client. Through the  browser we can access the REST Provider.</a:t>
            </a:r>
          </a:p>
          <a:p>
            <a:pPr lvl="1"/>
            <a:r>
              <a:rPr lang="en-US" dirty="0" smtClean="0"/>
              <a:t>With the introduction of several java script libraries like AJAX or JQuery, maintaining state is very easy in browser.</a:t>
            </a:r>
          </a:p>
          <a:p>
            <a:endParaRPr lang="en-US" dirty="0" smtClean="0"/>
          </a:p>
        </p:txBody>
      </p:sp>
    </p:spTree>
    <p:extLst>
      <p:ext uri="{BB962C8B-B14F-4D97-AF65-F5344CB8AC3E}">
        <p14:creationId xmlns:p14="http://schemas.microsoft.com/office/powerpoint/2010/main" val="2538085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1455</Words>
  <Application>Microsoft Office PowerPoint</Application>
  <PresentationFormat>On-screen Show (4:3)</PresentationFormat>
  <Paragraphs>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REST Web Services Concepts</vt:lpstr>
      <vt:lpstr>REST Overview and Principals</vt:lpstr>
      <vt:lpstr>REST Overview and Principals</vt:lpstr>
      <vt:lpstr>REST Overview and Principals</vt:lpstr>
      <vt:lpstr>REST Overview and Dataformats</vt:lpstr>
      <vt:lpstr>REST - STATELESSNESS</vt:lpstr>
      <vt:lpstr>REST - Advantages</vt:lpstr>
      <vt:lpstr>REST - Advantages</vt:lpstr>
      <vt:lpstr>REST - Advantages</vt:lpstr>
      <vt:lpstr>REST - Advantages</vt:lpstr>
      <vt:lpstr>REST – When to use?</vt:lpstr>
      <vt:lpstr>REST – When to use?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Web Services Concepts</dc:title>
  <dc:creator>Gangapatnam, Dorababu (Cognizant)</dc:creator>
  <cp:lastModifiedBy>NSS</cp:lastModifiedBy>
  <cp:revision>113</cp:revision>
  <dcterms:created xsi:type="dcterms:W3CDTF">2006-08-16T00:00:00Z</dcterms:created>
  <dcterms:modified xsi:type="dcterms:W3CDTF">2016-03-03T04:44:33Z</dcterms:modified>
</cp:coreProperties>
</file>