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153400" cy="1828800"/>
          </a:xfrm>
        </p:spPr>
        <p:txBody>
          <a:bodyPr/>
          <a:lstStyle/>
          <a:p>
            <a:r>
              <a:rPr lang="en-US" dirty="0" smtClean="0"/>
              <a:t>REST Web Services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3124200"/>
            <a:ext cx="7696200" cy="23622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JAX-RS implementation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Annotations in JAX-RS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via – CHROME REST PLUGIN, easy to use.</a:t>
            </a:r>
          </a:p>
          <a:p>
            <a:r>
              <a:rPr lang="en-US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Implemnt</a:t>
            </a:r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RESTful Clients – JAVA and JAVA SCRIPT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will implement patient </a:t>
            </a:r>
            <a:r>
              <a:rPr lang="en-US" sz="4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mgmt</a:t>
            </a:r>
            <a:r>
              <a:rPr 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sol using XML and JSON.</a:t>
            </a:r>
          </a:p>
          <a:p>
            <a:endParaRPr 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457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JAX-RS and its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Rest supports </a:t>
            </a:r>
            <a:r>
              <a:rPr lang="en-US" b="1" dirty="0" smtClean="0"/>
              <a:t>Multiple data formats</a:t>
            </a:r>
            <a:r>
              <a:rPr lang="en-US" dirty="0" smtClean="0"/>
              <a:t>, below are related annotations.</a:t>
            </a:r>
          </a:p>
          <a:p>
            <a:r>
              <a:rPr lang="en-US" dirty="0" smtClean="0"/>
              <a:t>@Consumes(“text/plain”)</a:t>
            </a:r>
          </a:p>
          <a:p>
            <a:r>
              <a:rPr lang="en-US" dirty="0" smtClean="0"/>
              <a:t>@Produces(“{application/</a:t>
            </a:r>
            <a:r>
              <a:rPr lang="en-US" dirty="0" err="1" smtClean="0"/>
              <a:t>json”,”application</a:t>
            </a:r>
            <a:r>
              <a:rPr lang="en-US" dirty="0" smtClean="0"/>
              <a:t>/xml”})</a:t>
            </a:r>
          </a:p>
          <a:p>
            <a:pPr lvl="1"/>
            <a:r>
              <a:rPr lang="en-US" dirty="0" smtClean="0"/>
              <a:t>These 2 allows us to specify what formats does the rest provider can accept and can produce.</a:t>
            </a:r>
          </a:p>
          <a:p>
            <a:pPr lvl="1"/>
            <a:r>
              <a:rPr lang="en-US" dirty="0" smtClean="0"/>
              <a:t>Multiple formats can be specified separated by comma</a:t>
            </a:r>
          </a:p>
          <a:p>
            <a:pPr lvl="1"/>
            <a:r>
              <a:rPr lang="en-US" dirty="0" smtClean="0"/>
              <a:t>All these are HTTP MIME types.</a:t>
            </a:r>
          </a:p>
          <a:p>
            <a:pPr lvl="2"/>
            <a:r>
              <a:rPr lang="en-US" b="1" dirty="0"/>
              <a:t>Multipurpose Internet Mail Extensions </a:t>
            </a:r>
            <a:r>
              <a:rPr lang="en-US" dirty="0"/>
              <a:t>(MIME) is an Internet standard that extends the format of email to support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Text in character sets other than ASCII,  Non-text attachments: audio, video, images, application programs and Message bodies with multiple parts etc.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125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JAX-RS and its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Map request parameters </a:t>
            </a:r>
            <a:r>
              <a:rPr lang="en-US" dirty="0" smtClean="0"/>
              <a:t>to java objects: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 err="1" smtClean="0"/>
              <a:t>PathParam</a:t>
            </a:r>
            <a:r>
              <a:rPr lang="en-US" dirty="0" smtClean="0"/>
              <a:t> </a:t>
            </a:r>
            <a:r>
              <a:rPr lang="en-US" dirty="0" err="1" smtClean="0"/>
              <a:t>annotaion</a:t>
            </a:r>
            <a:r>
              <a:rPr lang="en-US" dirty="0" smtClean="0"/>
              <a:t> to map the values that come in the URI to a java object as method </a:t>
            </a:r>
            <a:r>
              <a:rPr lang="en-US" dirty="0" err="1" smtClean="0"/>
              <a:t>params</a:t>
            </a:r>
            <a:r>
              <a:rPr lang="en-US" dirty="0" smtClean="0"/>
              <a:t> so that we can use those values inside that method.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 err="1" smtClean="0"/>
              <a:t>QueryParam</a:t>
            </a:r>
            <a:r>
              <a:rPr lang="en-US" dirty="0" smtClean="0"/>
              <a:t> – to map the request query parameters in a </a:t>
            </a:r>
            <a:r>
              <a:rPr lang="en-US" b="1" dirty="0" smtClean="0"/>
              <a:t>GET</a:t>
            </a:r>
            <a:r>
              <a:rPr lang="en-US" dirty="0" smtClean="0"/>
              <a:t> method to a java object automatically. Automatic binding happens with this annotation. The java objected </a:t>
            </a:r>
            <a:r>
              <a:rPr lang="en-US" dirty="0" err="1" smtClean="0"/>
              <a:t>binded</a:t>
            </a:r>
            <a:r>
              <a:rPr lang="en-US" dirty="0" smtClean="0"/>
              <a:t> can be used in our methods.</a:t>
            </a:r>
          </a:p>
          <a:p>
            <a:pPr lvl="1"/>
            <a:r>
              <a:rPr lang="en-US" b="1" dirty="0" smtClean="0"/>
              <a:t>@</a:t>
            </a:r>
            <a:r>
              <a:rPr lang="en-US" b="1" dirty="0" err="1" smtClean="0"/>
              <a:t>FormPara</a:t>
            </a:r>
            <a:r>
              <a:rPr lang="en-US" b="1" dirty="0" smtClean="0"/>
              <a:t> – </a:t>
            </a:r>
            <a:r>
              <a:rPr lang="en-US" dirty="0" smtClean="0"/>
              <a:t>to map </a:t>
            </a:r>
            <a:r>
              <a:rPr lang="en-US" dirty="0" err="1" smtClean="0"/>
              <a:t>params</a:t>
            </a:r>
            <a:r>
              <a:rPr lang="en-US" dirty="0" smtClean="0"/>
              <a:t> that come in a form submission to a java object</a:t>
            </a:r>
          </a:p>
          <a:p>
            <a:r>
              <a:rPr lang="en-US" dirty="0" smtClean="0"/>
              <a:t>Exception Mappers –</a:t>
            </a:r>
          </a:p>
          <a:p>
            <a:pPr lvl="1"/>
            <a:r>
              <a:rPr lang="en-US" dirty="0" smtClean="0"/>
              <a:t>@Provider – to implement custom exception mappers will map java application exception to HTTP error codes.</a:t>
            </a:r>
          </a:p>
          <a:p>
            <a:r>
              <a:rPr lang="en-US" dirty="0" smtClean="0"/>
              <a:t>All the above annotations are </a:t>
            </a:r>
            <a:r>
              <a:rPr lang="en-US" b="1" dirty="0" smtClean="0"/>
              <a:t>RUNTIME</a:t>
            </a:r>
            <a:r>
              <a:rPr lang="en-US" dirty="0" smtClean="0"/>
              <a:t> annotations.</a:t>
            </a:r>
          </a:p>
        </p:txBody>
      </p:sp>
    </p:spTree>
    <p:extLst>
      <p:ext uri="{BB962C8B-B14F-4D97-AF65-F5344CB8AC3E}">
        <p14:creationId xmlns:p14="http://schemas.microsoft.com/office/powerpoint/2010/main" val="314798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JAX-RS and its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– </a:t>
            </a:r>
          </a:p>
          <a:p>
            <a:pPr lvl="1"/>
            <a:r>
              <a:rPr lang="en-US" dirty="0" err="1" smtClean="0"/>
              <a:t>Jax-rs</a:t>
            </a:r>
            <a:r>
              <a:rPr lang="en-US" dirty="0" smtClean="0"/>
              <a:t> standard provides annotations that can be used to mark our java classes/resources to make them restful services.</a:t>
            </a:r>
          </a:p>
          <a:p>
            <a:pPr lvl="1"/>
            <a:r>
              <a:rPr lang="en-US" dirty="0" smtClean="0"/>
              <a:t>These annotations are categorized into </a:t>
            </a:r>
          </a:p>
          <a:p>
            <a:pPr lvl="2"/>
            <a:r>
              <a:rPr lang="en-US" b="1" dirty="0" smtClean="0"/>
              <a:t>URI mapping annotations –</a:t>
            </a:r>
            <a:r>
              <a:rPr lang="en-US" dirty="0" smtClean="0"/>
              <a:t>allows us to mark our classes and methods to URI, which will be called into at run time</a:t>
            </a:r>
          </a:p>
          <a:p>
            <a:pPr lvl="2"/>
            <a:r>
              <a:rPr lang="en-US" b="1" dirty="0" smtClean="0"/>
              <a:t>HTTP method – </a:t>
            </a:r>
            <a:r>
              <a:rPr lang="en-US" dirty="0" smtClean="0"/>
              <a:t>for each http method we have annotations.</a:t>
            </a:r>
          </a:p>
          <a:p>
            <a:pPr lvl="2"/>
            <a:r>
              <a:rPr lang="en-US" b="1" dirty="0" smtClean="0"/>
              <a:t>Data format annotations – </a:t>
            </a:r>
            <a:r>
              <a:rPr lang="en-US" dirty="0" smtClean="0"/>
              <a:t>produce, consume allows us to tell the mime type, what kind of data will produce/consume.</a:t>
            </a:r>
          </a:p>
          <a:p>
            <a:pPr lvl="2"/>
            <a:r>
              <a:rPr lang="en-US" b="1" dirty="0" smtClean="0"/>
              <a:t>PARAMS – </a:t>
            </a:r>
            <a:r>
              <a:rPr lang="en-US" dirty="0" smtClean="0"/>
              <a:t>map the incoming </a:t>
            </a:r>
            <a:r>
              <a:rPr lang="en-US" dirty="0" err="1" smtClean="0"/>
              <a:t>req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 to java </a:t>
            </a:r>
            <a:r>
              <a:rPr lang="en-US" dirty="0" err="1" smtClean="0"/>
              <a:t>obj</a:t>
            </a:r>
            <a:r>
              <a:rPr lang="en-US" dirty="0" smtClean="0"/>
              <a:t> easily.</a:t>
            </a:r>
          </a:p>
          <a:p>
            <a:pPr lvl="2"/>
            <a:r>
              <a:rPr lang="en-US" b="1" dirty="0" smtClean="0"/>
              <a:t>Exception mapping –</a:t>
            </a:r>
            <a:r>
              <a:rPr lang="en-US" dirty="0" smtClean="0"/>
              <a:t> easily create exception mappers that map java exceptions to HTTP error codes.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9868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Patient Management Application:</a:t>
            </a:r>
          </a:p>
          <a:p>
            <a:pPr lvl="1"/>
            <a:r>
              <a:rPr lang="en-US" dirty="0" smtClean="0"/>
              <a:t>4 Design Steps:</a:t>
            </a:r>
          </a:p>
          <a:p>
            <a:pPr lvl="1"/>
            <a:r>
              <a:rPr lang="en-US" b="1" dirty="0" smtClean="0"/>
              <a:t>Identify the resources/objects that need to be exposed as REST services.</a:t>
            </a:r>
          </a:p>
          <a:p>
            <a:pPr lvl="1"/>
            <a:r>
              <a:rPr lang="en-US" b="1" dirty="0" smtClean="0"/>
              <a:t>Create the URIs which will allow us to access those resources</a:t>
            </a:r>
          </a:p>
          <a:p>
            <a:pPr lvl="1"/>
            <a:r>
              <a:rPr lang="en-US" b="1" dirty="0" smtClean="0"/>
              <a:t>Assign the HTTP methods to perform 4 crud operations</a:t>
            </a:r>
          </a:p>
          <a:p>
            <a:pPr lvl="1"/>
            <a:r>
              <a:rPr lang="en-US" b="1" dirty="0" smtClean="0"/>
              <a:t>Choose the data format and come up with the request and response message to that particular data format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the Object model/class diagram of our application in next slide.</a:t>
            </a:r>
          </a:p>
          <a:p>
            <a:pPr lvl="1"/>
            <a:r>
              <a:rPr lang="en-US" dirty="0" smtClean="0"/>
              <a:t>4 classes.</a:t>
            </a:r>
          </a:p>
          <a:p>
            <a:pPr lvl="1"/>
            <a:r>
              <a:rPr lang="en-US" dirty="0" smtClean="0"/>
              <a:t>Patients – can have multiple prescriptions</a:t>
            </a:r>
          </a:p>
          <a:p>
            <a:pPr lvl="1"/>
            <a:r>
              <a:rPr lang="en-US" dirty="0" smtClean="0"/>
              <a:t>Prescription can have multiple medicines.</a:t>
            </a:r>
          </a:p>
          <a:p>
            <a:pPr lvl="1"/>
            <a:r>
              <a:rPr lang="en-US" dirty="0" smtClean="0"/>
              <a:t>Medicines</a:t>
            </a:r>
          </a:p>
          <a:p>
            <a:pPr lvl="1"/>
            <a:r>
              <a:rPr lang="en-US" dirty="0" smtClean="0"/>
              <a:t>To expose patient info, we have </a:t>
            </a:r>
            <a:r>
              <a:rPr lang="en-US" dirty="0" err="1" smtClean="0"/>
              <a:t>PatientService</a:t>
            </a:r>
            <a:r>
              <a:rPr lang="en-US" dirty="0" smtClean="0"/>
              <a:t>, which will have CRUD methods on patient that need to be exposed as web services.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0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236" y="960120"/>
            <a:ext cx="4152986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PatientService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getPatient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Id:string</a:t>
            </a:r>
            <a:r>
              <a:rPr lang="en-US" dirty="0">
                <a:solidFill>
                  <a:schemeClr val="tx1"/>
                </a:solidFill>
              </a:rPr>
              <a:t>):Patient</a:t>
            </a:r>
          </a:p>
          <a:p>
            <a:r>
              <a:rPr lang="en-US" dirty="0" err="1">
                <a:solidFill>
                  <a:schemeClr val="tx1"/>
                </a:solidFill>
              </a:rPr>
              <a:t>updatePatient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Patient:patient</a:t>
            </a:r>
            <a:r>
              <a:rPr lang="en-US" dirty="0">
                <a:solidFill>
                  <a:schemeClr val="tx1"/>
                </a:solidFill>
              </a:rPr>
              <a:t>):Response</a:t>
            </a:r>
          </a:p>
          <a:p>
            <a:r>
              <a:rPr lang="en-US" dirty="0" err="1">
                <a:solidFill>
                  <a:schemeClr val="tx1"/>
                </a:solidFill>
              </a:rPr>
              <a:t>addPatient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Patient:patient</a:t>
            </a:r>
            <a:r>
              <a:rPr lang="en-US" dirty="0">
                <a:solidFill>
                  <a:schemeClr val="tx1"/>
                </a:solidFill>
              </a:rPr>
              <a:t>):Response</a:t>
            </a:r>
          </a:p>
          <a:p>
            <a:r>
              <a:rPr lang="en-US" dirty="0" err="1">
                <a:solidFill>
                  <a:schemeClr val="tx1"/>
                </a:solidFill>
              </a:rPr>
              <a:t>deletePatients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id:string</a:t>
            </a:r>
            <a:r>
              <a:rPr lang="en-US" dirty="0">
                <a:solidFill>
                  <a:schemeClr val="tx1"/>
                </a:solidFill>
              </a:rPr>
              <a:t>):Response</a:t>
            </a:r>
          </a:p>
          <a:p>
            <a:r>
              <a:rPr lang="en-US" dirty="0" err="1">
                <a:solidFill>
                  <a:schemeClr val="tx1"/>
                </a:solidFill>
              </a:rPr>
              <a:t>getPrescription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id:string</a:t>
            </a:r>
            <a:r>
              <a:rPr lang="en-US" dirty="0">
                <a:solidFill>
                  <a:schemeClr val="tx1"/>
                </a:solidFill>
              </a:rPr>
              <a:t>):Response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06409" y="960120"/>
            <a:ext cx="4605726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Patient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id:long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name:string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getId</a:t>
            </a:r>
            <a:r>
              <a:rPr lang="en-US" dirty="0">
                <a:solidFill>
                  <a:schemeClr val="tx1"/>
                </a:solidFill>
              </a:rPr>
              <a:t>():</a:t>
            </a:r>
            <a:r>
              <a:rPr lang="en-US" dirty="0" smtClean="0">
                <a:solidFill>
                  <a:schemeClr val="tx1"/>
                </a:solidFill>
              </a:rPr>
              <a:t>long   </a:t>
            </a:r>
            <a:r>
              <a:rPr lang="en-US" dirty="0" err="1" smtClean="0">
                <a:solidFill>
                  <a:schemeClr val="tx1"/>
                </a:solidFill>
              </a:rPr>
              <a:t>setId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id:long</a:t>
            </a:r>
            <a:r>
              <a:rPr lang="en-US" dirty="0">
                <a:solidFill>
                  <a:schemeClr val="tx1"/>
                </a:solidFill>
              </a:rPr>
              <a:t>):void</a:t>
            </a:r>
          </a:p>
          <a:p>
            <a:r>
              <a:rPr lang="en-US" dirty="0" err="1">
                <a:solidFill>
                  <a:schemeClr val="tx1"/>
                </a:solidFill>
              </a:rPr>
              <a:t>getName</a:t>
            </a:r>
            <a:r>
              <a:rPr lang="en-US" dirty="0">
                <a:solidFill>
                  <a:schemeClr val="tx1"/>
                </a:solidFill>
              </a:rPr>
              <a:t>():</a:t>
            </a:r>
            <a:r>
              <a:rPr lang="en-US" dirty="0" smtClean="0">
                <a:solidFill>
                  <a:schemeClr val="tx1"/>
                </a:solidFill>
              </a:rPr>
              <a:t>String   </a:t>
            </a:r>
            <a:r>
              <a:rPr lang="en-US" dirty="0" err="1" smtClean="0">
                <a:solidFill>
                  <a:schemeClr val="tx1"/>
                </a:solidFill>
              </a:rPr>
              <a:t>setName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name:string</a:t>
            </a:r>
            <a:r>
              <a:rPr lang="en-US" dirty="0">
                <a:solidFill>
                  <a:schemeClr val="tx1"/>
                </a:solidFill>
              </a:rPr>
              <a:t>):void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12137" y="3009207"/>
            <a:ext cx="5731863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Prescription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id:long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description:string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getId</a:t>
            </a:r>
            <a:r>
              <a:rPr lang="en-US" dirty="0">
                <a:solidFill>
                  <a:schemeClr val="tx1"/>
                </a:solidFill>
              </a:rPr>
              <a:t>():</a:t>
            </a:r>
            <a:r>
              <a:rPr lang="en-US" dirty="0" smtClean="0">
                <a:solidFill>
                  <a:schemeClr val="tx1"/>
                </a:solidFill>
              </a:rPr>
              <a:t>long </a:t>
            </a:r>
            <a:r>
              <a:rPr lang="en-US" dirty="0" err="1" smtClean="0">
                <a:solidFill>
                  <a:schemeClr val="tx1"/>
                </a:solidFill>
              </a:rPr>
              <a:t>setId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id:long</a:t>
            </a:r>
            <a:r>
              <a:rPr lang="en-US" dirty="0">
                <a:solidFill>
                  <a:schemeClr val="tx1"/>
                </a:solidFill>
              </a:rPr>
              <a:t>):</a:t>
            </a:r>
            <a:r>
              <a:rPr lang="en-US" dirty="0" smtClean="0">
                <a:solidFill>
                  <a:schemeClr val="tx1"/>
                </a:solidFill>
              </a:rPr>
              <a:t>void   </a:t>
            </a:r>
            <a:r>
              <a:rPr lang="en-US" dirty="0" err="1" smtClean="0">
                <a:solidFill>
                  <a:schemeClr val="tx1"/>
                </a:solidFill>
              </a:rPr>
              <a:t>getDescription</a:t>
            </a:r>
            <a:r>
              <a:rPr lang="en-US" dirty="0">
                <a:solidFill>
                  <a:schemeClr val="tx1"/>
                </a:solidFill>
              </a:rPr>
              <a:t>():String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setDescription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description:string</a:t>
            </a:r>
            <a:r>
              <a:rPr lang="en-US" dirty="0">
                <a:solidFill>
                  <a:schemeClr val="tx1"/>
                </a:solidFill>
              </a:rPr>
              <a:t>):void</a:t>
            </a:r>
          </a:p>
          <a:p>
            <a:r>
              <a:rPr lang="en-US" dirty="0" err="1">
                <a:solidFill>
                  <a:schemeClr val="tx1"/>
                </a:solidFill>
              </a:rPr>
              <a:t>getMedicine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id:long</a:t>
            </a:r>
            <a:r>
              <a:rPr lang="en-US" dirty="0">
                <a:solidFill>
                  <a:schemeClr val="tx1"/>
                </a:solidFill>
              </a:rPr>
              <a:t>):Medicine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9149" y="5020887"/>
            <a:ext cx="4152986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Medicine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id:long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description:string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getId</a:t>
            </a:r>
            <a:r>
              <a:rPr lang="en-US" dirty="0">
                <a:solidFill>
                  <a:schemeClr val="tx1"/>
                </a:solidFill>
              </a:rPr>
              <a:t>():</a:t>
            </a:r>
            <a:r>
              <a:rPr lang="en-US" dirty="0" smtClean="0">
                <a:solidFill>
                  <a:schemeClr val="tx1"/>
                </a:solidFill>
              </a:rPr>
              <a:t>long    </a:t>
            </a:r>
            <a:r>
              <a:rPr lang="en-US" dirty="0" err="1" smtClean="0">
                <a:solidFill>
                  <a:schemeClr val="tx1"/>
                </a:solidFill>
              </a:rPr>
              <a:t>setId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id:long</a:t>
            </a:r>
            <a:r>
              <a:rPr lang="en-US" dirty="0">
                <a:solidFill>
                  <a:schemeClr val="tx1"/>
                </a:solidFill>
              </a:rPr>
              <a:t>):void</a:t>
            </a:r>
          </a:p>
          <a:p>
            <a:r>
              <a:rPr lang="en-US" dirty="0" err="1">
                <a:solidFill>
                  <a:schemeClr val="tx1"/>
                </a:solidFill>
              </a:rPr>
              <a:t>getDescription</a:t>
            </a:r>
            <a:r>
              <a:rPr lang="en-US" dirty="0">
                <a:solidFill>
                  <a:schemeClr val="tx1"/>
                </a:solidFill>
              </a:rPr>
              <a:t>():String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setDescription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description:string</a:t>
            </a:r>
            <a:r>
              <a:rPr lang="en-US" dirty="0">
                <a:solidFill>
                  <a:schemeClr val="tx1"/>
                </a:solidFill>
              </a:rPr>
              <a:t>):void</a:t>
            </a:r>
          </a:p>
        </p:txBody>
      </p:sp>
    </p:spTree>
    <p:extLst>
      <p:ext uri="{BB962C8B-B14F-4D97-AF65-F5344CB8AC3E}">
        <p14:creationId xmlns:p14="http://schemas.microsoft.com/office/powerpoint/2010/main" val="340800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9436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Nouns in the object model – which are patient, Prescription and Medicines become the Resources in Restful web services.</a:t>
            </a:r>
          </a:p>
          <a:p>
            <a:r>
              <a:rPr lang="en-US" dirty="0" smtClean="0"/>
              <a:t>Create URIs – </a:t>
            </a:r>
          </a:p>
          <a:p>
            <a:pPr lvl="1"/>
            <a:r>
              <a:rPr lang="en-US" dirty="0" smtClean="0"/>
              <a:t>to access operations on patient services.</a:t>
            </a:r>
          </a:p>
          <a:p>
            <a:pPr lvl="1"/>
            <a:r>
              <a:rPr lang="en-US" dirty="0" smtClean="0"/>
              <a:t>Creating a patient – by hitting below </a:t>
            </a:r>
            <a:r>
              <a:rPr lang="en-US" dirty="0" err="1" smtClean="0"/>
              <a:t>url</a:t>
            </a:r>
            <a:r>
              <a:rPr lang="en-US" dirty="0" smtClean="0"/>
              <a:t> we will create a patient.</a:t>
            </a:r>
          </a:p>
          <a:p>
            <a:pPr lvl="2"/>
            <a:r>
              <a:rPr lang="en-US" dirty="0" smtClean="0"/>
              <a:t>/patients</a:t>
            </a:r>
          </a:p>
          <a:p>
            <a:pPr lvl="1"/>
            <a:r>
              <a:rPr lang="en-US" dirty="0" smtClean="0"/>
              <a:t>Reading a patient – </a:t>
            </a:r>
            <a:r>
              <a:rPr lang="en-US" dirty="0" err="1" smtClean="0"/>
              <a:t>uri</a:t>
            </a:r>
            <a:r>
              <a:rPr lang="en-US" dirty="0" smtClean="0"/>
              <a:t> should have a unique id of the patient</a:t>
            </a:r>
          </a:p>
          <a:p>
            <a:pPr lvl="2"/>
            <a:r>
              <a:rPr lang="en-US" dirty="0" smtClean="0"/>
              <a:t>/patients/{id}</a:t>
            </a:r>
          </a:p>
          <a:p>
            <a:pPr lvl="1"/>
            <a:r>
              <a:rPr lang="en-US" dirty="0" smtClean="0"/>
              <a:t>Updating patient – patient </a:t>
            </a:r>
            <a:r>
              <a:rPr lang="en-US" dirty="0" err="1" smtClean="0"/>
              <a:t>url</a:t>
            </a:r>
            <a:r>
              <a:rPr lang="en-US" dirty="0" smtClean="0"/>
              <a:t> similar to create patient.</a:t>
            </a:r>
          </a:p>
          <a:p>
            <a:pPr lvl="2"/>
            <a:r>
              <a:rPr lang="en-US" dirty="0" smtClean="0"/>
              <a:t>/patients</a:t>
            </a:r>
          </a:p>
          <a:p>
            <a:pPr lvl="1"/>
            <a:r>
              <a:rPr lang="en-US" dirty="0" smtClean="0"/>
              <a:t>Remove a patient  - </a:t>
            </a:r>
            <a:r>
              <a:rPr lang="en-US" dirty="0" err="1" smtClean="0"/>
              <a:t>uri</a:t>
            </a:r>
            <a:r>
              <a:rPr lang="en-US" dirty="0" smtClean="0"/>
              <a:t> with id to delete.</a:t>
            </a:r>
          </a:p>
          <a:p>
            <a:pPr lvl="2"/>
            <a:r>
              <a:rPr lang="en-US" dirty="0" smtClean="0"/>
              <a:t>/patients/{id}</a:t>
            </a:r>
          </a:p>
          <a:p>
            <a:pPr lvl="1"/>
            <a:r>
              <a:rPr lang="en-US" dirty="0" smtClean="0"/>
              <a:t>We can call URI without ids to read/delete all patients.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Assign the HTTP methods to the appropriate operations.</a:t>
            </a:r>
          </a:p>
          <a:p>
            <a:pPr lvl="1"/>
            <a:r>
              <a:rPr lang="en-US" dirty="0" smtClean="0"/>
              <a:t>To read always use GET</a:t>
            </a:r>
          </a:p>
          <a:p>
            <a:pPr lvl="1"/>
            <a:r>
              <a:rPr lang="en-US" dirty="0" smtClean="0"/>
              <a:t>For Creation of object – we use POST, because POST is non idempotent, and if you perform the post operation multiple times it will change the state of the application. Every time you do a post operation, a new </a:t>
            </a:r>
            <a:r>
              <a:rPr lang="en-US" dirty="0" err="1" smtClean="0"/>
              <a:t>obejct</a:t>
            </a:r>
            <a:r>
              <a:rPr lang="en-US" dirty="0" smtClean="0"/>
              <a:t> will be created.</a:t>
            </a:r>
          </a:p>
          <a:p>
            <a:pPr lvl="1"/>
            <a:r>
              <a:rPr lang="en-US" dirty="0" smtClean="0"/>
              <a:t>For Update it is always good to use PUT not POST because you don’t want to change the state of the </a:t>
            </a:r>
            <a:r>
              <a:rPr lang="en-US" dirty="0" err="1" smtClean="0"/>
              <a:t>aplication</a:t>
            </a:r>
            <a:r>
              <a:rPr lang="en-US" dirty="0" smtClean="0"/>
              <a:t> no matter how many times you perform the update operation. It should do the same thing, it will not corrupt the application state.</a:t>
            </a:r>
          </a:p>
          <a:p>
            <a:pPr lvl="1"/>
            <a:r>
              <a:rPr lang="en-US" dirty="0" smtClean="0"/>
              <a:t>Delete </a:t>
            </a:r>
            <a:r>
              <a:rPr lang="en-US" dirty="0" err="1" smtClean="0"/>
              <a:t>patinet</a:t>
            </a:r>
            <a:r>
              <a:rPr lang="en-US" dirty="0" smtClean="0"/>
              <a:t> use HTTP delete method.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3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Last step is to </a:t>
            </a:r>
            <a:r>
              <a:rPr lang="en-US" dirty="0" err="1" smtClean="0"/>
              <a:t>comeup</a:t>
            </a:r>
            <a:r>
              <a:rPr lang="en-US" dirty="0" smtClean="0"/>
              <a:t> with data formats</a:t>
            </a:r>
          </a:p>
          <a:p>
            <a:pPr lvl="1"/>
            <a:r>
              <a:rPr lang="en-US" dirty="0" smtClean="0"/>
              <a:t>http comes with XML, JSON, CSV, Text etc.</a:t>
            </a:r>
          </a:p>
          <a:p>
            <a:pPr lvl="1"/>
            <a:r>
              <a:rPr lang="en-US" dirty="0" smtClean="0"/>
              <a:t>We now choose XML because it is famous and multiple applications in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can consume easily. </a:t>
            </a:r>
          </a:p>
          <a:p>
            <a:pPr lvl="1"/>
            <a:r>
              <a:rPr lang="en-US" dirty="0" smtClean="0"/>
              <a:t>Read Request GET method  URL /patients/123, no input but response will have </a:t>
            </a:r>
            <a:r>
              <a:rPr lang="en-US" dirty="0" err="1" smtClean="0"/>
              <a:t>id,name</a:t>
            </a:r>
            <a:r>
              <a:rPr lang="en-US" dirty="0" smtClean="0"/>
              <a:t> on patient object.</a:t>
            </a:r>
          </a:p>
          <a:p>
            <a:pPr lvl="2"/>
            <a:r>
              <a:rPr lang="en-US" dirty="0" smtClean="0"/>
              <a:t>&lt;patient&gt;&lt;id&gt;123&lt;/id&gt;&lt;name&gt;John&lt;/name&gt;&lt;/patient&gt;</a:t>
            </a:r>
            <a:endParaRPr lang="en-US" dirty="0"/>
          </a:p>
          <a:p>
            <a:pPr lvl="2"/>
            <a:r>
              <a:rPr lang="en-US" dirty="0" smtClean="0"/>
              <a:t>We will also send status </a:t>
            </a:r>
          </a:p>
          <a:p>
            <a:pPr lvl="1"/>
            <a:r>
              <a:rPr lang="en-US" dirty="0" smtClean="0"/>
              <a:t>Create – POST method </a:t>
            </a:r>
          </a:p>
          <a:p>
            <a:pPr lvl="2"/>
            <a:r>
              <a:rPr lang="en-US" dirty="0" smtClean="0"/>
              <a:t>Request - </a:t>
            </a:r>
            <a:r>
              <a:rPr lang="en-US" dirty="0"/>
              <a:t>&lt;</a:t>
            </a:r>
            <a:r>
              <a:rPr lang="en-US" dirty="0" smtClean="0"/>
              <a:t>patient&gt;name&gt;John</a:t>
            </a:r>
            <a:r>
              <a:rPr lang="en-US" dirty="0"/>
              <a:t>&lt;/name&gt;&lt;/patient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Response id will be generated by the provider and returns the </a:t>
            </a:r>
            <a:r>
              <a:rPr lang="en-US" dirty="0" err="1" smtClean="0"/>
              <a:t>entiere</a:t>
            </a:r>
            <a:r>
              <a:rPr lang="en-US" dirty="0" smtClean="0"/>
              <a:t> </a:t>
            </a:r>
            <a:r>
              <a:rPr lang="en-US" dirty="0" err="1" smtClean="0"/>
              <a:t>patinet</a:t>
            </a:r>
            <a:r>
              <a:rPr lang="en-US" dirty="0" smtClean="0"/>
              <a:t> info back to consumer &lt;patient</a:t>
            </a:r>
            <a:r>
              <a:rPr lang="en-US" dirty="0"/>
              <a:t>&gt;&lt;id&gt;123&lt;/id&gt;&lt;name&gt;John&lt;/name&gt;&lt;/patient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Update – PUT – </a:t>
            </a:r>
          </a:p>
          <a:p>
            <a:pPr lvl="2"/>
            <a:r>
              <a:rPr lang="en-US" dirty="0" smtClean="0"/>
              <a:t>send the ID in the URI and details what we need to update </a:t>
            </a:r>
          </a:p>
          <a:p>
            <a:pPr lvl="2"/>
            <a:r>
              <a:rPr lang="en-US" dirty="0"/>
              <a:t>&lt;patient&gt;&lt;id&gt;123&lt;/id&gt;&lt;</a:t>
            </a:r>
            <a:r>
              <a:rPr lang="en-US" dirty="0" smtClean="0"/>
              <a:t>name&gt;John123&lt;/</a:t>
            </a:r>
            <a:r>
              <a:rPr lang="en-US" dirty="0"/>
              <a:t>name&gt;&lt;/patient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Resonse</a:t>
            </a:r>
            <a:r>
              <a:rPr lang="en-US" dirty="0" smtClean="0"/>
              <a:t> we just send status, </a:t>
            </a:r>
            <a:r>
              <a:rPr lang="en-US" b="1" dirty="0" smtClean="0"/>
              <a:t>no patient </a:t>
            </a:r>
            <a:r>
              <a:rPr lang="en-US" b="1" dirty="0" err="1" smtClean="0"/>
              <a:t>det</a:t>
            </a:r>
            <a:r>
              <a:rPr lang="en-US" b="1" dirty="0" smtClean="0"/>
              <a:t> are required, because the client will already have the updated </a:t>
            </a:r>
            <a:r>
              <a:rPr lang="en-US" b="1" dirty="0" err="1" smtClean="0"/>
              <a:t>patinet</a:t>
            </a:r>
            <a:r>
              <a:rPr lang="en-US" b="1" dirty="0" smtClean="0"/>
              <a:t> info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HTTP/1/1 200 OK is the response.</a:t>
            </a:r>
          </a:p>
        </p:txBody>
      </p:sp>
    </p:spTree>
    <p:extLst>
      <p:ext uri="{BB962C8B-B14F-4D97-AF65-F5344CB8AC3E}">
        <p14:creationId xmlns:p14="http://schemas.microsoft.com/office/powerpoint/2010/main" val="230775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REST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Delete request similar to get request</a:t>
            </a:r>
          </a:p>
          <a:p>
            <a:pPr lvl="2"/>
            <a:r>
              <a:rPr lang="en-US" dirty="0" smtClean="0"/>
              <a:t>Request is only URL</a:t>
            </a:r>
          </a:p>
          <a:p>
            <a:pPr lvl="2"/>
            <a:r>
              <a:rPr lang="en-US" dirty="0" smtClean="0"/>
              <a:t>Response will be HTTP OK.</a:t>
            </a:r>
          </a:p>
          <a:p>
            <a:r>
              <a:rPr lang="en-US" dirty="0" smtClean="0"/>
              <a:t>For choosing the data format step, In real time applications we will give a schema file, so the clients will know what xml should be coming and what xml will be going back.</a:t>
            </a:r>
          </a:p>
          <a:p>
            <a:r>
              <a:rPr lang="en-US" dirty="0" smtClean="0"/>
              <a:t>With above 4 simple steps we can implement the RESTful </a:t>
            </a:r>
            <a:r>
              <a:rPr lang="en-US" dirty="0" err="1" smtClean="0"/>
              <a:t>webservices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97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JAX-RS and its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JAX-RS - Java </a:t>
            </a:r>
            <a:r>
              <a:rPr lang="en-US" dirty="0" err="1" smtClean="0"/>
              <a:t>Api</a:t>
            </a:r>
            <a:r>
              <a:rPr lang="en-US" dirty="0" smtClean="0"/>
              <a:t> for XML based Rest Services.</a:t>
            </a:r>
          </a:p>
          <a:p>
            <a:pPr lvl="1"/>
            <a:r>
              <a:rPr lang="en-US" dirty="0" smtClean="0"/>
              <a:t>It is the standard for implementing REST service in JEE.</a:t>
            </a:r>
          </a:p>
          <a:p>
            <a:pPr lvl="1"/>
            <a:r>
              <a:rPr lang="en-US" dirty="0" smtClean="0"/>
              <a:t>Like other JEE standards, JAX-RS have Specification and API.</a:t>
            </a:r>
          </a:p>
          <a:p>
            <a:pPr lvl="1"/>
            <a:r>
              <a:rPr lang="en-US" dirty="0" smtClean="0"/>
              <a:t>Specification is set of rules and guidelines in plain </a:t>
            </a:r>
            <a:r>
              <a:rPr lang="en-US" dirty="0" err="1" smtClean="0"/>
              <a:t>english</a:t>
            </a:r>
            <a:r>
              <a:rPr lang="en-US" dirty="0" smtClean="0"/>
              <a:t>, Apache CXF and </a:t>
            </a:r>
            <a:r>
              <a:rPr lang="en-US" dirty="0" err="1" smtClean="0"/>
              <a:t>Jersy</a:t>
            </a:r>
            <a:r>
              <a:rPr lang="en-US" dirty="0" smtClean="0"/>
              <a:t> will go through the specification and </a:t>
            </a:r>
            <a:r>
              <a:rPr lang="en-US" dirty="0" err="1" smtClean="0"/>
              <a:t>implments</a:t>
            </a:r>
            <a:r>
              <a:rPr lang="en-US" dirty="0" smtClean="0"/>
              <a:t> JAX-RS</a:t>
            </a:r>
          </a:p>
          <a:p>
            <a:pPr lvl="1"/>
            <a:r>
              <a:rPr lang="en-US" dirty="0" smtClean="0"/>
              <a:t>API – is for developers, is set of annotations makes </a:t>
            </a:r>
            <a:r>
              <a:rPr lang="en-US" dirty="0" err="1" smtClean="0"/>
              <a:t>dev</a:t>
            </a:r>
            <a:r>
              <a:rPr lang="en-US" dirty="0" smtClean="0"/>
              <a:t> work very easy to come up with </a:t>
            </a:r>
            <a:r>
              <a:rPr lang="en-US" dirty="0" err="1" smtClean="0"/>
              <a:t>jax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r>
              <a:rPr lang="en-US" dirty="0" smtClean="0"/>
              <a:t> providers and consumers.</a:t>
            </a:r>
          </a:p>
          <a:p>
            <a:pPr lvl="1"/>
            <a:r>
              <a:rPr lang="en-US" b="1" dirty="0" smtClean="0"/>
              <a:t>Annotations are part of javax.ws.rs.* package</a:t>
            </a:r>
          </a:p>
        </p:txBody>
      </p:sp>
    </p:spTree>
    <p:extLst>
      <p:ext uri="{BB962C8B-B14F-4D97-AF65-F5344CB8AC3E}">
        <p14:creationId xmlns:p14="http://schemas.microsoft.com/office/powerpoint/2010/main" val="398792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JAX-RS and its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in this section are RUNTIME annotations.</a:t>
            </a:r>
          </a:p>
          <a:p>
            <a:r>
              <a:rPr lang="en-US" dirty="0" smtClean="0"/>
              <a:t>Import </a:t>
            </a:r>
            <a:r>
              <a:rPr lang="en-US" b="1" dirty="0"/>
              <a:t>javax.ws.rs.*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b="1" dirty="0" smtClean="0"/>
              <a:t>Path</a:t>
            </a:r>
            <a:r>
              <a:rPr lang="en-US" dirty="0" smtClean="0"/>
              <a:t>(“/users/{username}”);</a:t>
            </a:r>
          </a:p>
          <a:p>
            <a:pPr lvl="1"/>
            <a:r>
              <a:rPr lang="en-US" dirty="0" smtClean="0"/>
              <a:t>First and foremost annotation allows us to </a:t>
            </a:r>
            <a:r>
              <a:rPr lang="en-US" u="sng" dirty="0" smtClean="0"/>
              <a:t>mark</a:t>
            </a:r>
            <a:r>
              <a:rPr lang="en-US" dirty="0" smtClean="0"/>
              <a:t> our java classes and methods with a relative URI path. </a:t>
            </a:r>
            <a:endParaRPr lang="en-US" dirty="0"/>
          </a:p>
          <a:p>
            <a:pPr lvl="1"/>
            <a:r>
              <a:rPr lang="en-US" dirty="0" smtClean="0"/>
              <a:t>Once we map the classes/methods with this Path, the web services engines like apache CXF will call into the appropriate class and its methods at its runtime when a request comes in with a appropriate URI.</a:t>
            </a:r>
          </a:p>
          <a:p>
            <a:pPr lvl="1"/>
            <a:r>
              <a:rPr lang="en-US" dirty="0" smtClean="0"/>
              <a:t>We can also pass values along with the URIs. Here {username} along with the path /users. These values are </a:t>
            </a:r>
            <a:r>
              <a:rPr lang="en-US" dirty="0" err="1" smtClean="0"/>
              <a:t>binded</a:t>
            </a:r>
            <a:r>
              <a:rPr lang="en-US" dirty="0" smtClean="0"/>
              <a:t> to java types and used in the methods.</a:t>
            </a:r>
          </a:p>
          <a:p>
            <a:r>
              <a:rPr lang="en-US" dirty="0" smtClean="0"/>
              <a:t>Important annotations for </a:t>
            </a:r>
            <a:r>
              <a:rPr lang="en-US" b="1" dirty="0" smtClean="0"/>
              <a:t>HTTP methods </a:t>
            </a:r>
            <a:r>
              <a:rPr lang="en-US" dirty="0" smtClean="0"/>
              <a:t>are</a:t>
            </a:r>
          </a:p>
          <a:p>
            <a:pPr lvl="1"/>
            <a:r>
              <a:rPr lang="en-US" dirty="0" smtClean="0"/>
              <a:t>@GET annotation – when the client does http </a:t>
            </a:r>
            <a:r>
              <a:rPr lang="en-US" dirty="0" err="1" smtClean="0"/>
              <a:t>req</a:t>
            </a:r>
            <a:r>
              <a:rPr lang="en-US" dirty="0" smtClean="0"/>
              <a:t>, then the method marked with @GET annotation will be called.</a:t>
            </a:r>
          </a:p>
          <a:p>
            <a:pPr lvl="1"/>
            <a:r>
              <a:rPr lang="en-US" dirty="0" smtClean="0"/>
              <a:t>@PUT, @POST, @DELETE</a:t>
            </a:r>
          </a:p>
        </p:txBody>
      </p:sp>
    </p:spTree>
    <p:extLst>
      <p:ext uri="{BB962C8B-B14F-4D97-AF65-F5344CB8AC3E}">
        <p14:creationId xmlns:p14="http://schemas.microsoft.com/office/powerpoint/2010/main" val="289780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1276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REST Web Services Implementation</vt:lpstr>
      <vt:lpstr>REST Implementation</vt:lpstr>
      <vt:lpstr>REST Implementation</vt:lpstr>
      <vt:lpstr>REST Implementation</vt:lpstr>
      <vt:lpstr>REST Implementation</vt:lpstr>
      <vt:lpstr>REST Implementation</vt:lpstr>
      <vt:lpstr>REST Implementation</vt:lpstr>
      <vt:lpstr>JAX-RS and its API</vt:lpstr>
      <vt:lpstr>JAX-RS and its API</vt:lpstr>
      <vt:lpstr>JAX-RS and its API</vt:lpstr>
      <vt:lpstr>JAX-RS and its API</vt:lpstr>
      <vt:lpstr>JAX-RS and its API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Web Services Concepts</dc:title>
  <dc:creator>Gangapatnam, Dorababu (Cognizant)</dc:creator>
  <cp:lastModifiedBy>NSS</cp:lastModifiedBy>
  <cp:revision>207</cp:revision>
  <dcterms:created xsi:type="dcterms:W3CDTF">2006-08-16T00:00:00Z</dcterms:created>
  <dcterms:modified xsi:type="dcterms:W3CDTF">2016-03-03T07:12:04Z</dcterms:modified>
</cp:coreProperties>
</file>