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71" autoAdjust="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9ECAF-9204-49EC-8529-262F9FE8822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070EE-FEF5-4A53-92E1-B9B0204C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http://www.hadooptpoint.com/hadoop-hive-data-types-with-examples/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83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http://www.hadooptpoint.com/hadoop-hive-data-types-with-examples/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2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http://www.hadooptpoint.com/hadoop-hive-data-types-with-examples/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0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http://www.hadooptpoint.com/hadoop-hive-data-types-with-examples/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http://www.hadooptpoint.com/hadoop-hive-data-types-with-examples/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http://www.hadooptpoint.com/hadoop-hive-data-types-with-examples/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1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http://www.hadooptpoint.com/hadoop-hive-data-types-with-examples/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3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http://www.hadooptpoint.com/hadoop-hive-data-types-with-examples/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5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http://www.hadooptpoint.com/hadoop-hive-data-types-with-examples/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9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http://www.hadooptpoint.com/hadoop-hive-data-types-with-examples/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070EE-FEF5-4A53-92E1-B9B0204C20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5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40B9-DACE-479F-996F-EDA62489C86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1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 smtClean="0"/>
              <a:t>How Data Values are encoded in </a:t>
            </a:r>
            <a:r>
              <a:rPr lang="en-US" dirty="0"/>
              <a:t>Text </a:t>
            </a:r>
            <a:r>
              <a:rPr lang="en-US" dirty="0" smtClean="0"/>
              <a:t>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/>
              <a:t>John Doe^A100000.0^AMary </a:t>
            </a:r>
            <a:r>
              <a:rPr lang="en-US" dirty="0" err="1"/>
              <a:t>Smith^BTodd</a:t>
            </a:r>
            <a:r>
              <a:rPr lang="en-US" dirty="0"/>
              <a:t> </a:t>
            </a:r>
            <a:r>
              <a:rPr lang="en-US" dirty="0" err="1"/>
              <a:t>Jones^AFederal</a:t>
            </a:r>
            <a:r>
              <a:rPr lang="en-US" dirty="0"/>
              <a:t> </a:t>
            </a:r>
            <a:r>
              <a:rPr lang="en-US" dirty="0" smtClean="0"/>
              <a:t>Taxes^C.2^BStateTaxes^C.05^BInsurance^C.1^A1 Michigan Ave</a:t>
            </a:r>
            <a:r>
              <a:rPr lang="en-US" dirty="0"/>
              <a:t>.^</a:t>
            </a:r>
            <a:r>
              <a:rPr lang="en-US" dirty="0" smtClean="0"/>
              <a:t>BChicago^BIL^B60600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Mary Smith^A80000.0^ABill </a:t>
            </a:r>
            <a:r>
              <a:rPr lang="en-US" dirty="0" err="1"/>
              <a:t>King^AFederal</a:t>
            </a:r>
            <a:r>
              <a:rPr lang="en-US" dirty="0"/>
              <a:t> Taxes^C.2^BState </a:t>
            </a:r>
            <a:r>
              <a:rPr lang="en-US" dirty="0" smtClean="0"/>
              <a:t>Taxes^C.05^BInsurance^C.1^A100 </a:t>
            </a:r>
            <a:r>
              <a:rPr lang="en-US" dirty="0"/>
              <a:t>Ontario St.^</a:t>
            </a:r>
            <a:r>
              <a:rPr lang="en-US" dirty="0" smtClean="0"/>
              <a:t>BChicago^BIL^B60601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Todd Jones^A70000.0^AFederal Taxes^C.15^BState </a:t>
            </a:r>
            <a:r>
              <a:rPr lang="en-US" dirty="0" smtClean="0"/>
              <a:t>Taxes^C.03^BInsurance^C.1^A200 </a:t>
            </a:r>
            <a:r>
              <a:rPr lang="en-US" dirty="0"/>
              <a:t>Chicago Ave.^</a:t>
            </a:r>
            <a:r>
              <a:rPr lang="en-US" dirty="0" err="1"/>
              <a:t>BOak</a:t>
            </a:r>
            <a:r>
              <a:rPr lang="en-US" dirty="0"/>
              <a:t> </a:t>
            </a:r>
            <a:r>
              <a:rPr lang="en-US" dirty="0" smtClean="0"/>
              <a:t>Park^BIL^B60700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Bill King^A60000.0^AFederal Taxes^C.15^BState Taxes^C.03^BInsurance^C.</a:t>
            </a:r>
          </a:p>
          <a:p>
            <a:pPr marL="457200" lvl="1" indent="0">
              <a:buNone/>
            </a:pPr>
            <a:r>
              <a:rPr lang="en-US" dirty="0"/>
              <a:t>1^A300 Obscure Dr.^</a:t>
            </a:r>
            <a:r>
              <a:rPr lang="en-US" dirty="0" smtClean="0"/>
              <a:t>BObscuria^BIL^B60100</a:t>
            </a:r>
          </a:p>
          <a:p>
            <a:pPr marL="457200" lvl="1" indent="0">
              <a:buNone/>
            </a:pPr>
            <a:endParaRPr lang="en-US" u="sng" dirty="0"/>
          </a:p>
          <a:p>
            <a:pPr>
              <a:lnSpc>
                <a:spcPct val="120000"/>
              </a:lnSpc>
            </a:pPr>
            <a:r>
              <a:rPr lang="en-US" dirty="0"/>
              <a:t>John Doe is the name. 100000.0 is the salary.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Mary </a:t>
            </a:r>
            <a:r>
              <a:rPr lang="en-US" dirty="0" err="1"/>
              <a:t>Smith^BTodd</a:t>
            </a:r>
            <a:r>
              <a:rPr lang="en-US" dirty="0"/>
              <a:t> Jones are the subordinates “Mary Smith” and “Todd Jones.” </a:t>
            </a:r>
          </a:p>
          <a:p>
            <a:pPr>
              <a:lnSpc>
                <a:spcPct val="120000"/>
              </a:lnSpc>
            </a:pPr>
            <a:r>
              <a:rPr lang="en-US" dirty="0"/>
              <a:t>Federal Taxes^C.2^BState Taxes^C.05^BInsurance^C.1 are the deductions, </a:t>
            </a:r>
            <a:r>
              <a:rPr lang="en-US" dirty="0" smtClean="0"/>
              <a:t>where 20</a:t>
            </a:r>
            <a:r>
              <a:rPr lang="en-US" dirty="0"/>
              <a:t>% is deducted for “Federal Taxes,” 5% is deducted for “State Taxes,” and 10</a:t>
            </a:r>
            <a:r>
              <a:rPr lang="en-US" dirty="0" smtClean="0"/>
              <a:t>% is </a:t>
            </a:r>
            <a:r>
              <a:rPr lang="en-US" dirty="0"/>
              <a:t>deducted for “Insurance.”</a:t>
            </a:r>
          </a:p>
          <a:p>
            <a:pPr>
              <a:lnSpc>
                <a:spcPct val="120000"/>
              </a:lnSpc>
            </a:pPr>
            <a:r>
              <a:rPr lang="en-US" dirty="0"/>
              <a:t> 1 Michigan Ave.^BChicago^BIL^B60600 is the address, “1 Michigan Ave., Chicago,60600.”</a:t>
            </a:r>
          </a:p>
        </p:txBody>
      </p:sp>
    </p:spTree>
    <p:extLst>
      <p:ext uri="{BB962C8B-B14F-4D97-AF65-F5344CB8AC3E}">
        <p14:creationId xmlns:p14="http://schemas.microsoft.com/office/powerpoint/2010/main" val="41935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 smtClean="0"/>
              <a:t>How Data Values are encoded in </a:t>
            </a:r>
            <a:r>
              <a:rPr lang="en-US" dirty="0"/>
              <a:t>Text </a:t>
            </a:r>
            <a:r>
              <a:rPr lang="en-US" dirty="0" smtClean="0"/>
              <a:t>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You can override these default delimiters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is </a:t>
            </a:r>
            <a:r>
              <a:rPr lang="en-US" dirty="0"/>
              <a:t>necessary </a:t>
            </a:r>
            <a:r>
              <a:rPr lang="en-US" b="1" dirty="0"/>
              <a:t>if another </a:t>
            </a:r>
            <a:r>
              <a:rPr lang="en-US" b="1" dirty="0" smtClean="0"/>
              <a:t>application writes </a:t>
            </a:r>
            <a:r>
              <a:rPr lang="en-US" b="1" dirty="0"/>
              <a:t>the data using a different convention</a:t>
            </a:r>
            <a:r>
              <a:rPr lang="en-US" b="1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able declaration with </a:t>
            </a:r>
            <a:r>
              <a:rPr lang="en-US" dirty="0"/>
              <a:t>all the format defaults explicitly </a:t>
            </a:r>
            <a:r>
              <a:rPr lang="en-US" dirty="0" smtClean="0"/>
              <a:t>specified:</a:t>
            </a:r>
            <a:endParaRPr lang="en-US" dirty="0"/>
          </a:p>
          <a:p>
            <a:r>
              <a:rPr lang="en-US" b="1" dirty="0" smtClean="0"/>
              <a:t>CREATE </a:t>
            </a:r>
            <a:r>
              <a:rPr lang="en-US" b="1" dirty="0"/>
              <a:t>TABLE </a:t>
            </a:r>
            <a:r>
              <a:rPr lang="en-US" dirty="0"/>
              <a:t>employees (</a:t>
            </a:r>
          </a:p>
          <a:p>
            <a:pPr marL="457200" lvl="1" indent="0">
              <a:buNone/>
            </a:pPr>
            <a:r>
              <a:rPr lang="en-US" dirty="0" smtClean="0"/>
              <a:t>name STRING, salary FLOAT, subordinates ARRAY&lt;STRING&gt;,</a:t>
            </a:r>
          </a:p>
          <a:p>
            <a:pPr marL="457200" lvl="1" indent="0">
              <a:buNone/>
            </a:pPr>
            <a:r>
              <a:rPr lang="en-US" dirty="0" smtClean="0"/>
              <a:t>deductions </a:t>
            </a:r>
            <a:r>
              <a:rPr lang="en-US" b="1" dirty="0" smtClean="0"/>
              <a:t>MAP</a:t>
            </a:r>
            <a:r>
              <a:rPr lang="en-US" dirty="0" smtClean="0"/>
              <a:t>&lt;STRING, FLOAT&gt;,</a:t>
            </a:r>
          </a:p>
          <a:p>
            <a:pPr marL="457200" lvl="1" indent="0">
              <a:buNone/>
            </a:pPr>
            <a:r>
              <a:rPr lang="en-US" dirty="0" smtClean="0"/>
              <a:t>address STRUCT&lt;</a:t>
            </a:r>
            <a:r>
              <a:rPr lang="en-US" dirty="0" err="1" smtClean="0"/>
              <a:t>street:STRING</a:t>
            </a:r>
            <a:r>
              <a:rPr lang="en-US" dirty="0" smtClean="0"/>
              <a:t>, </a:t>
            </a:r>
            <a:r>
              <a:rPr lang="en-US" dirty="0" err="1" smtClean="0"/>
              <a:t>city:STRING</a:t>
            </a:r>
            <a:r>
              <a:rPr lang="en-US" dirty="0" smtClean="0"/>
              <a:t>, </a:t>
            </a:r>
            <a:r>
              <a:rPr lang="en-US" b="1" dirty="0" err="1" smtClean="0"/>
              <a:t>state</a:t>
            </a:r>
            <a:r>
              <a:rPr lang="en-US" dirty="0" err="1" smtClean="0"/>
              <a:t>:STRING</a:t>
            </a:r>
            <a:r>
              <a:rPr lang="en-US" dirty="0" smtClean="0"/>
              <a:t>, </a:t>
            </a:r>
            <a:r>
              <a:rPr lang="en-US" dirty="0" err="1" smtClean="0"/>
              <a:t>zip:INT</a:t>
            </a:r>
            <a:r>
              <a:rPr lang="en-US" dirty="0" smtClean="0"/>
              <a:t>&gt; </a:t>
            </a:r>
          </a:p>
          <a:p>
            <a:pPr marL="457200" lvl="1" indent="0">
              <a:buNone/>
            </a:pP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ROW </a:t>
            </a:r>
            <a:r>
              <a:rPr lang="en-US" dirty="0"/>
              <a:t>FORMAT DELIMITED</a:t>
            </a:r>
          </a:p>
          <a:p>
            <a:pPr marL="457200" lvl="1" indent="0">
              <a:buNone/>
            </a:pPr>
            <a:r>
              <a:rPr lang="en-US" dirty="0"/>
              <a:t>FIELDS TERMINATED </a:t>
            </a:r>
            <a:r>
              <a:rPr lang="en-US" b="1" dirty="0"/>
              <a:t>BY </a:t>
            </a:r>
            <a:r>
              <a:rPr lang="en-US" dirty="0"/>
              <a:t>'\001'</a:t>
            </a:r>
          </a:p>
          <a:p>
            <a:pPr marL="457200" lvl="1" indent="0">
              <a:buNone/>
            </a:pPr>
            <a:r>
              <a:rPr lang="en-US" dirty="0"/>
              <a:t>COLLECTION ITEMS TERMINATED </a:t>
            </a:r>
            <a:r>
              <a:rPr lang="en-US" b="1" dirty="0"/>
              <a:t>BY </a:t>
            </a:r>
            <a:r>
              <a:rPr lang="en-US" dirty="0"/>
              <a:t>'\002'</a:t>
            </a:r>
          </a:p>
          <a:p>
            <a:pPr marL="457200" lvl="1" indent="0">
              <a:buNone/>
            </a:pPr>
            <a:r>
              <a:rPr lang="en-US" b="1" dirty="0"/>
              <a:t>MAP </a:t>
            </a:r>
            <a:r>
              <a:rPr lang="en-US" dirty="0"/>
              <a:t>KEYS TERMINATED </a:t>
            </a:r>
            <a:r>
              <a:rPr lang="en-US" b="1" dirty="0"/>
              <a:t>BY </a:t>
            </a:r>
            <a:r>
              <a:rPr lang="en-US" dirty="0"/>
              <a:t>'\003'</a:t>
            </a:r>
          </a:p>
          <a:p>
            <a:pPr marL="457200" lvl="1" indent="0">
              <a:buNone/>
            </a:pPr>
            <a:r>
              <a:rPr lang="en-US" dirty="0"/>
              <a:t>LINES TERMINATED </a:t>
            </a:r>
            <a:r>
              <a:rPr lang="en-US" b="1" dirty="0"/>
              <a:t>BY </a:t>
            </a:r>
            <a:r>
              <a:rPr lang="en-US" dirty="0"/>
              <a:t>'\n'</a:t>
            </a:r>
          </a:p>
          <a:p>
            <a:pPr marL="457200" lvl="1" indent="0">
              <a:buNone/>
            </a:pPr>
            <a:r>
              <a:rPr lang="en-US" dirty="0"/>
              <a:t>STORED </a:t>
            </a:r>
            <a:r>
              <a:rPr lang="en-US" b="1" dirty="0"/>
              <a:t>AS </a:t>
            </a:r>
            <a:r>
              <a:rPr lang="en-US" dirty="0"/>
              <a:t>TEXTFILE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ROW FORMAT DELIMITED </a:t>
            </a:r>
            <a:r>
              <a:rPr lang="en-US" dirty="0" smtClean="0"/>
              <a:t>keyword </a:t>
            </a:r>
            <a:r>
              <a:rPr lang="en-US" dirty="0"/>
              <a:t>must appear before any of the </a:t>
            </a:r>
            <a:r>
              <a:rPr lang="en-US" dirty="0" smtClean="0"/>
              <a:t>other clauses</a:t>
            </a:r>
            <a:r>
              <a:rPr lang="en-US" dirty="0"/>
              <a:t>, </a:t>
            </a:r>
            <a:r>
              <a:rPr lang="en-US" dirty="0" smtClean="0"/>
              <a:t>(with exception </a:t>
            </a:r>
            <a:r>
              <a:rPr lang="en-US" dirty="0"/>
              <a:t>of the STORED AS … </a:t>
            </a:r>
            <a:r>
              <a:rPr lang="en-US" dirty="0" smtClean="0"/>
              <a:t>clause).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 smtClean="0"/>
              <a:t>How Data Values are encoded in </a:t>
            </a:r>
            <a:r>
              <a:rPr lang="en-US" dirty="0"/>
              <a:t>Text </a:t>
            </a:r>
            <a:r>
              <a:rPr lang="en-US" dirty="0" smtClean="0"/>
              <a:t>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ROW FORMAT DELIMITED </a:t>
            </a:r>
            <a:r>
              <a:rPr lang="en-US" dirty="0" smtClean="0"/>
              <a:t>FIELDS TERMINATED </a:t>
            </a:r>
            <a:r>
              <a:rPr lang="en-US" dirty="0"/>
              <a:t>BY '\001' means that Hive will use the ^A character to separate </a:t>
            </a:r>
            <a:r>
              <a:rPr lang="en-US" i="1" dirty="0"/>
              <a:t>fields</a:t>
            </a:r>
            <a:r>
              <a:rPr lang="en-US" dirty="0" smtClean="0"/>
              <a:t>.</a:t>
            </a:r>
          </a:p>
          <a:p>
            <a:r>
              <a:rPr lang="en-US" dirty="0"/>
              <a:t>ROW FORMAT </a:t>
            </a:r>
            <a:r>
              <a:rPr lang="en-US" dirty="0" smtClean="0"/>
              <a:t>DELIMITED COLLECTION </a:t>
            </a:r>
            <a:r>
              <a:rPr lang="en-US" dirty="0"/>
              <a:t>ITEMS TERMINATED BY '\002' means that Hive will use the ^B character </a:t>
            </a:r>
            <a:r>
              <a:rPr lang="en-US" dirty="0" smtClean="0"/>
              <a:t>to separate </a:t>
            </a:r>
            <a:r>
              <a:rPr lang="en-US" i="1" dirty="0"/>
              <a:t>collection items</a:t>
            </a:r>
            <a:r>
              <a:rPr lang="en-US" dirty="0" smtClean="0"/>
              <a:t>.</a:t>
            </a:r>
          </a:p>
          <a:p>
            <a:r>
              <a:rPr lang="en-US" dirty="0"/>
              <a:t>ROW FORMAT </a:t>
            </a:r>
            <a:r>
              <a:rPr lang="en-US" dirty="0" smtClean="0"/>
              <a:t>DELIMITED MAP </a:t>
            </a:r>
            <a:r>
              <a:rPr lang="en-US" dirty="0"/>
              <a:t>KEYS TERMINATED BY '\003' means that Hive will use the ^C character to </a:t>
            </a:r>
            <a:r>
              <a:rPr lang="en-US" dirty="0" smtClean="0"/>
              <a:t>separate map </a:t>
            </a:r>
            <a:r>
              <a:rPr lang="en-US" i="1" dirty="0"/>
              <a:t>keys </a:t>
            </a:r>
            <a:r>
              <a:rPr lang="en-US" dirty="0"/>
              <a:t>from </a:t>
            </a:r>
            <a:r>
              <a:rPr lang="en-US" i="1" dirty="0"/>
              <a:t>values</a:t>
            </a:r>
            <a:r>
              <a:rPr lang="en-US" dirty="0" smtClean="0"/>
              <a:t>.</a:t>
            </a:r>
          </a:p>
          <a:p>
            <a:r>
              <a:rPr lang="en-US" dirty="0"/>
              <a:t>LINES TERMINATED BY '…' and STORED AS </a:t>
            </a:r>
            <a:r>
              <a:rPr lang="en-US" u="sng" dirty="0"/>
              <a:t>… do not require </a:t>
            </a:r>
            <a:r>
              <a:rPr lang="en-US" dirty="0"/>
              <a:t>the ROW </a:t>
            </a:r>
            <a:r>
              <a:rPr lang="en-US" dirty="0" smtClean="0"/>
              <a:t>FORMAT DELIMITED </a:t>
            </a:r>
            <a:r>
              <a:rPr lang="en-US" dirty="0"/>
              <a:t>keywords</a:t>
            </a:r>
            <a:r>
              <a:rPr lang="en-US" dirty="0" smtClean="0"/>
              <a:t>.</a:t>
            </a:r>
          </a:p>
          <a:p>
            <a:r>
              <a:rPr lang="en-US" dirty="0"/>
              <a:t>Hive does not currently support any character for </a:t>
            </a:r>
            <a:r>
              <a:rPr lang="en-US" dirty="0" smtClean="0"/>
              <a:t>LINES TERMINATED </a:t>
            </a:r>
            <a:r>
              <a:rPr lang="en-US" dirty="0"/>
              <a:t>BY … </a:t>
            </a:r>
            <a:r>
              <a:rPr lang="en-US" i="1" dirty="0"/>
              <a:t>other than </a:t>
            </a:r>
            <a:r>
              <a:rPr lang="en-US" dirty="0"/>
              <a:t>'\n</a:t>
            </a:r>
            <a:r>
              <a:rPr lang="en-US" dirty="0" smtClean="0"/>
              <a:t>'. So this clause have limited use.</a:t>
            </a:r>
          </a:p>
          <a:p>
            <a:r>
              <a:rPr lang="en-US" dirty="0" smtClean="0"/>
              <a:t>You can use </a:t>
            </a:r>
            <a:r>
              <a:rPr lang="en-US" dirty="0"/>
              <a:t>the </a:t>
            </a:r>
            <a:r>
              <a:rPr lang="en-US" dirty="0" smtClean="0"/>
              <a:t>default text </a:t>
            </a:r>
            <a:r>
              <a:rPr lang="en-US" dirty="0"/>
              <a:t>file </a:t>
            </a:r>
            <a:r>
              <a:rPr lang="en-US" dirty="0" smtClean="0"/>
              <a:t>format, and still override </a:t>
            </a:r>
            <a:r>
              <a:rPr lang="en-US" dirty="0"/>
              <a:t>the field, collection, and key-value </a:t>
            </a:r>
            <a:r>
              <a:rPr lang="en-US" dirty="0" smtClean="0"/>
              <a:t>separators, so </a:t>
            </a:r>
            <a:r>
              <a:rPr lang="en-US" dirty="0"/>
              <a:t>STORED AS TEXTFILE is rarely </a:t>
            </a:r>
            <a:r>
              <a:rPr lang="en-US" dirty="0" smtClean="0"/>
              <a:t>used.</a:t>
            </a:r>
          </a:p>
          <a:p>
            <a:pPr lvl="1"/>
            <a:r>
              <a:rPr lang="en-US" dirty="0" smtClean="0"/>
              <a:t>For CSV files, use </a:t>
            </a:r>
            <a:r>
              <a:rPr lang="en-US" b="1" dirty="0" smtClean="0"/>
              <a:t>ROW </a:t>
            </a:r>
            <a:r>
              <a:rPr lang="en-US" dirty="0"/>
              <a:t>FORMAT </a:t>
            </a:r>
            <a:r>
              <a:rPr lang="en-US" dirty="0" smtClean="0"/>
              <a:t>DELIMITED FIELDS </a:t>
            </a:r>
            <a:r>
              <a:rPr lang="en-US" dirty="0"/>
              <a:t>TERMINATED </a:t>
            </a:r>
            <a:r>
              <a:rPr lang="en-US" b="1" dirty="0"/>
              <a:t>BY </a:t>
            </a:r>
            <a:r>
              <a:rPr lang="en-US" dirty="0" smtClean="0"/>
              <a:t>',‘;</a:t>
            </a:r>
          </a:p>
          <a:p>
            <a:pPr lvl="1"/>
            <a:r>
              <a:rPr lang="en-US" dirty="0"/>
              <a:t>For </a:t>
            </a:r>
            <a:r>
              <a:rPr lang="en-US" dirty="0" smtClean="0"/>
              <a:t>Tab delimited files</a:t>
            </a:r>
            <a:r>
              <a:rPr lang="en-US" dirty="0"/>
              <a:t>, use </a:t>
            </a:r>
            <a:r>
              <a:rPr lang="en-US" b="1" dirty="0"/>
              <a:t>ROW </a:t>
            </a:r>
            <a:r>
              <a:rPr lang="en-US" dirty="0"/>
              <a:t>FORMAT DELIMITED FIELDS TERMINATED </a:t>
            </a:r>
            <a:r>
              <a:rPr lang="en-US" b="1" dirty="0"/>
              <a:t>BY </a:t>
            </a:r>
            <a:r>
              <a:rPr lang="en-US" dirty="0" smtClean="0"/>
              <a:t>‘\t‘;</a:t>
            </a:r>
          </a:p>
          <a:p>
            <a:r>
              <a:rPr lang="en-US" dirty="0"/>
              <a:t>This powerful customization feature makes </a:t>
            </a:r>
            <a:r>
              <a:rPr lang="en-US" dirty="0" smtClean="0"/>
              <a:t>using Hive </a:t>
            </a:r>
            <a:r>
              <a:rPr lang="en-US" dirty="0"/>
              <a:t>with files </a:t>
            </a:r>
            <a:r>
              <a:rPr lang="en-US" dirty="0" smtClean="0"/>
              <a:t>created by </a:t>
            </a:r>
            <a:r>
              <a:rPr lang="en-US" dirty="0"/>
              <a:t>other tools and </a:t>
            </a:r>
            <a:r>
              <a:rPr lang="en-US" dirty="0" smtClean="0"/>
              <a:t>ETL </a:t>
            </a:r>
            <a:r>
              <a:rPr lang="en-US" dirty="0"/>
              <a:t>(extract, transform, and load) 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 smtClean="0"/>
              <a:t>Schema On Read: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While loading/updating data onto RDBMS, database acts as gatekeeper. It checks data types, constraints, integrity checks etc.</a:t>
            </a:r>
          </a:p>
          <a:p>
            <a:r>
              <a:rPr lang="en-US" dirty="0" smtClean="0"/>
              <a:t>The database </a:t>
            </a:r>
            <a:r>
              <a:rPr lang="en-US" dirty="0"/>
              <a:t>can enforce the schema as data is </a:t>
            </a:r>
            <a:r>
              <a:rPr lang="en-US" i="1" dirty="0"/>
              <a:t>written</a:t>
            </a:r>
            <a:r>
              <a:rPr lang="en-US" dirty="0"/>
              <a:t>. This </a:t>
            </a:r>
            <a:r>
              <a:rPr lang="en-US" dirty="0" smtClean="0"/>
              <a:t>is called </a:t>
            </a:r>
            <a:r>
              <a:rPr lang="en-US" i="1" dirty="0"/>
              <a:t>schema on write</a:t>
            </a:r>
            <a:r>
              <a:rPr lang="en-US" dirty="0" smtClean="0"/>
              <a:t>.</a:t>
            </a:r>
          </a:p>
          <a:p>
            <a:r>
              <a:rPr lang="en-US" dirty="0"/>
              <a:t>Hive has no such control over the underlying storage</a:t>
            </a:r>
            <a:r>
              <a:rPr lang="en-US" dirty="0" smtClean="0"/>
              <a:t>. The underlying Hive data can be created, modify and damage the data in many ways.</a:t>
            </a:r>
          </a:p>
          <a:p>
            <a:r>
              <a:rPr lang="en-US" dirty="0"/>
              <a:t>Hive can only </a:t>
            </a:r>
            <a:r>
              <a:rPr lang="en-US" dirty="0" smtClean="0"/>
              <a:t>enforce queries </a:t>
            </a:r>
            <a:r>
              <a:rPr lang="en-US" dirty="0"/>
              <a:t>on </a:t>
            </a:r>
            <a:r>
              <a:rPr lang="en-US" i="1" dirty="0"/>
              <a:t>read</a:t>
            </a:r>
            <a:r>
              <a:rPr lang="en-US" dirty="0"/>
              <a:t>. This is called </a:t>
            </a:r>
            <a:r>
              <a:rPr lang="en-US" i="1" dirty="0"/>
              <a:t>schema on read</a:t>
            </a:r>
            <a:r>
              <a:rPr lang="en-US" dirty="0" smtClean="0"/>
              <a:t>.</a:t>
            </a:r>
          </a:p>
          <a:p>
            <a:r>
              <a:rPr lang="en-US" dirty="0"/>
              <a:t>what </a:t>
            </a:r>
            <a:r>
              <a:rPr lang="en-US" dirty="0" smtClean="0"/>
              <a:t>happens when the schema </a:t>
            </a:r>
            <a:r>
              <a:rPr lang="en-US" dirty="0"/>
              <a:t>doesn’t match the file contents</a:t>
            </a:r>
            <a:r>
              <a:rPr lang="en-US" dirty="0" smtClean="0"/>
              <a:t>?</a:t>
            </a:r>
          </a:p>
          <a:p>
            <a:r>
              <a:rPr lang="en-US" dirty="0"/>
              <a:t>Hive does the best that it can </a:t>
            </a:r>
            <a:r>
              <a:rPr lang="en-US" dirty="0" smtClean="0"/>
              <a:t>to read </a:t>
            </a:r>
            <a:r>
              <a:rPr lang="en-US" dirty="0"/>
              <a:t>the data.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will get lots of null values if there aren’t enough fields in each </a:t>
            </a:r>
            <a:r>
              <a:rPr lang="en-US" dirty="0" smtClean="0"/>
              <a:t>record to </a:t>
            </a:r>
            <a:r>
              <a:rPr lang="en-US" dirty="0"/>
              <a:t>match the schema</a:t>
            </a:r>
            <a:r>
              <a:rPr lang="en-US" dirty="0" smtClean="0"/>
              <a:t>.</a:t>
            </a:r>
          </a:p>
          <a:p>
            <a:r>
              <a:rPr lang="en-US" dirty="0"/>
              <a:t>If some fields are numbers and Hive encounters </a:t>
            </a:r>
            <a:r>
              <a:rPr lang="en-US" dirty="0" smtClean="0"/>
              <a:t>nonnumeric strings</a:t>
            </a:r>
            <a:r>
              <a:rPr lang="en-US" dirty="0"/>
              <a:t>, it will return nulls for those fields. </a:t>
            </a:r>
            <a:endParaRPr lang="en-US" dirty="0" smtClean="0"/>
          </a:p>
          <a:p>
            <a:r>
              <a:rPr lang="en-US" dirty="0" smtClean="0"/>
              <a:t>Hive </a:t>
            </a:r>
            <a:r>
              <a:rPr lang="en-US" dirty="0"/>
              <a:t>tries to recover from </a:t>
            </a:r>
            <a:r>
              <a:rPr lang="en-US" dirty="0" smtClean="0"/>
              <a:t>all errors </a:t>
            </a:r>
            <a:r>
              <a:rPr lang="en-US" dirty="0"/>
              <a:t>as best it can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Interview questions - </a:t>
            </a:r>
            <a:r>
              <a:rPr lang="en-US" dirty="0" smtClean="0"/>
              <a:t>data accidentally written bad,(see questionnaire)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22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smtClean="0"/>
              <a:t>Data Types and 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/>
          </a:bodyPr>
          <a:lstStyle/>
          <a:p>
            <a:r>
              <a:rPr lang="en-US" dirty="0"/>
              <a:t>Hive supports </a:t>
            </a:r>
            <a:r>
              <a:rPr lang="en-US" u="sng" dirty="0"/>
              <a:t>many</a:t>
            </a:r>
            <a:r>
              <a:rPr lang="en-US" dirty="0"/>
              <a:t> of the </a:t>
            </a:r>
            <a:r>
              <a:rPr lang="en-US" i="1" dirty="0"/>
              <a:t>primitive </a:t>
            </a:r>
            <a:r>
              <a:rPr lang="en-US" dirty="0"/>
              <a:t>data types </a:t>
            </a:r>
            <a:r>
              <a:rPr lang="en-US" dirty="0" smtClean="0"/>
              <a:t>that are available in relational databases.</a:t>
            </a:r>
          </a:p>
          <a:p>
            <a:r>
              <a:rPr lang="en-US" dirty="0" smtClean="0"/>
              <a:t>And Hive also supports </a:t>
            </a:r>
            <a:r>
              <a:rPr lang="en-US" u="sng" dirty="0" smtClean="0"/>
              <a:t>three </a:t>
            </a:r>
            <a:r>
              <a:rPr lang="en-US" i="1" u="sng" dirty="0"/>
              <a:t>collection </a:t>
            </a:r>
            <a:r>
              <a:rPr lang="en-US" u="sng" dirty="0"/>
              <a:t>data types</a:t>
            </a:r>
            <a:r>
              <a:rPr lang="en-US" dirty="0"/>
              <a:t> that are rarely found in relational </a:t>
            </a:r>
            <a:r>
              <a:rPr lang="en-US" dirty="0" smtClean="0"/>
              <a:t>databases.</a:t>
            </a:r>
            <a:endParaRPr lang="en-US" dirty="0"/>
          </a:p>
          <a:p>
            <a:r>
              <a:rPr lang="en-US" dirty="0" smtClean="0"/>
              <a:t>We will discuss how these primitive and collection data types are represented in </a:t>
            </a:r>
            <a:r>
              <a:rPr lang="en-US" b="1" dirty="0" smtClean="0"/>
              <a:t>text files.</a:t>
            </a:r>
            <a:endParaRPr lang="en-US" dirty="0" smtClean="0"/>
          </a:p>
          <a:p>
            <a:r>
              <a:rPr lang="en-US" dirty="0" smtClean="0"/>
              <a:t>What are the alternatives to text storage?</a:t>
            </a:r>
          </a:p>
          <a:p>
            <a:r>
              <a:rPr lang="en-US" b="1" u="sng" dirty="0" smtClean="0"/>
              <a:t>Primitive Data Types:</a:t>
            </a:r>
            <a:endParaRPr lang="en-US" u="sng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rimitive </a:t>
            </a:r>
            <a:r>
              <a:rPr lang="en-US" dirty="0"/>
              <a:t>Data Types also divide into 4 types there are mentioned below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Numeric Data 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String Data 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Date/Time Data 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Miscellaneous Data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smtClean="0"/>
              <a:t>Data Types and 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/>
          </a:bodyPr>
          <a:lstStyle/>
          <a:p>
            <a:r>
              <a:rPr lang="en-US" dirty="0"/>
              <a:t>Numeric Data </a:t>
            </a:r>
            <a:r>
              <a:rPr lang="en-US" dirty="0" smtClean="0"/>
              <a:t>Type</a:t>
            </a:r>
          </a:p>
          <a:p>
            <a:pPr lvl="1"/>
            <a:r>
              <a:rPr lang="en-US" b="1" u="sng" dirty="0"/>
              <a:t>Integral Data Types</a:t>
            </a:r>
            <a:r>
              <a:rPr lang="en-US" u="sng" dirty="0"/>
              <a:t> </a:t>
            </a:r>
            <a:endParaRPr lang="en-US" dirty="0"/>
          </a:p>
          <a:p>
            <a:pPr lvl="1"/>
            <a:r>
              <a:rPr lang="en-US" dirty="0"/>
              <a:t>TINYINT (This TINYINT is equal to Java’s BYTE data type)</a:t>
            </a:r>
          </a:p>
          <a:p>
            <a:pPr lvl="1"/>
            <a:r>
              <a:rPr lang="en-US" dirty="0"/>
              <a:t>SMALLINT (This SMALLINT is equal to Java’s SHORT data type)</a:t>
            </a:r>
          </a:p>
          <a:p>
            <a:pPr lvl="1"/>
            <a:r>
              <a:rPr lang="en-US" dirty="0"/>
              <a:t>INT (This INT is equal to Java’s INT data type)</a:t>
            </a:r>
          </a:p>
          <a:p>
            <a:pPr lvl="1"/>
            <a:r>
              <a:rPr lang="en-US" dirty="0"/>
              <a:t>BIGINT (This </a:t>
            </a:r>
            <a:r>
              <a:rPr lang="en-US" dirty="0" err="1"/>
              <a:t>BIGINTis</a:t>
            </a:r>
            <a:r>
              <a:rPr lang="en-US" dirty="0"/>
              <a:t> equal to Java’s LONG data type)</a:t>
            </a:r>
          </a:p>
          <a:p>
            <a:pPr lvl="1"/>
            <a:r>
              <a:rPr lang="en-US" b="1" u="sng" dirty="0"/>
              <a:t>Floating Data Types</a:t>
            </a:r>
            <a:endParaRPr lang="en-US" dirty="0"/>
          </a:p>
          <a:p>
            <a:pPr lvl="1"/>
            <a:r>
              <a:rPr lang="en-US" dirty="0"/>
              <a:t>FLOAT (This FLOAT is equal to Java’s FLOAT data type )</a:t>
            </a:r>
          </a:p>
          <a:p>
            <a:pPr lvl="1"/>
            <a:r>
              <a:rPr lang="en-US" dirty="0"/>
              <a:t>DOUBLE (This DOUBLE is equal to Java’s DOUBLE data type)</a:t>
            </a:r>
          </a:p>
          <a:p>
            <a:pPr lvl="1"/>
            <a:r>
              <a:rPr lang="en-US" dirty="0"/>
              <a:t>DECIMAL (This DECIMAL is equal to SQL’s DECIMAL data type)</a:t>
            </a:r>
          </a:p>
          <a:p>
            <a:r>
              <a:rPr lang="en-US" dirty="0"/>
              <a:t>String Data Types</a:t>
            </a:r>
          </a:p>
          <a:p>
            <a:pPr lvl="1"/>
            <a:r>
              <a:rPr lang="en-US" dirty="0" smtClean="0"/>
              <a:t>STRING  - </a:t>
            </a:r>
            <a:r>
              <a:rPr lang="en-US" dirty="0" err="1" smtClean="0"/>
              <a:t>seq</a:t>
            </a:r>
            <a:r>
              <a:rPr lang="en-US" dirty="0" smtClean="0"/>
              <a:t> of characters enclosed in single or double quotes.</a:t>
            </a:r>
            <a:endParaRPr lang="en-US" dirty="0"/>
          </a:p>
          <a:p>
            <a:pPr lvl="1"/>
            <a:r>
              <a:rPr lang="en-US" dirty="0" smtClean="0"/>
              <a:t>VARCHAR – max length is specified in braces, max length 65355 bytes.</a:t>
            </a:r>
            <a:endParaRPr lang="en-US" dirty="0"/>
          </a:p>
          <a:p>
            <a:pPr lvl="1"/>
            <a:r>
              <a:rPr lang="en-US" dirty="0" smtClean="0"/>
              <a:t>CHAR – similar to </a:t>
            </a:r>
            <a:r>
              <a:rPr lang="en-US" dirty="0" err="1" smtClean="0"/>
              <a:t>sql</a:t>
            </a:r>
            <a:r>
              <a:rPr lang="en-US" dirty="0" smtClean="0"/>
              <a:t> CHAR, fixed length, shorter length padded with spaces, max 255.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smtClean="0"/>
              <a:t>Data Types and 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/>
          </a:bodyPr>
          <a:lstStyle/>
          <a:p>
            <a:r>
              <a:rPr lang="en-US" dirty="0"/>
              <a:t>DATE/TIME Data Types</a:t>
            </a:r>
          </a:p>
          <a:p>
            <a:pPr lvl="1"/>
            <a:r>
              <a:rPr lang="en-US" dirty="0" smtClean="0"/>
              <a:t>DATE - </a:t>
            </a:r>
            <a:r>
              <a:rPr lang="en-US" dirty="0"/>
              <a:t> YYYY-­MM-­</a:t>
            </a:r>
            <a:r>
              <a:rPr lang="en-US" dirty="0" smtClean="0"/>
              <a:t>DD  , </a:t>
            </a:r>
            <a:r>
              <a:rPr lang="en-US" dirty="0"/>
              <a:t>Date ranges allowed are 0000-­01-­01 to 9999-­12-­31</a:t>
            </a:r>
          </a:p>
          <a:p>
            <a:pPr lvl="1"/>
            <a:r>
              <a:rPr lang="en-US" dirty="0" smtClean="0"/>
              <a:t>TIMESTAMP - 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err="1"/>
              <a:t>hh:mm:ss</a:t>
            </a:r>
            <a:r>
              <a:rPr lang="en-US" dirty="0"/>
              <a:t>[.f</a:t>
            </a:r>
            <a:r>
              <a:rPr lang="en-US" dirty="0" smtClean="0"/>
              <a:t>...].</a:t>
            </a:r>
          </a:p>
          <a:p>
            <a:r>
              <a:rPr lang="en-US" dirty="0"/>
              <a:t>Miscellaneous Types</a:t>
            </a:r>
          </a:p>
          <a:p>
            <a:pPr lvl="1"/>
            <a:r>
              <a:rPr lang="en-US" dirty="0" smtClean="0"/>
              <a:t>BOOLEAN - </a:t>
            </a:r>
            <a:r>
              <a:rPr lang="en-US" dirty="0"/>
              <a:t> similar to Java’s BOOLEAN </a:t>
            </a:r>
            <a:r>
              <a:rPr lang="en-US" dirty="0" err="1"/>
              <a:t>types,it</a:t>
            </a:r>
            <a:r>
              <a:rPr lang="en-US" dirty="0"/>
              <a:t> can stores true or false values only</a:t>
            </a:r>
          </a:p>
          <a:p>
            <a:pPr lvl="1"/>
            <a:r>
              <a:rPr lang="en-US" dirty="0" smtClean="0"/>
              <a:t>BINARY - </a:t>
            </a:r>
            <a:r>
              <a:rPr lang="en-US" b="1" dirty="0"/>
              <a:t>BINARY</a:t>
            </a:r>
            <a:r>
              <a:rPr lang="en-US" dirty="0"/>
              <a:t> is an array of Bytes and similar to VARBINARY </a:t>
            </a:r>
            <a:r>
              <a:rPr lang="en-US" dirty="0" smtClean="0"/>
              <a:t>unlike BLOBs, which are stored separately, BINARY stored within the record.</a:t>
            </a:r>
            <a:endParaRPr lang="en-US" dirty="0"/>
          </a:p>
          <a:p>
            <a:r>
              <a:rPr lang="en-US" u="sng" dirty="0"/>
              <a:t>Implicit </a:t>
            </a:r>
            <a:r>
              <a:rPr lang="en-US" u="sng" dirty="0" smtClean="0"/>
              <a:t>Conversion: </a:t>
            </a:r>
            <a:r>
              <a:rPr lang="en-US" dirty="0" smtClean="0"/>
              <a:t>(b/n primitive data types)</a:t>
            </a:r>
            <a:endParaRPr lang="en-US" dirty="0"/>
          </a:p>
          <a:p>
            <a:pPr lvl="1"/>
            <a:r>
              <a:rPr lang="en-US" dirty="0"/>
              <a:t>TINYINT—&gt;SMALLINT–&gt;INT–&gt;BIGINT–&gt;FLOAT–&gt;</a:t>
            </a:r>
            <a:r>
              <a:rPr lang="en-US" dirty="0" smtClean="0"/>
              <a:t>DOUBLE</a:t>
            </a:r>
          </a:p>
          <a:p>
            <a:pPr lvl="1"/>
            <a:r>
              <a:rPr lang="en-US" dirty="0"/>
              <a:t>Boolean &amp; Binary data types will not be  converted to any other data type implicitly.</a:t>
            </a:r>
          </a:p>
          <a:p>
            <a:r>
              <a:rPr lang="en-US" u="sng" dirty="0" smtClean="0"/>
              <a:t>Explicit </a:t>
            </a:r>
            <a:r>
              <a:rPr lang="en-US" u="sng" dirty="0"/>
              <a:t>Conversion: </a:t>
            </a:r>
            <a:r>
              <a:rPr lang="en-US" dirty="0"/>
              <a:t>(b/n primitive data types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Explicit type conversion can be done using the </a:t>
            </a:r>
            <a:r>
              <a:rPr lang="en-US" b="1" u="sng" dirty="0"/>
              <a:t>cast</a:t>
            </a:r>
            <a:r>
              <a:rPr lang="en-US" dirty="0"/>
              <a:t> operator only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CAST(‘500’ AS INT) will convert the string ‘500’ to the integer value 500.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smtClean="0"/>
              <a:t>Data Types and 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Complex Data </a:t>
            </a:r>
            <a:r>
              <a:rPr lang="en-US" b="1" u="sng" dirty="0" smtClean="0"/>
              <a:t>Types:</a:t>
            </a:r>
          </a:p>
          <a:p>
            <a:r>
              <a:rPr lang="en-US" dirty="0"/>
              <a:t>Hive Presently supported 4 complex data </a:t>
            </a:r>
            <a:r>
              <a:rPr lang="en-US" dirty="0" smtClean="0"/>
              <a:t>types - </a:t>
            </a:r>
            <a:r>
              <a:rPr lang="en-US" dirty="0"/>
              <a:t>are not available in many relational database management systems.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UNIONTYPE</a:t>
            </a:r>
          </a:p>
          <a:p>
            <a:r>
              <a:rPr lang="en-US" b="1" u="sng" dirty="0"/>
              <a:t>ARRAY Data Type</a:t>
            </a:r>
            <a:endParaRPr lang="en-US" dirty="0"/>
          </a:p>
          <a:p>
            <a:pPr lvl="1"/>
            <a:r>
              <a:rPr lang="en-US" dirty="0"/>
              <a:t>Same as Array in </a:t>
            </a:r>
            <a:r>
              <a:rPr lang="en-US" dirty="0" err="1"/>
              <a:t>java,An</a:t>
            </a:r>
            <a:r>
              <a:rPr lang="en-US" dirty="0"/>
              <a:t> Ordered sequences of similar type elements that are index using zero-based integers</a:t>
            </a:r>
          </a:p>
          <a:p>
            <a:pPr lvl="1"/>
            <a:r>
              <a:rPr lang="en-US" dirty="0"/>
              <a:t>Example                      array(‘John’, ‘Doe</a:t>
            </a:r>
            <a:r>
              <a:rPr lang="en-US" dirty="0" smtClean="0"/>
              <a:t>’)</a:t>
            </a:r>
            <a:endParaRPr lang="en-US" dirty="0"/>
          </a:p>
          <a:p>
            <a:pPr lvl="1"/>
            <a:r>
              <a:rPr lang="en-US" dirty="0"/>
              <a:t>The second value is accused by using array[1]</a:t>
            </a:r>
          </a:p>
          <a:p>
            <a:r>
              <a:rPr lang="en-US" b="1" u="sng" dirty="0"/>
              <a:t>MAP Data </a:t>
            </a:r>
            <a:r>
              <a:rPr lang="en-US" b="1" u="sng" dirty="0" smtClean="0"/>
              <a:t>Type</a:t>
            </a:r>
            <a:endParaRPr lang="en-US" u="sng" dirty="0"/>
          </a:p>
          <a:p>
            <a:pPr lvl="1"/>
            <a:r>
              <a:rPr lang="en-US" dirty="0"/>
              <a:t>Collection of key-value pairs. Fields are accessed using array notation of keys (e.g., [‘key’]).</a:t>
            </a:r>
          </a:p>
          <a:p>
            <a:pPr lvl="1"/>
            <a:r>
              <a:rPr lang="en-US" dirty="0" smtClean="0"/>
              <a:t>Example                      </a:t>
            </a:r>
            <a:r>
              <a:rPr lang="en-US" dirty="0"/>
              <a:t>map(‘first’, ‘</a:t>
            </a:r>
            <a:r>
              <a:rPr lang="en-US" dirty="0" err="1"/>
              <a:t>John’,’last</a:t>
            </a:r>
            <a:r>
              <a:rPr lang="en-US" dirty="0"/>
              <a:t>’, ‘Doe’)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column  name is of type MAP with </a:t>
            </a:r>
            <a:r>
              <a:rPr lang="en-US" dirty="0" err="1"/>
              <a:t>key→value</a:t>
            </a:r>
            <a:r>
              <a:rPr lang="en-US" dirty="0"/>
              <a:t> pairs  ‘</a:t>
            </a:r>
            <a:r>
              <a:rPr lang="en-US" dirty="0" err="1"/>
              <a:t>first’→’John</a:t>
            </a:r>
            <a:r>
              <a:rPr lang="en-US" dirty="0"/>
              <a:t>’ and ‘</a:t>
            </a:r>
            <a:r>
              <a:rPr lang="en-US" dirty="0" err="1"/>
              <a:t>last’→’Doe</a:t>
            </a:r>
            <a:r>
              <a:rPr lang="en-US" dirty="0"/>
              <a:t>’, then the last  name can be referenced using name[‘last</a:t>
            </a:r>
            <a:r>
              <a:rPr lang="en-US" dirty="0" smtClean="0"/>
              <a:t>’].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smtClean="0"/>
              <a:t>Data Types and 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 fontScale="92500"/>
          </a:bodyPr>
          <a:lstStyle/>
          <a:p>
            <a:r>
              <a:rPr lang="en-US" b="1" u="sng" dirty="0"/>
              <a:t>STRUCT Data Type</a:t>
            </a:r>
          </a:p>
          <a:p>
            <a:pPr lvl="1"/>
            <a:r>
              <a:rPr lang="en-US" dirty="0"/>
              <a:t>It is similar to STRUCT in C language. It is a record type which encapsulates a set of named fields that can be any primitive data type. Elements in STRUCT type are accessed using the DOT (.) notation.</a:t>
            </a:r>
          </a:p>
          <a:p>
            <a:pPr lvl="1"/>
            <a:r>
              <a:rPr lang="en-US" dirty="0"/>
              <a:t>Example – For a column c of type STRUCT {a INT; b INT} the a field is accessed by the expression </a:t>
            </a:r>
            <a:r>
              <a:rPr lang="en-US" dirty="0" err="1"/>
              <a:t>c.a</a:t>
            </a:r>
            <a:endParaRPr lang="en-US" dirty="0"/>
          </a:p>
          <a:p>
            <a:r>
              <a:rPr lang="en-US" b="1" u="sng" dirty="0"/>
              <a:t>UNIONTYPE</a:t>
            </a:r>
          </a:p>
          <a:p>
            <a:pPr lvl="1"/>
            <a:r>
              <a:rPr lang="en-US" dirty="0"/>
              <a:t>UNIONTYPE is collection of Heterogeneous data </a:t>
            </a:r>
            <a:r>
              <a:rPr lang="en-US" dirty="0" err="1"/>
              <a:t>types.It</a:t>
            </a:r>
            <a:r>
              <a:rPr lang="en-US" dirty="0"/>
              <a:t> is similar to Unions in C. At any point of time, an Union Type can hold any one (exactly one) data type from its specified data types</a:t>
            </a:r>
          </a:p>
          <a:p>
            <a:pPr lvl="1"/>
            <a:r>
              <a:rPr lang="en-US" dirty="0"/>
              <a:t>Example  UNIONTYPE&lt;</a:t>
            </a:r>
            <a:r>
              <a:rPr lang="en-US" dirty="0" err="1"/>
              <a:t>int</a:t>
            </a:r>
            <a:r>
              <a:rPr lang="en-US" dirty="0"/>
              <a:t>, double, array&lt;string&gt;, </a:t>
            </a:r>
            <a:r>
              <a:rPr lang="en-US" dirty="0" err="1"/>
              <a:t>struct</a:t>
            </a:r>
            <a:r>
              <a:rPr lang="en-US" dirty="0"/>
              <a:t>&lt;</a:t>
            </a:r>
            <a:r>
              <a:rPr lang="en-US" dirty="0" err="1"/>
              <a:t>a:int,b:string</a:t>
            </a:r>
            <a:r>
              <a:rPr lang="en-US" dirty="0" smtClean="0"/>
              <a:t>&gt;&gt;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TABLE </a:t>
            </a:r>
            <a:r>
              <a:rPr lang="en-US" dirty="0" err="1"/>
              <a:t>union_test</a:t>
            </a:r>
            <a:r>
              <a:rPr lang="en-US" dirty="0"/>
              <a:t>(foo UNIONTYPE&lt;</a:t>
            </a:r>
            <a:r>
              <a:rPr lang="en-US" dirty="0" err="1"/>
              <a:t>int</a:t>
            </a:r>
            <a:r>
              <a:rPr lang="en-US" dirty="0"/>
              <a:t>, double, array&lt;string&gt;, </a:t>
            </a:r>
            <a:r>
              <a:rPr lang="en-US" dirty="0" err="1"/>
              <a:t>struct</a:t>
            </a:r>
            <a:r>
              <a:rPr lang="en-US" dirty="0"/>
              <a:t>&lt;</a:t>
            </a:r>
            <a:r>
              <a:rPr lang="en-US" dirty="0" err="1"/>
              <a:t>a:int,b:string</a:t>
            </a:r>
            <a:r>
              <a:rPr lang="en-US" dirty="0"/>
              <a:t>&gt;&gt;);</a:t>
            </a:r>
          </a:p>
          <a:p>
            <a:pPr lvl="1"/>
            <a:r>
              <a:rPr lang="en-US" dirty="0"/>
              <a:t>SELECT foo FROM </a:t>
            </a:r>
            <a:r>
              <a:rPr lang="en-US" dirty="0" err="1"/>
              <a:t>union_test</a:t>
            </a:r>
            <a:r>
              <a:rPr lang="en-US" dirty="0"/>
              <a:t>;</a:t>
            </a:r>
          </a:p>
          <a:p>
            <a:pPr lvl="1"/>
            <a:r>
              <a:rPr lang="en-US" dirty="0" smtClean="0"/>
              <a:t> Below are one column values, just represented horizontally.</a:t>
            </a:r>
            <a:endParaRPr lang="en-US" dirty="0"/>
          </a:p>
          <a:p>
            <a:pPr lvl="1"/>
            <a:r>
              <a:rPr lang="en-US" dirty="0"/>
              <a:t>{0:1</a:t>
            </a:r>
            <a:r>
              <a:rPr lang="en-US" dirty="0" smtClean="0"/>
              <a:t>}    {</a:t>
            </a:r>
            <a:r>
              <a:rPr lang="en-US" dirty="0"/>
              <a:t>1:2.0</a:t>
            </a:r>
            <a:r>
              <a:rPr lang="en-US" dirty="0" smtClean="0"/>
              <a:t>}   {</a:t>
            </a:r>
            <a:r>
              <a:rPr lang="en-US" dirty="0"/>
              <a:t>2:["</a:t>
            </a:r>
            <a:r>
              <a:rPr lang="en-US" dirty="0" err="1"/>
              <a:t>three","four</a:t>
            </a:r>
            <a:r>
              <a:rPr lang="en-US" dirty="0" smtClean="0"/>
              <a:t>"]}   {</a:t>
            </a:r>
            <a:r>
              <a:rPr lang="en-US" dirty="0"/>
              <a:t>3:{"a":5,"b":"five</a:t>
            </a:r>
            <a:r>
              <a:rPr lang="en-US" dirty="0" smtClean="0"/>
              <a:t>"}}    {</a:t>
            </a:r>
            <a:r>
              <a:rPr lang="en-US" dirty="0"/>
              <a:t>2:["</a:t>
            </a:r>
            <a:r>
              <a:rPr lang="en-US" dirty="0" err="1"/>
              <a:t>six","seven</a:t>
            </a:r>
            <a:r>
              <a:rPr lang="en-US" dirty="0"/>
              <a:t>"]}</a:t>
            </a:r>
          </a:p>
          <a:p>
            <a:pPr lvl="1"/>
            <a:r>
              <a:rPr lang="en-US" dirty="0"/>
              <a:t>{3:{"a":8,"b":"eight</a:t>
            </a:r>
            <a:r>
              <a:rPr lang="en-US" dirty="0" smtClean="0"/>
              <a:t>"}}     {</a:t>
            </a:r>
            <a:r>
              <a:rPr lang="en-US" dirty="0"/>
              <a:t>0:9</a:t>
            </a:r>
            <a:r>
              <a:rPr lang="en-US" dirty="0" smtClean="0"/>
              <a:t>}   {</a:t>
            </a:r>
            <a:r>
              <a:rPr lang="en-US" dirty="0"/>
              <a:t>1:10.0}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1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smtClean="0"/>
              <a:t>Data Types and 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Simple types, case of the type name is ignored.</a:t>
            </a:r>
          </a:p>
          <a:p>
            <a:r>
              <a:rPr lang="en-US" dirty="0"/>
              <a:t>Most relational databases don’t support such collection types, because using </a:t>
            </a:r>
            <a:r>
              <a:rPr lang="en-US" dirty="0" smtClean="0"/>
              <a:t>them tends </a:t>
            </a:r>
            <a:r>
              <a:rPr lang="en-US" dirty="0"/>
              <a:t>to break </a:t>
            </a:r>
            <a:r>
              <a:rPr lang="en-US" i="1" dirty="0"/>
              <a:t>normal form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in traditional data models, </a:t>
            </a:r>
            <a:r>
              <a:rPr lang="en-US" dirty="0" err="1"/>
              <a:t>structs</a:t>
            </a:r>
            <a:r>
              <a:rPr lang="en-US" dirty="0"/>
              <a:t> might </a:t>
            </a:r>
            <a:r>
              <a:rPr lang="en-US" dirty="0" smtClean="0"/>
              <a:t>be captured </a:t>
            </a:r>
            <a:r>
              <a:rPr lang="en-US" dirty="0"/>
              <a:t>in separate tables, with foreign key relations between the </a:t>
            </a:r>
            <a:r>
              <a:rPr lang="en-US" dirty="0" smtClean="0"/>
              <a:t>tables.</a:t>
            </a:r>
          </a:p>
          <a:p>
            <a:pPr lvl="1"/>
            <a:r>
              <a:rPr lang="en-US" dirty="0"/>
              <a:t>A practical problem with breaking normal form is the greater risk of data </a:t>
            </a:r>
            <a:r>
              <a:rPr lang="en-US" dirty="0" err="1" smtClean="0"/>
              <a:t>duplication,leading</a:t>
            </a:r>
            <a:r>
              <a:rPr lang="en-US" dirty="0" smtClean="0"/>
              <a:t> </a:t>
            </a:r>
            <a:r>
              <a:rPr lang="en-US" dirty="0"/>
              <a:t>to unnecessary disk space consumption and potential data </a:t>
            </a:r>
            <a:r>
              <a:rPr lang="en-US" dirty="0" smtClean="0"/>
              <a:t>inconsistencies</a:t>
            </a:r>
            <a:r>
              <a:rPr lang="en-US" dirty="0"/>
              <a:t>, </a:t>
            </a:r>
            <a:r>
              <a:rPr lang="en-US" dirty="0" smtClean="0"/>
              <a:t>as duplicate </a:t>
            </a:r>
            <a:r>
              <a:rPr lang="en-US" dirty="0"/>
              <a:t>copies can grow out of sync as changes are made</a:t>
            </a:r>
            <a:r>
              <a:rPr lang="en-US" dirty="0" smtClean="0"/>
              <a:t>.</a:t>
            </a:r>
          </a:p>
          <a:p>
            <a:r>
              <a:rPr lang="en-US" dirty="0"/>
              <a:t>However, in </a:t>
            </a:r>
            <a:r>
              <a:rPr lang="en-US" i="1" dirty="0"/>
              <a:t>Big Data </a:t>
            </a:r>
            <a:r>
              <a:rPr lang="en-US" dirty="0"/>
              <a:t>systems, a benefit of sacrificing normal form is higher </a:t>
            </a:r>
            <a:r>
              <a:rPr lang="en-US" dirty="0" smtClean="0"/>
              <a:t>processing throughput.</a:t>
            </a:r>
          </a:p>
          <a:p>
            <a:pPr lvl="1"/>
            <a:r>
              <a:rPr lang="en-US" dirty="0"/>
              <a:t>Scanning data off hard disks with minimal “head seeks” is essential </a:t>
            </a:r>
            <a:r>
              <a:rPr lang="en-US" dirty="0" smtClean="0"/>
              <a:t>when processing </a:t>
            </a:r>
            <a:r>
              <a:rPr lang="en-US" dirty="0"/>
              <a:t>terabytes to petabytes of data. Embedding collections in records makes </a:t>
            </a:r>
            <a:r>
              <a:rPr lang="en-US" dirty="0" smtClean="0"/>
              <a:t>retrieval faster </a:t>
            </a:r>
            <a:r>
              <a:rPr lang="en-US" dirty="0"/>
              <a:t>with minimal seeks</a:t>
            </a:r>
            <a:r>
              <a:rPr lang="en-US" dirty="0" smtClean="0"/>
              <a:t>.</a:t>
            </a:r>
          </a:p>
          <a:p>
            <a:r>
              <a:rPr lang="en-US" dirty="0"/>
              <a:t>Navigating each foreign key relationship </a:t>
            </a:r>
            <a:r>
              <a:rPr lang="en-US" dirty="0" smtClean="0"/>
              <a:t>requires seeking </a:t>
            </a:r>
            <a:r>
              <a:rPr lang="en-US" dirty="0"/>
              <a:t>across the disk, with significant performance overhead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Note: </a:t>
            </a:r>
            <a:r>
              <a:rPr lang="en-US" u="sng" dirty="0"/>
              <a:t>Hive doesn’t have the concept of keys. However, you can index </a:t>
            </a:r>
            <a:r>
              <a:rPr lang="en-US" u="sng" dirty="0" smtClean="0"/>
              <a:t>tables.</a:t>
            </a:r>
          </a:p>
        </p:txBody>
      </p:sp>
    </p:spTree>
    <p:extLst>
      <p:ext uri="{BB962C8B-B14F-4D97-AF65-F5344CB8AC3E}">
        <p14:creationId xmlns:p14="http://schemas.microsoft.com/office/powerpoint/2010/main" val="42127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r>
              <a:rPr lang="en-US" dirty="0" smtClean="0"/>
              <a:t>Data Types and 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/>
          </a:bodyPr>
          <a:lstStyle/>
          <a:p>
            <a:r>
              <a:rPr lang="en-US" dirty="0" smtClean="0"/>
              <a:t>E.g. table creation script on how to use the data types:</a:t>
            </a:r>
          </a:p>
          <a:p>
            <a:pPr marL="457200" lvl="1" indent="0">
              <a:buNone/>
            </a:pPr>
            <a:r>
              <a:rPr lang="en-US" dirty="0" smtClean="0"/>
              <a:t>CREATE </a:t>
            </a:r>
            <a:r>
              <a:rPr lang="en-US" dirty="0"/>
              <a:t>TABLE employees (</a:t>
            </a:r>
          </a:p>
          <a:p>
            <a:pPr marL="457200" lvl="1" indent="0">
              <a:buNone/>
            </a:pPr>
            <a:r>
              <a:rPr lang="en-US" dirty="0"/>
              <a:t>name STRING,</a:t>
            </a:r>
          </a:p>
          <a:p>
            <a:pPr marL="457200" lvl="1" indent="0">
              <a:buNone/>
            </a:pPr>
            <a:r>
              <a:rPr lang="en-US" dirty="0"/>
              <a:t>salary FLOAT,</a:t>
            </a:r>
          </a:p>
          <a:p>
            <a:pPr marL="457200" lvl="1" indent="0">
              <a:buNone/>
            </a:pPr>
            <a:r>
              <a:rPr lang="en-US" dirty="0"/>
              <a:t>subordinates ARRAY&lt;STRING&gt;,</a:t>
            </a:r>
          </a:p>
          <a:p>
            <a:pPr marL="457200" lvl="1" indent="0">
              <a:buNone/>
            </a:pPr>
            <a:r>
              <a:rPr lang="en-US" dirty="0"/>
              <a:t>deductions MAP&lt;STRING, FLOAT&gt;,</a:t>
            </a:r>
          </a:p>
          <a:p>
            <a:pPr marL="457200" lvl="1" indent="0">
              <a:buNone/>
            </a:pPr>
            <a:r>
              <a:rPr lang="en-US" dirty="0"/>
              <a:t>address STRUCT&lt;</a:t>
            </a:r>
            <a:r>
              <a:rPr lang="en-US" dirty="0" err="1"/>
              <a:t>street:STRING</a:t>
            </a:r>
            <a:r>
              <a:rPr lang="en-US" dirty="0"/>
              <a:t>, </a:t>
            </a:r>
            <a:r>
              <a:rPr lang="en-US" dirty="0" err="1"/>
              <a:t>city:STRING</a:t>
            </a:r>
            <a:r>
              <a:rPr lang="en-US" dirty="0"/>
              <a:t>, </a:t>
            </a:r>
            <a:r>
              <a:rPr lang="en-US" dirty="0" err="1"/>
              <a:t>state:STRING</a:t>
            </a:r>
            <a:r>
              <a:rPr lang="en-US" dirty="0"/>
              <a:t>, </a:t>
            </a:r>
            <a:r>
              <a:rPr lang="en-US" dirty="0" err="1"/>
              <a:t>zip:INT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Others UNIONTYPE&lt;FLOAT,BOOLEAN,STRING&gt;);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40649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 smtClean="0"/>
              <a:t>How Data Values are encoded in </a:t>
            </a:r>
            <a:r>
              <a:rPr lang="en-US" dirty="0"/>
              <a:t>Text </a:t>
            </a:r>
            <a:r>
              <a:rPr lang="en-US" dirty="0" smtClean="0"/>
              <a:t>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>
            <a:normAutofit fontScale="92500"/>
          </a:bodyPr>
          <a:lstStyle/>
          <a:p>
            <a:r>
              <a:rPr lang="en-US" dirty="0"/>
              <a:t>Text files delimited with commas called comma-separated values (CSVs) and</a:t>
            </a:r>
          </a:p>
          <a:p>
            <a:r>
              <a:rPr lang="en-US" dirty="0"/>
              <a:t>Text files delimited with tabs are called tab-separated values (TSVs), respectively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Hive can use the above 2 formats. However</a:t>
            </a:r>
            <a:r>
              <a:rPr lang="en-US" dirty="0"/>
              <a:t>, there is </a:t>
            </a:r>
            <a:r>
              <a:rPr lang="en-US" dirty="0" smtClean="0"/>
              <a:t>a drawback </a:t>
            </a:r>
            <a:r>
              <a:rPr lang="en-US" dirty="0"/>
              <a:t>to both formats;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have to be careful about commas or tabs embedded </a:t>
            </a:r>
            <a:r>
              <a:rPr lang="en-US" dirty="0" smtClean="0"/>
              <a:t>in text </a:t>
            </a:r>
            <a:r>
              <a:rPr lang="en-US" dirty="0"/>
              <a:t>and not intended as field or column delimiters</a:t>
            </a:r>
            <a:r>
              <a:rPr lang="en-US" dirty="0" smtClean="0"/>
              <a:t>.</a:t>
            </a:r>
          </a:p>
          <a:p>
            <a:r>
              <a:rPr lang="en-US" dirty="0"/>
              <a:t>For this reason, Hive uses </a:t>
            </a:r>
            <a:r>
              <a:rPr lang="en-US" dirty="0" smtClean="0"/>
              <a:t>various </a:t>
            </a:r>
            <a:r>
              <a:rPr lang="en-US" u="sng" dirty="0" smtClean="0"/>
              <a:t>control </a:t>
            </a:r>
            <a:r>
              <a:rPr lang="en-US" u="sng" dirty="0"/>
              <a:t>characters </a:t>
            </a:r>
            <a:r>
              <a:rPr lang="en-US" dirty="0"/>
              <a:t>by default, which are less </a:t>
            </a:r>
            <a:r>
              <a:rPr lang="en-US" dirty="0" smtClean="0"/>
              <a:t>likely</a:t>
            </a:r>
            <a:r>
              <a:rPr lang="en-US" u="sng" dirty="0" smtClean="0"/>
              <a:t>(rarely)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u="sng" dirty="0"/>
              <a:t>appear in value strings</a:t>
            </a:r>
            <a:r>
              <a:rPr lang="en-US" dirty="0" smtClean="0"/>
              <a:t>.</a:t>
            </a:r>
          </a:p>
          <a:p>
            <a:r>
              <a:rPr lang="en-US" i="1" u="sng" dirty="0"/>
              <a:t>Hive’s default record and </a:t>
            </a:r>
            <a:r>
              <a:rPr lang="en-US" i="1" u="sng" dirty="0" smtClean="0"/>
              <a:t>field delimiters:</a:t>
            </a:r>
          </a:p>
          <a:p>
            <a:pPr lvl="1"/>
            <a:r>
              <a:rPr lang="en-US" b="1" dirty="0"/>
              <a:t>\</a:t>
            </a:r>
            <a:r>
              <a:rPr lang="en-US" b="1" dirty="0" smtClean="0"/>
              <a:t>n </a:t>
            </a:r>
            <a:r>
              <a:rPr lang="en-US" dirty="0" smtClean="0"/>
              <a:t>	For </a:t>
            </a:r>
            <a:r>
              <a:rPr lang="en-US" dirty="0"/>
              <a:t>text files, each line is a record, so the line feed character separates records.</a:t>
            </a:r>
          </a:p>
          <a:p>
            <a:pPr lvl="1"/>
            <a:r>
              <a:rPr lang="en-US" b="1" dirty="0"/>
              <a:t>^A </a:t>
            </a:r>
            <a:r>
              <a:rPr lang="en-US" dirty="0"/>
              <a:t>(“control” A) </a:t>
            </a:r>
            <a:r>
              <a:rPr lang="en-US" dirty="0" smtClean="0"/>
              <a:t>	Separates </a:t>
            </a:r>
            <a:r>
              <a:rPr lang="en-US" u="sng" dirty="0"/>
              <a:t>all</a:t>
            </a:r>
            <a:r>
              <a:rPr lang="en-US" dirty="0"/>
              <a:t> </a:t>
            </a:r>
            <a:r>
              <a:rPr lang="en-US" u="sng" dirty="0"/>
              <a:t>fields</a:t>
            </a:r>
            <a:r>
              <a:rPr lang="en-US" dirty="0"/>
              <a:t> (columns). Written using the octal code </a:t>
            </a:r>
            <a:r>
              <a:rPr lang="en-US" b="1" dirty="0"/>
              <a:t>\001 </a:t>
            </a:r>
            <a:r>
              <a:rPr lang="en-US" dirty="0"/>
              <a:t>when </a:t>
            </a:r>
            <a:r>
              <a:rPr lang="en-US" dirty="0" smtClean="0"/>
              <a:t>explicitly specified </a:t>
            </a:r>
            <a:r>
              <a:rPr lang="en-US" dirty="0"/>
              <a:t>in CREATE TABLE statements.</a:t>
            </a:r>
          </a:p>
          <a:p>
            <a:pPr lvl="1"/>
            <a:r>
              <a:rPr lang="en-US" b="1" dirty="0"/>
              <a:t>^B </a:t>
            </a:r>
            <a:r>
              <a:rPr lang="en-US" dirty="0" smtClean="0"/>
              <a:t>		Separate </a:t>
            </a:r>
            <a:r>
              <a:rPr lang="en-US" dirty="0"/>
              <a:t>the elements in an ARRAY or STRUCT, or the key-value pairs in a MAP</a:t>
            </a:r>
            <a:r>
              <a:rPr lang="en-US" dirty="0" smtClean="0"/>
              <a:t>. Written </a:t>
            </a:r>
            <a:r>
              <a:rPr lang="en-US" dirty="0"/>
              <a:t>using the octal code </a:t>
            </a:r>
            <a:r>
              <a:rPr lang="en-US" b="1" dirty="0"/>
              <a:t>\002 </a:t>
            </a:r>
            <a:r>
              <a:rPr lang="en-US" dirty="0"/>
              <a:t>when explicitly specified in CREATE </a:t>
            </a:r>
            <a:r>
              <a:rPr lang="en-US" dirty="0" smtClean="0"/>
              <a:t>TABLE statements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^C </a:t>
            </a:r>
            <a:r>
              <a:rPr lang="en-US" dirty="0" smtClean="0"/>
              <a:t>		Separate </a:t>
            </a:r>
            <a:r>
              <a:rPr lang="en-US" dirty="0"/>
              <a:t>the key from the corresponding value in MAP key-value pairs. Written </a:t>
            </a:r>
            <a:r>
              <a:rPr lang="en-US" dirty="0" smtClean="0"/>
              <a:t>using the </a:t>
            </a:r>
            <a:r>
              <a:rPr lang="en-US" dirty="0"/>
              <a:t>octal code </a:t>
            </a:r>
            <a:r>
              <a:rPr lang="en-US" b="1" dirty="0"/>
              <a:t>\003 </a:t>
            </a:r>
            <a:r>
              <a:rPr lang="en-US" dirty="0"/>
              <a:t>when explicitly specified in CREATE TABLE statements.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37544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1361</Words>
  <Application>Microsoft Office PowerPoint</Application>
  <PresentationFormat>Widescreen</PresentationFormat>
  <Paragraphs>168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Hive</vt:lpstr>
      <vt:lpstr>Data Types and File Formats</vt:lpstr>
      <vt:lpstr>Data Types and File Formats</vt:lpstr>
      <vt:lpstr>Data Types and File Formats</vt:lpstr>
      <vt:lpstr>Data Types and File Formats</vt:lpstr>
      <vt:lpstr>Data Types and File Formats</vt:lpstr>
      <vt:lpstr>Data Types and File Formats</vt:lpstr>
      <vt:lpstr>Data Types and File Formats</vt:lpstr>
      <vt:lpstr>How Data Values are encoded in Text Files?</vt:lpstr>
      <vt:lpstr>How Data Values are encoded in Text Files?</vt:lpstr>
      <vt:lpstr>How Data Values are encoded in Text Files?</vt:lpstr>
      <vt:lpstr>How Data Values are encoded in Text Files?</vt:lpstr>
      <vt:lpstr>Schema On Read: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Gangapatnam, Dorababu (Cognizant)</dc:creator>
  <cp:lastModifiedBy>Gangapatnam, Dorababu (Cognizant)</cp:lastModifiedBy>
  <cp:revision>256</cp:revision>
  <dcterms:created xsi:type="dcterms:W3CDTF">2016-03-10T09:53:32Z</dcterms:created>
  <dcterms:modified xsi:type="dcterms:W3CDTF">2016-03-16T06:39:08Z</dcterms:modified>
</cp:coreProperties>
</file>