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88686" autoAdjust="0"/>
  </p:normalViewPr>
  <p:slideViewPr>
    <p:cSldViewPr snapToGrid="0">
      <p:cViewPr varScale="1">
        <p:scale>
          <a:sx n="42" d="100"/>
          <a:sy n="42" d="100"/>
        </p:scale>
        <p:origin x="90" y="510"/>
      </p:cViewPr>
      <p:guideLst/>
    </p:cSldViewPr>
  </p:slideViewPr>
  <p:outlineViewPr>
    <p:cViewPr>
      <p:scale>
        <a:sx n="33" d="100"/>
        <a:sy n="33" d="100"/>
      </p:scale>
      <p:origin x="0" y="-244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ECAF-9204-49EC-8529-262F9FE8822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70EE-FEF5-4A53-92E1-B9B0204C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6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3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4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DML, and see the create table syntax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26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https://cwiki.apache.org/confluence/display/Hive/LanguageManual+DML     -</a:t>
            </a:r>
            <a:r>
              <a:rPr lang="en-US" baseline="0" dirty="0" smtClean="0"/>
              <a:t> Regarding DML.</a:t>
            </a:r>
          </a:p>
          <a:p>
            <a:r>
              <a:rPr lang="en-US" dirty="0" smtClean="0"/>
              <a:t>https://cwiki.apache.org/confluence/display/Hive/Hive+Transactions    - Regarding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 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 smtClean="0"/>
              <a:t>SHOW tables; to see tables in the </a:t>
            </a:r>
            <a:r>
              <a:rPr lang="en-US" dirty="0" err="1" smtClean="0"/>
              <a:t>db</a:t>
            </a:r>
            <a:r>
              <a:rPr lang="en-US" dirty="0" smtClean="0"/>
              <a:t> you are in.</a:t>
            </a:r>
          </a:p>
          <a:p>
            <a:r>
              <a:rPr lang="en-US" dirty="0" smtClean="0"/>
              <a:t>SHOW tables IN </a:t>
            </a:r>
            <a:r>
              <a:rPr lang="en-US" dirty="0" err="1" smtClean="0"/>
              <a:t>default_db</a:t>
            </a:r>
            <a:r>
              <a:rPr lang="en-US" dirty="0" smtClean="0"/>
              <a:t>; to list tables in one </a:t>
            </a:r>
            <a:r>
              <a:rPr lang="en-US" dirty="0" err="1" smtClean="0"/>
              <a:t>db</a:t>
            </a:r>
            <a:r>
              <a:rPr lang="en-US" dirty="0" smtClean="0"/>
              <a:t> from another db.</a:t>
            </a:r>
          </a:p>
          <a:p>
            <a:r>
              <a:rPr lang="en-US" dirty="0" smtClean="0"/>
              <a:t>SHOW tables ‘emp</a:t>
            </a:r>
            <a:r>
              <a:rPr lang="en-US" b="1" dirty="0" smtClean="0"/>
              <a:t>.*</a:t>
            </a:r>
            <a:r>
              <a:rPr lang="en-US" dirty="0" smtClean="0"/>
              <a:t>’;  - regular expressions to see few tables of lot of tables.</a:t>
            </a:r>
          </a:p>
          <a:p>
            <a:r>
              <a:rPr lang="en-US" dirty="0" smtClean="0"/>
              <a:t>DESCRIBE EXTENDED employee</a:t>
            </a:r>
            <a:r>
              <a:rPr lang="en-US" dirty="0" smtClean="0"/>
              <a:t>; to see details about the table.</a:t>
            </a:r>
          </a:p>
          <a:p>
            <a:r>
              <a:rPr lang="en-US" dirty="0" smtClean="0"/>
              <a:t>DESCRIBE EXTENDED FORMATTED – more readable verbose.</a:t>
            </a:r>
          </a:p>
          <a:p>
            <a:r>
              <a:rPr lang="en-US" dirty="0" smtClean="0"/>
              <a:t>To see the schema for a particular column, just append the column to the table name.</a:t>
            </a:r>
          </a:p>
          <a:p>
            <a:pPr lvl="1"/>
            <a:r>
              <a:rPr lang="en-US" dirty="0"/>
              <a:t>DESCRIBE </a:t>
            </a:r>
            <a:r>
              <a:rPr lang="en-US" dirty="0" err="1" smtClean="0"/>
              <a:t>mydb.employee.salary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Last_modified_by</a:t>
            </a:r>
            <a:r>
              <a:rPr lang="en-US" dirty="0"/>
              <a:t> and </a:t>
            </a:r>
            <a:r>
              <a:rPr lang="en-US" dirty="0" err="1" smtClean="0"/>
              <a:t>Last_modified_time</a:t>
            </a:r>
            <a:r>
              <a:rPr lang="en-US" dirty="0" smtClean="0"/>
              <a:t> TBLPROPERTIES are automatically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Tables  - MANAGED vs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MANAGED TABLES</a:t>
            </a:r>
          </a:p>
          <a:p>
            <a:r>
              <a:rPr lang="en-US" dirty="0" smtClean="0"/>
              <a:t>The tables created till now are called </a:t>
            </a:r>
            <a:r>
              <a:rPr lang="en-US" b="1" dirty="0" smtClean="0"/>
              <a:t>managed/internal </a:t>
            </a:r>
            <a:r>
              <a:rPr lang="en-US" dirty="0" smtClean="0"/>
              <a:t>tables.</a:t>
            </a:r>
          </a:p>
          <a:p>
            <a:r>
              <a:rPr lang="en-US" dirty="0" smtClean="0"/>
              <a:t>Hive stores the data for these tables and hive controls the lifecycle of the data, stores the tables defined in the </a:t>
            </a:r>
            <a:r>
              <a:rPr lang="en-US" dirty="0" err="1" smtClean="0"/>
              <a:t>hive.metastore.warehouse.dir</a:t>
            </a:r>
            <a:r>
              <a:rPr lang="en-US" dirty="0" smtClean="0"/>
              <a:t> (user/hive/warehouse).</a:t>
            </a:r>
          </a:p>
          <a:p>
            <a:r>
              <a:rPr lang="en-US" dirty="0" smtClean="0"/>
              <a:t>When you drop a table, </a:t>
            </a:r>
            <a:r>
              <a:rPr lang="en-US" b="1" dirty="0" smtClean="0"/>
              <a:t>hive deletes the data in the table.</a:t>
            </a:r>
          </a:p>
          <a:p>
            <a:r>
              <a:rPr lang="en-US" dirty="0" smtClean="0"/>
              <a:t>Managed tables are less convenient for sharing data with other tools like pig.</a:t>
            </a:r>
          </a:p>
          <a:p>
            <a:r>
              <a:rPr lang="en-US" b="1" dirty="0" smtClean="0"/>
              <a:t>EXTERNAL TABLES</a:t>
            </a:r>
          </a:p>
          <a:p>
            <a:r>
              <a:rPr lang="en-US" dirty="0" smtClean="0"/>
              <a:t>With external tables, we define an external table and point data to it and hive does not have any </a:t>
            </a:r>
            <a:r>
              <a:rPr lang="en-US" b="1" dirty="0" smtClean="0"/>
              <a:t>ownership</a:t>
            </a:r>
            <a:r>
              <a:rPr lang="en-US" dirty="0" smtClean="0"/>
              <a:t> of the data.</a:t>
            </a:r>
          </a:p>
          <a:p>
            <a:r>
              <a:rPr lang="en-US" dirty="0" smtClean="0"/>
              <a:t>CREATE </a:t>
            </a:r>
            <a:r>
              <a:rPr lang="en-US" b="1" dirty="0" smtClean="0"/>
              <a:t>EXTERNAL </a:t>
            </a:r>
            <a:r>
              <a:rPr lang="en-US" dirty="0" smtClean="0"/>
              <a:t>TABLE ….. </a:t>
            </a:r>
            <a:r>
              <a:rPr lang="en-US" b="1" dirty="0" smtClean="0"/>
              <a:t>LOCATION </a:t>
            </a:r>
            <a:r>
              <a:rPr lang="en-US" dirty="0" smtClean="0"/>
              <a:t>‘/data/employee’</a:t>
            </a:r>
          </a:p>
          <a:p>
            <a:r>
              <a:rPr lang="en-US" dirty="0" smtClean="0"/>
              <a:t>External keyword tells hive that this table is external and LOCATION clause is required to tell Hive, where the data for that table is located.</a:t>
            </a:r>
          </a:p>
          <a:p>
            <a:r>
              <a:rPr lang="en-US" dirty="0" smtClean="0"/>
              <a:t>Dropping the table, drops metadata only and don't delete the data, because Hive is not the owner of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Tables  - MANAGED vs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MANAGED vs </a:t>
            </a:r>
            <a:r>
              <a:rPr lang="en-US" dirty="0" smtClean="0"/>
              <a:t>EXTERNAL:  (interview questions on data managed by each)</a:t>
            </a:r>
          </a:p>
          <a:p>
            <a:r>
              <a:rPr lang="en-US" dirty="0" smtClean="0"/>
              <a:t>The difference b/n managed and external tables is very small.</a:t>
            </a:r>
          </a:p>
          <a:p>
            <a:r>
              <a:rPr lang="en-US" dirty="0" smtClean="0"/>
              <a:t>Even for managed table, you know where the data is located so you can use </a:t>
            </a:r>
            <a:r>
              <a:rPr lang="en-US" u="sng" dirty="0" smtClean="0"/>
              <a:t>Hadoop fs </a:t>
            </a:r>
            <a:r>
              <a:rPr lang="en-US" dirty="0" smtClean="0"/>
              <a:t>command to even delete/modify files in the directories of managed tables.</a:t>
            </a:r>
          </a:p>
          <a:p>
            <a:r>
              <a:rPr lang="en-US" dirty="0" smtClean="0"/>
              <a:t>This is because of “Schema on Read”.</a:t>
            </a:r>
          </a:p>
          <a:p>
            <a:r>
              <a:rPr lang="en-US" dirty="0" smtClean="0"/>
              <a:t>Good programming practice is to create external table when data is shared among the tools.</a:t>
            </a:r>
          </a:p>
          <a:p>
            <a:r>
              <a:rPr lang="en-US" dirty="0" smtClean="0"/>
              <a:t>DESCRIBE EXTENDED ..	Shows the table type.</a:t>
            </a:r>
          </a:p>
          <a:p>
            <a:pPr lvl="1"/>
            <a:r>
              <a:rPr lang="en-US" dirty="0"/>
              <a:t>... </a:t>
            </a:r>
            <a:r>
              <a:rPr lang="en-US" dirty="0" err="1"/>
              <a:t>tableType:MANAGED_TABLE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... </a:t>
            </a:r>
            <a:r>
              <a:rPr lang="en-US" dirty="0" err="1"/>
              <a:t>tableType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EXTERNAL_TABLE)</a:t>
            </a:r>
          </a:p>
          <a:p>
            <a:r>
              <a:rPr lang="en-US" dirty="0" smtClean="0"/>
              <a:t>You can copy schema for external table similar to managed table.</a:t>
            </a:r>
          </a:p>
          <a:p>
            <a:pPr lvl="1"/>
            <a:r>
              <a:rPr lang="en-US" dirty="0"/>
              <a:t>CREATE </a:t>
            </a:r>
            <a:r>
              <a:rPr lang="en-US" u="sng" dirty="0"/>
              <a:t>EXTERNAL</a:t>
            </a:r>
            <a:r>
              <a:rPr lang="en-US" dirty="0"/>
              <a:t> TABLE IF NOT EXISTS </a:t>
            </a:r>
            <a:r>
              <a:rPr lang="en-US" dirty="0" smtClean="0"/>
              <a:t>mydb.employees1 LIKE </a:t>
            </a:r>
            <a:r>
              <a:rPr lang="en-US" dirty="0" err="1" smtClean="0"/>
              <a:t>mydb.employees</a:t>
            </a:r>
            <a:r>
              <a:rPr lang="en-US" dirty="0" smtClean="0"/>
              <a:t> LOCATION '/user/</a:t>
            </a:r>
            <a:r>
              <a:rPr lang="en-US" dirty="0" err="1" smtClean="0"/>
              <a:t>abc</a:t>
            </a:r>
            <a:r>
              <a:rPr lang="en-US" dirty="0" smtClean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Tables  - MANAGED vs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 smtClean="0"/>
              <a:t>While copying the data with the above command,</a:t>
            </a:r>
          </a:p>
          <a:p>
            <a:pPr lvl="1"/>
            <a:r>
              <a:rPr lang="en-US" dirty="0" smtClean="0"/>
              <a:t>If you omit the EXTERNAL keyword, </a:t>
            </a:r>
          </a:p>
          <a:p>
            <a:pPr lvl="2"/>
            <a:r>
              <a:rPr lang="en-US" dirty="0" smtClean="0"/>
              <a:t>original table is external, the new table will also be external table.</a:t>
            </a:r>
          </a:p>
          <a:p>
            <a:pPr lvl="2"/>
            <a:r>
              <a:rPr lang="en-US" dirty="0"/>
              <a:t>original table is </a:t>
            </a:r>
            <a:r>
              <a:rPr lang="en-US" dirty="0" smtClean="0"/>
              <a:t>managed, </a:t>
            </a:r>
            <a:r>
              <a:rPr lang="en-US" dirty="0"/>
              <a:t>the new table will also be </a:t>
            </a:r>
            <a:r>
              <a:rPr lang="en-US" dirty="0" smtClean="0"/>
              <a:t>managed table.</a:t>
            </a:r>
          </a:p>
          <a:p>
            <a:pPr lvl="1"/>
            <a:r>
              <a:rPr lang="en-US" dirty="0"/>
              <a:t>If you </a:t>
            </a:r>
            <a:r>
              <a:rPr lang="en-US" dirty="0" smtClean="0"/>
              <a:t>include the </a:t>
            </a:r>
            <a:r>
              <a:rPr lang="en-US" dirty="0"/>
              <a:t>EXTERNAL keyword, </a:t>
            </a:r>
          </a:p>
          <a:p>
            <a:pPr lvl="2"/>
            <a:r>
              <a:rPr lang="en-US" dirty="0" smtClean="0"/>
              <a:t>original </a:t>
            </a:r>
            <a:r>
              <a:rPr lang="en-US" dirty="0"/>
              <a:t>table is managed, the new table will </a:t>
            </a:r>
            <a:r>
              <a:rPr lang="en-US" dirty="0" smtClean="0"/>
              <a:t>be </a:t>
            </a:r>
            <a:r>
              <a:rPr lang="en-US" dirty="0"/>
              <a:t>external </a:t>
            </a:r>
            <a:r>
              <a:rPr lang="en-US" dirty="0" smtClean="0"/>
              <a:t>table.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Partitioning Tables[Managed &amp; External]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Partitioning: </a:t>
            </a:r>
          </a:p>
          <a:p>
            <a:pPr lvl="1"/>
            <a:r>
              <a:rPr lang="en-US" dirty="0" smtClean="0"/>
              <a:t>Used to distributing </a:t>
            </a:r>
            <a:r>
              <a:rPr lang="en-US" dirty="0"/>
              <a:t>load </a:t>
            </a:r>
            <a:r>
              <a:rPr lang="en-US" dirty="0" smtClean="0"/>
              <a:t>horizontally and used in partitioning pruning.</a:t>
            </a:r>
          </a:p>
          <a:p>
            <a:pPr lvl="1"/>
            <a:r>
              <a:rPr lang="en-US" dirty="0"/>
              <a:t>moving data physically closer to its </a:t>
            </a:r>
            <a:r>
              <a:rPr lang="en-US" dirty="0" smtClean="0"/>
              <a:t>most frequent users.</a:t>
            </a:r>
          </a:p>
          <a:p>
            <a:pPr lvl="1"/>
            <a:r>
              <a:rPr lang="en-US" dirty="0" smtClean="0"/>
              <a:t>Partitioning used to organize data in logical /hierarchical fashion.</a:t>
            </a:r>
          </a:p>
          <a:p>
            <a:r>
              <a:rPr lang="en-US" dirty="0" smtClean="0"/>
              <a:t>Partitioning Managed Table:</a:t>
            </a:r>
          </a:p>
          <a:p>
            <a:pPr lvl="1"/>
            <a:r>
              <a:rPr lang="en-US" dirty="0" smtClean="0"/>
              <a:t>Employees table for a large org, HR wants to subdivision data based on country and state.</a:t>
            </a:r>
          </a:p>
          <a:p>
            <a:pPr lvl="3"/>
            <a:r>
              <a:rPr lang="en-US" dirty="0"/>
              <a:t>CREATE TABLE employees (</a:t>
            </a:r>
          </a:p>
          <a:p>
            <a:pPr lvl="3"/>
            <a:r>
              <a:rPr lang="en-US" dirty="0"/>
              <a:t>name STRING</a:t>
            </a:r>
            <a:r>
              <a:rPr lang="en-US" dirty="0" smtClean="0"/>
              <a:t>, salary </a:t>
            </a:r>
            <a:r>
              <a:rPr lang="en-US" dirty="0"/>
              <a:t>FLOAT</a:t>
            </a:r>
            <a:r>
              <a:rPr lang="en-US" dirty="0" smtClean="0"/>
              <a:t>, subordinates </a:t>
            </a:r>
            <a:r>
              <a:rPr lang="en-US" dirty="0"/>
              <a:t>ARRAY&lt;STRING</a:t>
            </a:r>
            <a:r>
              <a:rPr lang="en-US" dirty="0" smtClean="0"/>
              <a:t>&gt;, deductions </a:t>
            </a:r>
            <a:r>
              <a:rPr lang="en-US" dirty="0"/>
              <a:t>MAP&lt;STRING, FLOAT&gt;,</a:t>
            </a:r>
          </a:p>
          <a:p>
            <a:pPr lvl="3"/>
            <a:r>
              <a:rPr lang="en-US" dirty="0"/>
              <a:t>address STRUCT&lt;</a:t>
            </a:r>
            <a:r>
              <a:rPr lang="en-US" dirty="0" err="1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dirty="0" err="1"/>
              <a:t>state:STRING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)</a:t>
            </a:r>
          </a:p>
          <a:p>
            <a:pPr lvl="3"/>
            <a:r>
              <a:rPr lang="en-US" b="1" dirty="0"/>
              <a:t>PARTITIONED BY (country STRING, state STRING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This partitioning changes how Hive stores the data. Hive creates subdirectories reflecting the partitioning structure. E.g.  employee is the table directory.</a:t>
            </a:r>
          </a:p>
          <a:p>
            <a:pPr lvl="3"/>
            <a:r>
              <a:rPr lang="en-US" dirty="0"/>
              <a:t>.../employees/country=CA/state=AB</a:t>
            </a:r>
          </a:p>
          <a:p>
            <a:pPr lvl="3"/>
            <a:r>
              <a:rPr lang="en-US" dirty="0"/>
              <a:t>.../employees/country=CA/state=BC</a:t>
            </a:r>
          </a:p>
          <a:p>
            <a:pPr lvl="3"/>
            <a:r>
              <a:rPr lang="en-US" dirty="0" smtClean="0"/>
              <a:t>.../</a:t>
            </a:r>
            <a:r>
              <a:rPr lang="en-US" dirty="0"/>
              <a:t>employees/country=US/state=AL</a:t>
            </a:r>
          </a:p>
          <a:p>
            <a:pPr lvl="3"/>
            <a:r>
              <a:rPr lang="en-US" dirty="0"/>
              <a:t>.../employees/country=US/state=AK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Partitioning Tables[Managed &amp; External]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directories will contain zero or more files.</a:t>
            </a:r>
          </a:p>
          <a:p>
            <a:pPr lvl="1"/>
            <a:r>
              <a:rPr lang="en-US" dirty="0" smtClean="0"/>
              <a:t>Once the table is created, </a:t>
            </a:r>
            <a:r>
              <a:rPr lang="en-US" dirty="0"/>
              <a:t>partition </a:t>
            </a:r>
            <a:r>
              <a:rPr lang="en-US" i="1" dirty="0"/>
              <a:t>keys </a:t>
            </a:r>
            <a:r>
              <a:rPr lang="en-US" dirty="0"/>
              <a:t>(</a:t>
            </a:r>
            <a:r>
              <a:rPr lang="en-US" sz="2000" dirty="0"/>
              <a:t>country </a:t>
            </a:r>
            <a:r>
              <a:rPr lang="en-US" dirty="0"/>
              <a:t>and </a:t>
            </a:r>
            <a:r>
              <a:rPr lang="en-US" sz="2000" dirty="0"/>
              <a:t>state</a:t>
            </a:r>
            <a:r>
              <a:rPr lang="en-US" dirty="0"/>
              <a:t>, in this case) behave like </a:t>
            </a:r>
            <a:r>
              <a:rPr lang="en-US" dirty="0" smtClean="0"/>
              <a:t>regular columns. You can use these partition keys columns in the query.</a:t>
            </a:r>
          </a:p>
          <a:p>
            <a:pPr lvl="1"/>
            <a:r>
              <a:rPr lang="en-US" dirty="0"/>
              <a:t>SELECT * FROM </a:t>
            </a:r>
            <a:r>
              <a:rPr lang="en-US" dirty="0" smtClean="0"/>
              <a:t>employees WHERE </a:t>
            </a:r>
            <a:r>
              <a:rPr lang="en-US" dirty="0"/>
              <a:t>country = 'US' AND state = 'IL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The most </a:t>
            </a:r>
            <a:r>
              <a:rPr lang="en-US" dirty="0"/>
              <a:t>important reason to partition data is for faster queries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very large data sets, partitioning can dramatically </a:t>
            </a:r>
            <a:r>
              <a:rPr lang="en-US" dirty="0" smtClean="0"/>
              <a:t>improve query performance.</a:t>
            </a:r>
          </a:p>
          <a:p>
            <a:pPr lvl="1"/>
            <a:r>
              <a:rPr lang="en-US" b="1" dirty="0" smtClean="0"/>
              <a:t>Partitioning scheme in Hive supports LIST partitioning, and bucketing is Hash partitioning. (</a:t>
            </a:r>
            <a:r>
              <a:rPr lang="en-US" b="1" dirty="0" err="1" smtClean="0"/>
              <a:t>int</a:t>
            </a:r>
            <a:r>
              <a:rPr lang="en-US" b="1" dirty="0" smtClean="0"/>
              <a:t> question – difference b/n partitioning and bucketing).</a:t>
            </a:r>
          </a:p>
          <a:p>
            <a:pPr lvl="1"/>
            <a:r>
              <a:rPr lang="en-US" dirty="0" smtClean="0"/>
              <a:t>Partitioning columns used in where clause is called as “partition filters”.</a:t>
            </a:r>
          </a:p>
          <a:p>
            <a:r>
              <a:rPr lang="en-US" dirty="0" smtClean="0"/>
              <a:t>Problems with partitioning and choice of partitioning key: (</a:t>
            </a:r>
            <a:r>
              <a:rPr lang="en-US" dirty="0" err="1" smtClean="0"/>
              <a:t>int</a:t>
            </a:r>
            <a:r>
              <a:rPr lang="en-US" dirty="0" smtClean="0"/>
              <a:t> question):</a:t>
            </a:r>
          </a:p>
          <a:p>
            <a:pPr lvl="1"/>
            <a:r>
              <a:rPr lang="en-US" dirty="0" smtClean="0"/>
              <a:t>When partition key is chosen as time stamp hour/minute, then lot of folders are created, which overloads the NN.</a:t>
            </a:r>
          </a:p>
          <a:p>
            <a:pPr lvl="1"/>
            <a:r>
              <a:rPr lang="en-US" dirty="0" smtClean="0"/>
              <a:t>For each file(split) MR job is triggered, so querying entire data set, which is partitioned will launch enormous amount of MR jobs. </a:t>
            </a:r>
          </a:p>
          <a:p>
            <a:pPr lvl="1"/>
            <a:r>
              <a:rPr lang="en-US" dirty="0" smtClean="0"/>
              <a:t>To avoid this we enforce STRICT mode, where you must specify the partition keys in the where clause so that the query uses partitions.</a:t>
            </a:r>
          </a:p>
          <a:p>
            <a:pPr lvl="1"/>
            <a:r>
              <a:rPr lang="en-US" b="1" dirty="0"/>
              <a:t>hive&gt; set </a:t>
            </a:r>
            <a:r>
              <a:rPr lang="en-US" b="1" dirty="0" err="1"/>
              <a:t>hive.mapred.mode</a:t>
            </a:r>
            <a:r>
              <a:rPr lang="en-US" b="1" dirty="0"/>
              <a:t>=strict;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Partitioning Tables[Managed &amp; External]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View Partitions on a table by </a:t>
            </a:r>
          </a:p>
          <a:p>
            <a:pPr lvl="1"/>
            <a:r>
              <a:rPr lang="en-US" dirty="0" smtClean="0"/>
              <a:t>SHOW PARTITIONS employee;</a:t>
            </a:r>
          </a:p>
          <a:p>
            <a:pPr lvl="1"/>
            <a:r>
              <a:rPr lang="en-US" dirty="0" smtClean="0"/>
              <a:t>To view partitions based on the partition key when there are no of partitions/folders</a:t>
            </a:r>
          </a:p>
          <a:p>
            <a:pPr lvl="1"/>
            <a:r>
              <a:rPr lang="en-US" dirty="0"/>
              <a:t>SHOW</a:t>
            </a:r>
            <a:r>
              <a:rPr lang="en-US" b="1" dirty="0"/>
              <a:t> </a:t>
            </a:r>
            <a:r>
              <a:rPr lang="en-US" dirty="0"/>
              <a:t>PARTITIONS employees PARTITION(country='US</a:t>
            </a:r>
            <a:r>
              <a:rPr lang="en-US" dirty="0" smtClean="0"/>
              <a:t>'); </a:t>
            </a:r>
          </a:p>
          <a:p>
            <a:pPr lvl="1"/>
            <a:r>
              <a:rPr lang="en-US" dirty="0"/>
              <a:t>SHOW PARTITIONS employees PARTITION(country='US', state='AK</a:t>
            </a:r>
            <a:r>
              <a:rPr lang="en-US" dirty="0" smtClean="0"/>
              <a:t>');</a:t>
            </a:r>
          </a:p>
          <a:p>
            <a:pPr lvl="1"/>
            <a:r>
              <a:rPr lang="en-US" dirty="0"/>
              <a:t>DESCRIBE</a:t>
            </a:r>
            <a:r>
              <a:rPr lang="en-US" b="1" dirty="0"/>
              <a:t> </a:t>
            </a:r>
            <a:r>
              <a:rPr lang="en-US" dirty="0"/>
              <a:t>EXTENDED </a:t>
            </a:r>
            <a:r>
              <a:rPr lang="en-US" dirty="0" smtClean="0"/>
              <a:t>employees shows the partition keys.</a:t>
            </a:r>
          </a:p>
          <a:p>
            <a:r>
              <a:rPr lang="en-US" dirty="0" smtClean="0"/>
              <a:t>Creating partitions by loading data into Managed tables: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create partitions in managed tables by loading data into them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E.g. below </a:t>
            </a:r>
            <a:r>
              <a:rPr lang="en-US" dirty="0"/>
              <a:t>creates a </a:t>
            </a:r>
            <a:r>
              <a:rPr lang="en-US" sz="1600" dirty="0"/>
              <a:t>US </a:t>
            </a:r>
            <a:r>
              <a:rPr lang="en-US" dirty="0"/>
              <a:t>and </a:t>
            </a:r>
            <a:r>
              <a:rPr lang="en-US" sz="1600" dirty="0"/>
              <a:t>CA </a:t>
            </a:r>
            <a:r>
              <a:rPr lang="en-US" dirty="0"/>
              <a:t>(California) partition while loading data into it from a </a:t>
            </a:r>
            <a:r>
              <a:rPr lang="en-US" dirty="0" smtClean="0"/>
              <a:t>local directory. </a:t>
            </a:r>
            <a:r>
              <a:rPr lang="en-US" dirty="0"/>
              <a:t>You </a:t>
            </a:r>
            <a:r>
              <a:rPr lang="en-US" u="sng" dirty="0"/>
              <a:t>must specify </a:t>
            </a:r>
            <a:r>
              <a:rPr lang="en-US" dirty="0"/>
              <a:t>a value for each </a:t>
            </a:r>
            <a:r>
              <a:rPr lang="en-US" dirty="0" smtClean="0"/>
              <a:t>partition column.</a:t>
            </a:r>
          </a:p>
          <a:p>
            <a:pPr lvl="2"/>
            <a:r>
              <a:rPr lang="en-US" dirty="0"/>
              <a:t>LOAD DATA LOCAL INPATH '${</a:t>
            </a:r>
            <a:r>
              <a:rPr lang="en-US" dirty="0" err="1"/>
              <a:t>env:HOME</a:t>
            </a:r>
            <a:r>
              <a:rPr lang="en-US" dirty="0"/>
              <a:t>}/</a:t>
            </a:r>
            <a:r>
              <a:rPr lang="en-US" dirty="0" err="1"/>
              <a:t>california</a:t>
            </a:r>
            <a:r>
              <a:rPr lang="en-US" dirty="0"/>
              <a:t>-employees'</a:t>
            </a:r>
          </a:p>
          <a:p>
            <a:pPr lvl="2"/>
            <a:r>
              <a:rPr lang="en-US" dirty="0"/>
              <a:t>INTO TABLE employees</a:t>
            </a:r>
          </a:p>
          <a:p>
            <a:pPr lvl="2"/>
            <a:r>
              <a:rPr lang="en-US" dirty="0"/>
              <a:t>PARTITION (country = 'US', state = 'CA</a:t>
            </a:r>
            <a:r>
              <a:rPr lang="en-US" dirty="0" smtClean="0"/>
              <a:t>');</a:t>
            </a:r>
          </a:p>
          <a:p>
            <a:pPr lvl="2"/>
            <a:r>
              <a:rPr lang="en-US" dirty="0"/>
              <a:t>The directory for this partition, </a:t>
            </a:r>
            <a:r>
              <a:rPr lang="en-US" i="1" dirty="0"/>
              <a:t>…/employees/country=US/state=CA</a:t>
            </a:r>
            <a:r>
              <a:rPr lang="en-US" dirty="0"/>
              <a:t>, will be created </a:t>
            </a:r>
            <a:r>
              <a:rPr lang="en-US" dirty="0" smtClean="0"/>
              <a:t>by Hive </a:t>
            </a:r>
            <a:r>
              <a:rPr lang="en-US" dirty="0"/>
              <a:t>and all data files in </a:t>
            </a:r>
            <a:r>
              <a:rPr lang="en-US" i="1" dirty="0"/>
              <a:t>$HOME/</a:t>
            </a:r>
            <a:r>
              <a:rPr lang="en-US" i="1" dirty="0" err="1"/>
              <a:t>california</a:t>
            </a:r>
            <a:r>
              <a:rPr lang="en-US" i="1" dirty="0"/>
              <a:t>-employees </a:t>
            </a:r>
            <a:r>
              <a:rPr lang="en-US" dirty="0"/>
              <a:t>will be copied into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</a:t>
            </a:r>
            <a:r>
              <a:rPr lang="en-US" dirty="0" smtClean="0"/>
              <a:t>– Partitioning Tables[Managed &amp; External]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/>
              <a:t>Partitioning </a:t>
            </a:r>
            <a:r>
              <a:rPr lang="en-US" dirty="0" smtClean="0"/>
              <a:t>External Table:</a:t>
            </a:r>
          </a:p>
          <a:p>
            <a:pPr lvl="1"/>
            <a:r>
              <a:rPr lang="en-US" dirty="0" smtClean="0"/>
              <a:t>Partitioning External Table is the most common scenario for managing  a large production data set.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– log file dataset: </a:t>
            </a:r>
            <a:r>
              <a:rPr lang="en-US" dirty="0" err="1" smtClean="0"/>
              <a:t>congains</a:t>
            </a:r>
            <a:r>
              <a:rPr lang="en-US" dirty="0" smtClean="0"/>
              <a:t> log message, time stamp, severity(error, warning, info), server name, process id and text message.</a:t>
            </a:r>
          </a:p>
          <a:p>
            <a:pPr lvl="1"/>
            <a:r>
              <a:rPr lang="en-US" dirty="0" smtClean="0"/>
              <a:t>You can do ETL using Hive/pig and store the data using tab delimiter.</a:t>
            </a:r>
          </a:p>
          <a:p>
            <a:pPr lvl="1"/>
            <a:r>
              <a:rPr lang="en-US" dirty="0" smtClean="0"/>
              <a:t>We will create an external Hive table:</a:t>
            </a:r>
          </a:p>
          <a:p>
            <a:pPr lvl="2"/>
            <a:r>
              <a:rPr lang="en-US" b="1" dirty="0"/>
              <a:t>CREATE EXTERNAL TABLE </a:t>
            </a:r>
            <a:r>
              <a:rPr lang="en-US" dirty="0"/>
              <a:t>IF </a:t>
            </a:r>
            <a:r>
              <a:rPr lang="en-US" b="1" dirty="0"/>
              <a:t>NOT EXISTS </a:t>
            </a:r>
            <a:r>
              <a:rPr lang="en-US" dirty="0" err="1"/>
              <a:t>log_messages</a:t>
            </a:r>
            <a:r>
              <a:rPr lang="en-US" dirty="0"/>
              <a:t> (</a:t>
            </a:r>
          </a:p>
          <a:p>
            <a:pPr lvl="2"/>
            <a:r>
              <a:rPr lang="en-US" dirty="0" err="1"/>
              <a:t>hms</a:t>
            </a:r>
            <a:r>
              <a:rPr lang="en-US" dirty="0"/>
              <a:t> INT</a:t>
            </a:r>
            <a:r>
              <a:rPr lang="en-US" dirty="0" smtClean="0"/>
              <a:t>, severity </a:t>
            </a:r>
            <a:r>
              <a:rPr lang="en-US" dirty="0"/>
              <a:t>STRING</a:t>
            </a:r>
            <a:r>
              <a:rPr lang="en-US" dirty="0" smtClean="0"/>
              <a:t>, server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process_id</a:t>
            </a:r>
            <a:r>
              <a:rPr lang="en-US" dirty="0" smtClean="0"/>
              <a:t> </a:t>
            </a:r>
            <a:r>
              <a:rPr lang="en-US" dirty="0"/>
              <a:t>INT</a:t>
            </a:r>
            <a:r>
              <a:rPr lang="en-US" dirty="0" smtClean="0"/>
              <a:t>, message </a:t>
            </a:r>
            <a:r>
              <a:rPr lang="en-US" dirty="0"/>
              <a:t>STRING)</a:t>
            </a:r>
          </a:p>
          <a:p>
            <a:pPr lvl="2"/>
            <a:r>
              <a:rPr lang="en-US" dirty="0"/>
              <a:t>PARTITIONED </a:t>
            </a:r>
            <a:r>
              <a:rPr lang="en-US" b="1" dirty="0"/>
              <a:t>BY </a:t>
            </a:r>
            <a:r>
              <a:rPr lang="en-US" dirty="0"/>
              <a:t>(</a:t>
            </a:r>
            <a:r>
              <a:rPr lang="en-US" b="1" dirty="0"/>
              <a:t>year </a:t>
            </a:r>
            <a:r>
              <a:rPr lang="en-US" dirty="0"/>
              <a:t>INT, </a:t>
            </a:r>
            <a:r>
              <a:rPr lang="en-US" b="1" dirty="0"/>
              <a:t>month </a:t>
            </a:r>
            <a:r>
              <a:rPr lang="en-US" dirty="0"/>
              <a:t>INT, </a:t>
            </a:r>
            <a:r>
              <a:rPr lang="en-US" b="1" dirty="0"/>
              <a:t>day </a:t>
            </a:r>
            <a:r>
              <a:rPr lang="en-US" dirty="0"/>
              <a:t>INT)</a:t>
            </a:r>
          </a:p>
          <a:p>
            <a:pPr lvl="2"/>
            <a:r>
              <a:rPr lang="en-US" b="1" dirty="0"/>
              <a:t>ROW </a:t>
            </a:r>
            <a:r>
              <a:rPr lang="en-US" dirty="0"/>
              <a:t>FORMAT DELIMITED FIELDS TERMINATED </a:t>
            </a:r>
            <a:r>
              <a:rPr lang="en-US" b="1" dirty="0"/>
              <a:t>BY </a:t>
            </a:r>
            <a:r>
              <a:rPr lang="en-US" dirty="0"/>
              <a:t>'\t';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question)Good candidate for partitioning key is say DAY. Log generated about a day will be correct size for a partition.</a:t>
            </a:r>
          </a:p>
          <a:p>
            <a:pPr lvl="1"/>
            <a:r>
              <a:rPr lang="en-US" dirty="0" smtClean="0"/>
              <a:t>We have now created the table, but note that the location clause is not required here.</a:t>
            </a:r>
          </a:p>
          <a:p>
            <a:pPr lvl="1"/>
            <a:r>
              <a:rPr lang="en-US" dirty="0" err="1" smtClean="0"/>
              <a:t>Pg</a:t>
            </a:r>
            <a:r>
              <a:rPr lang="en-US" smtClean="0"/>
              <a:t> 61.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Hive 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Hive QL (</a:t>
            </a:r>
            <a:r>
              <a:rPr lang="en-US" dirty="0" err="1" smtClean="0"/>
              <a:t>Hql</a:t>
            </a:r>
            <a:r>
              <a:rPr lang="en-US" dirty="0" smtClean="0"/>
              <a:t>) is the Hive Query Language. It is not fully confirm to ANSI SQL standard, but closest to MySQL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</a:p>
          <a:p>
            <a:r>
              <a:rPr lang="en-US" dirty="0"/>
              <a:t>Hive </a:t>
            </a:r>
            <a:r>
              <a:rPr lang="en-US" dirty="0" smtClean="0"/>
              <a:t>initially offers </a:t>
            </a:r>
            <a:r>
              <a:rPr lang="en-US" dirty="0"/>
              <a:t>no support for </a:t>
            </a:r>
            <a:r>
              <a:rPr lang="en-US" dirty="0" err="1" smtClean="0"/>
              <a:t>rowlevel</a:t>
            </a:r>
            <a:r>
              <a:rPr lang="en-US" dirty="0" smtClean="0"/>
              <a:t> inserts</a:t>
            </a:r>
            <a:r>
              <a:rPr lang="en-US" dirty="0"/>
              <a:t>, updates, and </a:t>
            </a:r>
            <a:r>
              <a:rPr lang="en-US" dirty="0" smtClean="0"/>
              <a:t>deletes</a:t>
            </a:r>
            <a:r>
              <a:rPr lang="en-US" dirty="0"/>
              <a:t> </a:t>
            </a:r>
            <a:r>
              <a:rPr lang="en-US" dirty="0" smtClean="0"/>
              <a:t>and ACID/Transactions support.</a:t>
            </a:r>
          </a:p>
          <a:p>
            <a:r>
              <a:rPr lang="en-US" dirty="0" smtClean="0"/>
              <a:t>Hive supports transactions at partition level from 0.13.</a:t>
            </a:r>
          </a:p>
          <a:p>
            <a:r>
              <a:rPr lang="en-US" dirty="0" smtClean="0"/>
              <a:t>And Hive </a:t>
            </a:r>
            <a:r>
              <a:rPr lang="en-US" dirty="0"/>
              <a:t>version </a:t>
            </a:r>
            <a:r>
              <a:rPr lang="en-US" b="1" dirty="0"/>
              <a:t>0.14.0</a:t>
            </a:r>
            <a:r>
              <a:rPr lang="en-US" dirty="0"/>
              <a:t>: INSERT...VALUES, UPDATE, and DELETE are now available with full ACID support</a:t>
            </a:r>
            <a:r>
              <a:rPr lang="en-US" dirty="0" smtClean="0"/>
              <a:t>.</a:t>
            </a:r>
          </a:p>
          <a:p>
            <a:r>
              <a:rPr lang="en-US" b="1" dirty="0"/>
              <a:t>SQL Components</a:t>
            </a:r>
          </a:p>
          <a:p>
            <a:r>
              <a:rPr lang="en-US" dirty="0"/>
              <a:t>SQL consists of three components:</a:t>
            </a:r>
          </a:p>
          <a:p>
            <a:pPr lvl="1"/>
            <a:r>
              <a:rPr lang="en-US" dirty="0"/>
              <a:t>Data Definition Language (DDL</a:t>
            </a:r>
            <a:r>
              <a:rPr lang="en-US" dirty="0" smtClean="0"/>
              <a:t>) - </a:t>
            </a:r>
            <a:r>
              <a:rPr lang="en-US" dirty="0"/>
              <a:t>create and modify tables and other objects in the </a:t>
            </a:r>
            <a:r>
              <a:rPr lang="en-US" dirty="0" err="1" smtClean="0"/>
              <a:t>db</a:t>
            </a:r>
            <a:r>
              <a:rPr lang="en-US" dirty="0" smtClean="0"/>
              <a:t> -</a:t>
            </a:r>
            <a:r>
              <a:rPr lang="en-US" dirty="0"/>
              <a:t>CREATE </a:t>
            </a:r>
            <a:r>
              <a:rPr lang="en-US" dirty="0" smtClean="0"/>
              <a:t>,DROP, ALTER, TRUNCATE </a:t>
            </a:r>
            <a:r>
              <a:rPr lang="en-US" dirty="0" err="1" smtClean="0"/>
              <a:t>table,db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/>
              <a:t>Data Manipulation Language (DML</a:t>
            </a:r>
            <a:r>
              <a:rPr lang="en-US" dirty="0" smtClean="0"/>
              <a:t>) - </a:t>
            </a:r>
            <a:r>
              <a:rPr lang="en-US" dirty="0"/>
              <a:t>manipulate data within a table</a:t>
            </a:r>
            <a:r>
              <a:rPr lang="en-US" dirty="0" smtClean="0"/>
              <a:t>. Select, insert, update, delete.</a:t>
            </a:r>
            <a:endParaRPr lang="en-US" dirty="0"/>
          </a:p>
          <a:p>
            <a:pPr lvl="1"/>
            <a:r>
              <a:rPr lang="en-US" dirty="0"/>
              <a:t>Data Control Language (DCL</a:t>
            </a:r>
            <a:r>
              <a:rPr lang="en-US" dirty="0" smtClean="0"/>
              <a:t>) - </a:t>
            </a:r>
            <a:r>
              <a:rPr lang="en-US" dirty="0"/>
              <a:t>used to </a:t>
            </a:r>
            <a:r>
              <a:rPr lang="en-US" dirty="0" smtClean="0"/>
              <a:t>create/manipulate </a:t>
            </a:r>
            <a:r>
              <a:rPr lang="en-US" dirty="0"/>
              <a:t>privileges to allow users </a:t>
            </a:r>
            <a:r>
              <a:rPr lang="en-US" dirty="0" smtClean="0"/>
              <a:t>access to DB – Grant and Revoke.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-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Databases in Hive :</a:t>
            </a:r>
          </a:p>
          <a:p>
            <a:pPr lvl="1"/>
            <a:r>
              <a:rPr lang="en-US" dirty="0" smtClean="0"/>
              <a:t>Database is a catalog or namespace of tables, used to organize tables into groups in larger clusters and used to avoid name collisions.</a:t>
            </a:r>
          </a:p>
          <a:p>
            <a:pPr lvl="1"/>
            <a:r>
              <a:rPr lang="en-US" dirty="0" smtClean="0"/>
              <a:t>“default” is the database used when we </a:t>
            </a:r>
            <a:r>
              <a:rPr lang="en-US" dirty="0" err="1" smtClean="0"/>
              <a:t>donot</a:t>
            </a:r>
            <a:r>
              <a:rPr lang="en-US" dirty="0" smtClean="0"/>
              <a:t> specify any </a:t>
            </a:r>
            <a:r>
              <a:rPr lang="en-US" dirty="0" err="1" smtClean="0"/>
              <a:t>db</a:t>
            </a:r>
            <a:r>
              <a:rPr lang="en-US" dirty="0" smtClean="0"/>
              <a:t> in Hive.</a:t>
            </a:r>
          </a:p>
          <a:p>
            <a:pPr marL="457200" lvl="1" indent="0">
              <a:buNone/>
            </a:pPr>
            <a:r>
              <a:rPr lang="en-US" dirty="0" smtClean="0"/>
              <a:t>Create database:</a:t>
            </a:r>
          </a:p>
          <a:p>
            <a:pPr marL="457200" lvl="1" indent="0">
              <a:buNone/>
            </a:pPr>
            <a:r>
              <a:rPr lang="en-US" b="1" dirty="0"/>
              <a:t>CREATE (DATABASE|SCHEMA) [IF NOT EXISTS] </a:t>
            </a:r>
            <a:r>
              <a:rPr lang="en-US" b="1" dirty="0" err="1"/>
              <a:t>database_name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[COMMENT </a:t>
            </a:r>
            <a:r>
              <a:rPr lang="en-US" b="1" dirty="0" err="1"/>
              <a:t>database_comment</a:t>
            </a:r>
            <a:r>
              <a:rPr lang="en-US" b="1" dirty="0"/>
              <a:t>]</a:t>
            </a:r>
          </a:p>
          <a:p>
            <a:pPr marL="457200" lvl="1" indent="0">
              <a:buNone/>
            </a:pPr>
            <a:r>
              <a:rPr lang="en-US" b="1" dirty="0"/>
              <a:t>  [LOCATION </a:t>
            </a:r>
            <a:r>
              <a:rPr lang="en-US" b="1" dirty="0" err="1"/>
              <a:t>hdfs_path</a:t>
            </a:r>
            <a:r>
              <a:rPr lang="en-US" b="1" dirty="0"/>
              <a:t>]</a:t>
            </a:r>
          </a:p>
          <a:p>
            <a:pPr marL="457200" lvl="1" indent="0">
              <a:buNone/>
            </a:pPr>
            <a:r>
              <a:rPr lang="en-US" b="1" dirty="0"/>
              <a:t>  [WITH DBPROPERTIES (</a:t>
            </a:r>
            <a:r>
              <a:rPr lang="en-US" b="1" dirty="0" err="1"/>
              <a:t>property_name</a:t>
            </a:r>
            <a:r>
              <a:rPr lang="en-US" b="1" dirty="0"/>
              <a:t>=</a:t>
            </a:r>
            <a:r>
              <a:rPr lang="en-US" b="1" dirty="0" err="1"/>
              <a:t>property_value</a:t>
            </a:r>
            <a:r>
              <a:rPr lang="en-US" b="1" dirty="0"/>
              <a:t>, ...)];</a:t>
            </a:r>
            <a:endParaRPr lang="en-US" b="1" dirty="0" smtClean="0"/>
          </a:p>
          <a:p>
            <a:pPr lvl="1"/>
            <a:r>
              <a:rPr lang="en-US" dirty="0" smtClean="0"/>
              <a:t>Simplest syntax to create a database is</a:t>
            </a:r>
          </a:p>
          <a:p>
            <a:pPr lvl="1"/>
            <a:r>
              <a:rPr lang="en-US" dirty="0" smtClean="0"/>
              <a:t>hive&gt; CREATE DATABASE financials;</a:t>
            </a:r>
          </a:p>
          <a:p>
            <a:pPr marL="457200" lvl="1" indent="0">
              <a:buNone/>
            </a:pPr>
            <a:r>
              <a:rPr lang="en-US" b="1" dirty="0"/>
              <a:t> CREATE DATABASE financials</a:t>
            </a:r>
          </a:p>
          <a:p>
            <a:pPr marL="457200" lvl="1" indent="0">
              <a:buNone/>
            </a:pPr>
            <a:r>
              <a:rPr lang="en-US" b="1" dirty="0"/>
              <a:t> COMMENT 'Holds all financial tables';</a:t>
            </a:r>
          </a:p>
          <a:p>
            <a:pPr marL="457200" lvl="1" indent="0">
              <a:buNone/>
            </a:pPr>
            <a:r>
              <a:rPr lang="en-US" b="1" dirty="0"/>
              <a:t> LOCATION '/user/hive/warehouse1';</a:t>
            </a:r>
          </a:p>
          <a:p>
            <a:pPr marL="457200" lvl="1" indent="0">
              <a:buNone/>
            </a:pPr>
            <a:r>
              <a:rPr lang="en-US" b="1" dirty="0"/>
              <a:t> WITH DBPROPERTIES ('creator' = '</a:t>
            </a:r>
            <a:r>
              <a:rPr lang="en-US" b="1" dirty="0" err="1"/>
              <a:t>bigdatatech</a:t>
            </a:r>
            <a:r>
              <a:rPr lang="en-US" b="1" dirty="0"/>
              <a:t>', 'date' = '2016-03-20')</a:t>
            </a:r>
          </a:p>
        </p:txBody>
      </p:sp>
    </p:spTree>
    <p:extLst>
      <p:ext uri="{BB962C8B-B14F-4D97-AF65-F5344CB8AC3E}">
        <p14:creationId xmlns:p14="http://schemas.microsoft.com/office/powerpoint/2010/main" val="29164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-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Databases in Hive :</a:t>
            </a:r>
          </a:p>
          <a:p>
            <a:pPr lvl="1"/>
            <a:r>
              <a:rPr lang="en-US" b="1" dirty="0"/>
              <a:t>DESCRIBE DATABASE </a:t>
            </a:r>
            <a:r>
              <a:rPr lang="en-US" dirty="0" smtClean="0"/>
              <a:t>employee;  - shows the directory location</a:t>
            </a:r>
          </a:p>
          <a:p>
            <a:pPr lvl="1"/>
            <a:r>
              <a:rPr lang="en-US" dirty="0" smtClean="0"/>
              <a:t>DESCRIBE DATABASE </a:t>
            </a:r>
            <a:r>
              <a:rPr lang="en-US" dirty="0"/>
              <a:t>EXTENDED employee</a:t>
            </a:r>
            <a:r>
              <a:rPr lang="en-US" dirty="0" smtClean="0"/>
              <a:t>; -  all info is displayed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employee;</a:t>
            </a:r>
          </a:p>
          <a:p>
            <a:pPr lvl="1"/>
            <a:r>
              <a:rPr lang="en-US" dirty="0" smtClean="0"/>
              <a:t>SHOW TABLES;</a:t>
            </a:r>
          </a:p>
          <a:p>
            <a:pPr lvl="1"/>
            <a:r>
              <a:rPr lang="en-US" dirty="0" smtClean="0"/>
              <a:t>SHOW DATABASES;</a:t>
            </a:r>
          </a:p>
          <a:p>
            <a:pPr lvl="1"/>
            <a:r>
              <a:rPr lang="en-US" dirty="0" smtClean="0"/>
              <a:t>To see the </a:t>
            </a:r>
            <a:r>
              <a:rPr lang="en-US" dirty="0" err="1" smtClean="0"/>
              <a:t>db</a:t>
            </a:r>
            <a:r>
              <a:rPr lang="en-US" dirty="0" smtClean="0"/>
              <a:t> name on the hive prompt, use below, it is very useful.</a:t>
            </a:r>
          </a:p>
          <a:p>
            <a:pPr lvl="1"/>
            <a:r>
              <a:rPr lang="en-US" dirty="0"/>
              <a:t>hive&gt; </a:t>
            </a:r>
            <a:r>
              <a:rPr lang="en-US" b="1" dirty="0"/>
              <a:t>set </a:t>
            </a:r>
            <a:r>
              <a:rPr lang="en-US" dirty="0" err="1"/>
              <a:t>hive.cli.print.</a:t>
            </a:r>
            <a:r>
              <a:rPr lang="en-US" b="1" dirty="0" err="1"/>
              <a:t>current</a:t>
            </a:r>
            <a:r>
              <a:rPr lang="en-US" dirty="0" err="1"/>
              <a:t>.db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 smtClean="0"/>
              <a:t>;</a:t>
            </a:r>
          </a:p>
          <a:p>
            <a:pPr lvl="1"/>
            <a:r>
              <a:rPr lang="en-US" b="1" dirty="0"/>
              <a:t>DROP DATABASE </a:t>
            </a:r>
            <a:r>
              <a:rPr lang="en-US" dirty="0"/>
              <a:t>IF </a:t>
            </a:r>
            <a:r>
              <a:rPr lang="en-US" b="1" dirty="0"/>
              <a:t>EXISTS </a:t>
            </a:r>
            <a:r>
              <a:rPr lang="en-US" dirty="0" smtClean="0"/>
              <a:t>employee ; - but fails when database contains some tables.</a:t>
            </a:r>
          </a:p>
          <a:p>
            <a:pPr lvl="1"/>
            <a:r>
              <a:rPr lang="en-US" b="1" dirty="0"/>
              <a:t>DROP DATABASE </a:t>
            </a:r>
            <a:r>
              <a:rPr lang="en-US" dirty="0"/>
              <a:t>IF </a:t>
            </a:r>
            <a:r>
              <a:rPr lang="en-US" b="1" dirty="0"/>
              <a:t>EXISTS </a:t>
            </a:r>
            <a:r>
              <a:rPr lang="en-US" dirty="0"/>
              <a:t>employee </a:t>
            </a:r>
            <a:r>
              <a:rPr lang="en-US" b="1" dirty="0" smtClean="0"/>
              <a:t>CASCADE</a:t>
            </a:r>
            <a:r>
              <a:rPr lang="en-US" dirty="0" smtClean="0"/>
              <a:t>; RESTRICT is instead of CASCADE, RESTRICT is the </a:t>
            </a:r>
            <a:r>
              <a:rPr lang="en-US" dirty="0" err="1" smtClean="0"/>
              <a:t>def</a:t>
            </a:r>
            <a:r>
              <a:rPr lang="en-US" dirty="0" smtClean="0"/>
              <a:t> behavior.</a:t>
            </a:r>
          </a:p>
          <a:p>
            <a:pPr lvl="1"/>
            <a:r>
              <a:rPr lang="en-US" dirty="0" smtClean="0"/>
              <a:t>When a database is dropped, directory is also deleted.</a:t>
            </a:r>
          </a:p>
          <a:p>
            <a:pPr lvl="1"/>
            <a:r>
              <a:rPr lang="en-US" dirty="0" smtClean="0"/>
              <a:t>ALTER DATABASE employee SET DBPROPERTIES(‘edited-by’=‘</a:t>
            </a:r>
            <a:r>
              <a:rPr lang="en-US" dirty="0" err="1" smtClean="0"/>
              <a:t>dora</a:t>
            </a:r>
            <a:r>
              <a:rPr lang="en-US" dirty="0" smtClean="0"/>
              <a:t>’); you can only alter DBPROPERTIES, no other metadata can be changed. we cannot delete/unset </a:t>
            </a:r>
            <a:r>
              <a:rPr lang="en-US" dirty="0" err="1" smtClean="0"/>
              <a:t>dbprop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5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CREATE [TEMPORARY] [</a:t>
            </a:r>
            <a:r>
              <a:rPr lang="en-US" b="1" dirty="0"/>
              <a:t>EXTERNAL</a:t>
            </a:r>
            <a:r>
              <a:rPr lang="en-US" dirty="0"/>
              <a:t>] TABLE [IF NOT EXISTS] </a:t>
            </a:r>
            <a:r>
              <a:rPr lang="en-US" u="sng" dirty="0"/>
              <a:t>[</a:t>
            </a:r>
            <a:r>
              <a:rPr lang="en-US" u="sng" dirty="0" err="1"/>
              <a:t>db_name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r>
              <a:rPr lang="en-US" dirty="0"/>
              <a:t>    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(Note: TEMPORARY available in Hive 0.14.0 and later)</a:t>
            </a:r>
          </a:p>
          <a:p>
            <a:pPr marL="457200" lvl="1" indent="0">
              <a:buNone/>
            </a:pPr>
            <a:r>
              <a:rPr lang="en-US" dirty="0" smtClean="0"/>
              <a:t>[(</a:t>
            </a:r>
            <a:r>
              <a:rPr lang="en-US" dirty="0" err="1"/>
              <a:t>col_name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], ...)] </a:t>
            </a:r>
            <a:r>
              <a:rPr lang="en-US" dirty="0" smtClean="0"/>
              <a:t>[</a:t>
            </a:r>
            <a:r>
              <a:rPr lang="en-US" dirty="0"/>
              <a:t>COMMENT </a:t>
            </a:r>
            <a:r>
              <a:rPr lang="en-US" dirty="0" err="1"/>
              <a:t>table_comment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PARTITIONED BY (</a:t>
            </a:r>
            <a:r>
              <a:rPr lang="en-US" dirty="0" err="1"/>
              <a:t>col_name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], </a:t>
            </a:r>
            <a:r>
              <a:rPr lang="en-US" dirty="0" smtClean="0"/>
              <a:t>...)]    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CLUSTERED BY (</a:t>
            </a:r>
            <a:r>
              <a:rPr lang="en-US" dirty="0" err="1"/>
              <a:t>col_name</a:t>
            </a:r>
            <a:r>
              <a:rPr lang="en-US" dirty="0"/>
              <a:t>, </a:t>
            </a:r>
            <a:r>
              <a:rPr lang="en-US" dirty="0" err="1"/>
              <a:t>col_name</a:t>
            </a:r>
            <a:r>
              <a:rPr lang="en-US" dirty="0"/>
              <a:t>, ...) [SORTED BY (</a:t>
            </a:r>
            <a:r>
              <a:rPr lang="en-US" dirty="0" err="1"/>
              <a:t>col_name</a:t>
            </a:r>
            <a:r>
              <a:rPr lang="en-US" dirty="0"/>
              <a:t> [ASC|DESC], ...)]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INTO</a:t>
            </a:r>
            <a:r>
              <a:rPr lang="en-US" dirty="0" smtClean="0"/>
              <a:t> </a:t>
            </a:r>
            <a:r>
              <a:rPr lang="en-US" dirty="0" err="1"/>
              <a:t>num_buckets</a:t>
            </a:r>
            <a:r>
              <a:rPr lang="en-US" dirty="0"/>
              <a:t> BUCKETS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SKEWED BY (</a:t>
            </a:r>
            <a:r>
              <a:rPr lang="en-US" dirty="0" err="1"/>
              <a:t>col_name</a:t>
            </a:r>
            <a:r>
              <a:rPr lang="en-US" dirty="0"/>
              <a:t>, </a:t>
            </a:r>
            <a:r>
              <a:rPr lang="en-US" dirty="0" err="1"/>
              <a:t>col_name</a:t>
            </a:r>
            <a:r>
              <a:rPr lang="en-US" dirty="0"/>
              <a:t>, </a:t>
            </a:r>
            <a:r>
              <a:rPr lang="en-US" dirty="0" smtClean="0"/>
              <a:t>...)] </a:t>
            </a:r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dirty="0"/>
              <a:t>((</a:t>
            </a:r>
            <a:r>
              <a:rPr lang="en-US" dirty="0" err="1"/>
              <a:t>col_value</a:t>
            </a:r>
            <a:r>
              <a:rPr lang="en-US" dirty="0"/>
              <a:t>, </a:t>
            </a:r>
            <a:r>
              <a:rPr lang="en-US" dirty="0" err="1"/>
              <a:t>col_value</a:t>
            </a:r>
            <a:r>
              <a:rPr lang="en-US" dirty="0"/>
              <a:t>, ...), (</a:t>
            </a:r>
            <a:r>
              <a:rPr lang="en-US" dirty="0" err="1"/>
              <a:t>col_value</a:t>
            </a:r>
            <a:r>
              <a:rPr lang="en-US" dirty="0"/>
              <a:t>, </a:t>
            </a:r>
            <a:r>
              <a:rPr lang="en-US" dirty="0" err="1"/>
              <a:t>col_value</a:t>
            </a:r>
            <a:r>
              <a:rPr lang="en-US" dirty="0"/>
              <a:t>, ...), </a:t>
            </a:r>
            <a:r>
              <a:rPr lang="en-US" dirty="0" smtClean="0"/>
              <a:t>...)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STORED AS DIRECTORIES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[      </a:t>
            </a:r>
            <a:r>
              <a:rPr lang="en-US" dirty="0"/>
              <a:t>[ROW FORMAT </a:t>
            </a:r>
            <a:r>
              <a:rPr lang="en-US" b="1" dirty="0" err="1"/>
              <a:t>row_format</a:t>
            </a:r>
            <a:r>
              <a:rPr lang="en-US" dirty="0"/>
              <a:t>] </a:t>
            </a:r>
            <a:r>
              <a:rPr lang="en-US" dirty="0" smtClean="0"/>
              <a:t>     </a:t>
            </a:r>
            <a:r>
              <a:rPr lang="en-US" dirty="0"/>
              <a:t>[STORED AS </a:t>
            </a:r>
            <a:r>
              <a:rPr lang="en-US" b="1" dirty="0" err="1"/>
              <a:t>file_format</a:t>
            </a:r>
            <a:r>
              <a:rPr lang="en-US" dirty="0" smtClean="0"/>
              <a:t>] </a:t>
            </a:r>
          </a:p>
          <a:p>
            <a:pPr marL="457200" lvl="1" indent="0">
              <a:buNone/>
            </a:pPr>
            <a:r>
              <a:rPr lang="en-US" dirty="0" smtClean="0"/>
              <a:t>STORED </a:t>
            </a:r>
            <a:r>
              <a:rPr lang="en-US" dirty="0"/>
              <a:t>BY 'storage.handler.class.name' [WITH SERDEPROPERTIES </a:t>
            </a:r>
            <a:r>
              <a:rPr lang="en-US" dirty="0" smtClean="0"/>
              <a:t>(...)] </a:t>
            </a:r>
            <a:r>
              <a:rPr lang="en-US" b="1" dirty="0" smtClean="0"/>
              <a:t>]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LOCATION </a:t>
            </a:r>
            <a:r>
              <a:rPr lang="en-US" dirty="0" err="1"/>
              <a:t>hdfs_path</a:t>
            </a:r>
            <a:r>
              <a:rPr lang="en-US" dirty="0" smtClean="0"/>
              <a:t>]          </a:t>
            </a:r>
            <a:r>
              <a:rPr lang="en-US" dirty="0"/>
              <a:t>[TBLPROPERTIES (</a:t>
            </a:r>
            <a:r>
              <a:rPr lang="en-US" dirty="0" err="1"/>
              <a:t>property_name</a:t>
            </a:r>
            <a:r>
              <a:rPr lang="en-US" dirty="0"/>
              <a:t>=</a:t>
            </a:r>
            <a:r>
              <a:rPr lang="en-US" dirty="0" err="1"/>
              <a:t>property_value</a:t>
            </a:r>
            <a:r>
              <a:rPr lang="en-US" dirty="0"/>
              <a:t>, </a:t>
            </a:r>
            <a:r>
              <a:rPr lang="en-US" dirty="0" smtClean="0"/>
              <a:t>...)]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AS </a:t>
            </a:r>
            <a:r>
              <a:rPr lang="en-US" b="1" dirty="0" err="1"/>
              <a:t>select_statement</a:t>
            </a:r>
            <a:r>
              <a:rPr lang="en-US" dirty="0"/>
              <a:t>];   -- (Note: </a:t>
            </a:r>
            <a:r>
              <a:rPr lang="en-US" dirty="0" smtClean="0"/>
              <a:t>not </a:t>
            </a:r>
            <a:r>
              <a:rPr lang="en-US" dirty="0"/>
              <a:t>supported for external tables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b="1" dirty="0" smtClean="0"/>
              <a:t>Copy schema of a table using below :</a:t>
            </a:r>
          </a:p>
          <a:p>
            <a:r>
              <a:rPr lang="en-US" dirty="0" smtClean="0"/>
              <a:t>CREATE </a:t>
            </a:r>
            <a:r>
              <a:rPr lang="en-US" dirty="0"/>
              <a:t>[TEMPORARY] [EXTERNAL] TABLE [IF NOT EXISTS] [</a:t>
            </a:r>
            <a:r>
              <a:rPr lang="en-US" dirty="0" err="1"/>
              <a:t>db_name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LIKE</a:t>
            </a:r>
            <a:r>
              <a:rPr lang="en-US" dirty="0"/>
              <a:t> </a:t>
            </a:r>
            <a:r>
              <a:rPr lang="en-US" b="1" dirty="0" err="1"/>
              <a:t>existing_table_or_view_name</a:t>
            </a:r>
            <a:r>
              <a:rPr lang="en-US" b="1" dirty="0"/>
              <a:t> </a:t>
            </a:r>
            <a:r>
              <a:rPr lang="en-US" dirty="0"/>
              <a:t>  [</a:t>
            </a:r>
            <a:r>
              <a:rPr lang="en-US" b="1" dirty="0"/>
              <a:t>LOCATION</a:t>
            </a:r>
            <a:r>
              <a:rPr lang="en-US" dirty="0"/>
              <a:t> </a:t>
            </a:r>
            <a:r>
              <a:rPr lang="en-US" dirty="0" err="1"/>
              <a:t>hdfs_path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/>
              <a:t>CREATE TABLE </a:t>
            </a:r>
            <a:r>
              <a:rPr lang="en-US" dirty="0"/>
              <a:t>IF </a:t>
            </a:r>
            <a:r>
              <a:rPr lang="en-US" b="1" dirty="0"/>
              <a:t>NOT EXISTS </a:t>
            </a:r>
            <a:r>
              <a:rPr lang="en-US" dirty="0" smtClean="0"/>
              <a:t>mydb.employees2 </a:t>
            </a:r>
            <a:r>
              <a:rPr lang="en-US" b="1" dirty="0" smtClean="0"/>
              <a:t>LIKE </a:t>
            </a:r>
            <a:r>
              <a:rPr lang="en-US" dirty="0" err="1"/>
              <a:t>mydb.employees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Here this accepts only LOCATION, and all other properties are not accepted as part of create syntax, all these props are copied from original table.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TBLPROPERTIES </a:t>
            </a:r>
            <a:r>
              <a:rPr lang="en-US" dirty="0" smtClean="0"/>
              <a:t>can be </a:t>
            </a:r>
            <a:r>
              <a:rPr lang="en-US" dirty="0"/>
              <a:t>used to express essential metadata about the database connection</a:t>
            </a:r>
            <a:r>
              <a:rPr lang="en-US" dirty="0" smtClean="0"/>
              <a:t>.</a:t>
            </a:r>
          </a:p>
          <a:p>
            <a:r>
              <a:rPr lang="en-US" dirty="0"/>
              <a:t>SHOW </a:t>
            </a:r>
            <a:r>
              <a:rPr lang="en-US" dirty="0" smtClean="0"/>
              <a:t>TBLPROPERTIES </a:t>
            </a:r>
            <a:r>
              <a:rPr lang="en-US" dirty="0" err="1" smtClean="0"/>
              <a:t>table_name</a:t>
            </a:r>
            <a:r>
              <a:rPr lang="en-US" dirty="0" smtClean="0"/>
              <a:t> will list just the TBLPROPERTIES.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data_type</a:t>
            </a:r>
            <a:r>
              <a:rPr lang="en-US" b="1" dirty="0" smtClean="0"/>
              <a:t>  </a:t>
            </a:r>
            <a:r>
              <a:rPr lang="en-US" dirty="0" smtClean="0"/>
              <a:t>  </a:t>
            </a:r>
            <a:r>
              <a:rPr lang="en-US" dirty="0"/>
              <a:t>: </a:t>
            </a:r>
            <a:r>
              <a:rPr lang="en-US" dirty="0" err="1"/>
              <a:t>primitive_type</a:t>
            </a:r>
            <a:r>
              <a:rPr lang="en-US" dirty="0"/>
              <a:t> and </a:t>
            </a:r>
            <a:r>
              <a:rPr lang="en-US" dirty="0" err="1"/>
              <a:t>array_type</a:t>
            </a:r>
            <a:r>
              <a:rPr lang="en-US" dirty="0"/>
              <a:t>, </a:t>
            </a:r>
            <a:r>
              <a:rPr lang="en-US" dirty="0" err="1"/>
              <a:t>map_type</a:t>
            </a:r>
            <a:r>
              <a:rPr lang="en-US" dirty="0"/>
              <a:t>, </a:t>
            </a:r>
            <a:r>
              <a:rPr lang="en-US" dirty="0" err="1"/>
              <a:t>struct_type</a:t>
            </a:r>
            <a:r>
              <a:rPr lang="en-US" dirty="0"/>
              <a:t>, </a:t>
            </a:r>
            <a:r>
              <a:rPr lang="en-US" dirty="0" err="1"/>
              <a:t>union_type</a:t>
            </a:r>
            <a:endParaRPr lang="en-US" dirty="0"/>
          </a:p>
          <a:p>
            <a:r>
              <a:rPr lang="en-US" b="1" dirty="0" err="1" smtClean="0"/>
              <a:t>primitive_type</a:t>
            </a:r>
            <a:endParaRPr lang="en-US" b="1" dirty="0" smtClean="0"/>
          </a:p>
          <a:p>
            <a:r>
              <a:rPr lang="en-US" dirty="0" smtClean="0"/>
              <a:t>TINYINT,SMALLINT,INT,BIGINT,BOOLEAN,FLOAT,DOUBLE,STRING,</a:t>
            </a:r>
          </a:p>
          <a:p>
            <a:r>
              <a:rPr lang="en-US" dirty="0" smtClean="0"/>
              <a:t>BINARY , TIMESTAMP   -- (Note: both are Available in Hive 0.8.0 and later)</a:t>
            </a:r>
          </a:p>
          <a:p>
            <a:r>
              <a:rPr lang="en-US" dirty="0" smtClean="0"/>
              <a:t>DECIMAL     -- (Note: Available in Hive 0.11.0 and later)</a:t>
            </a:r>
          </a:p>
          <a:p>
            <a:r>
              <a:rPr lang="en-US" dirty="0" smtClean="0"/>
              <a:t>CHAR ,   DECIMAL(precision, scale)  -- (Note: Available in Hive 0.13.0 and later)</a:t>
            </a:r>
          </a:p>
          <a:p>
            <a:r>
              <a:rPr lang="en-US" dirty="0" smtClean="0"/>
              <a:t>DATE ,  VARCHAR     -- (Note: both Available in Hive 0.12.0 and later)</a:t>
            </a:r>
          </a:p>
          <a:p>
            <a:endParaRPr lang="en-US" dirty="0"/>
          </a:p>
          <a:p>
            <a:r>
              <a:rPr lang="en-US" dirty="0" err="1"/>
              <a:t>array_type</a:t>
            </a:r>
            <a:r>
              <a:rPr lang="en-US" dirty="0"/>
              <a:t>  : ARRAY &lt; </a:t>
            </a:r>
            <a:r>
              <a:rPr lang="en-US" dirty="0" err="1"/>
              <a:t>data_type</a:t>
            </a:r>
            <a:r>
              <a:rPr lang="en-US" dirty="0"/>
              <a:t> &gt;</a:t>
            </a:r>
          </a:p>
          <a:p>
            <a:r>
              <a:rPr lang="en-US" dirty="0" err="1" smtClean="0"/>
              <a:t>map_type</a:t>
            </a:r>
            <a:r>
              <a:rPr lang="en-US" dirty="0" smtClean="0"/>
              <a:t>  </a:t>
            </a:r>
            <a:r>
              <a:rPr lang="en-US" dirty="0"/>
              <a:t>: MAP &lt; </a:t>
            </a:r>
            <a:r>
              <a:rPr lang="en-US" dirty="0" err="1"/>
              <a:t>primitive_type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 &gt;</a:t>
            </a:r>
          </a:p>
          <a:p>
            <a:r>
              <a:rPr lang="en-US" dirty="0" err="1" smtClean="0"/>
              <a:t>struct_type</a:t>
            </a:r>
            <a:r>
              <a:rPr lang="en-US" dirty="0" smtClean="0"/>
              <a:t>  </a:t>
            </a:r>
            <a:r>
              <a:rPr lang="en-US" dirty="0"/>
              <a:t>: STRUCT &lt; </a:t>
            </a:r>
            <a:r>
              <a:rPr lang="en-US" dirty="0" err="1"/>
              <a:t>col_name</a:t>
            </a:r>
            <a:r>
              <a:rPr lang="en-US" dirty="0"/>
              <a:t> :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], ...&gt;</a:t>
            </a:r>
          </a:p>
          <a:p>
            <a:r>
              <a:rPr lang="en-US" dirty="0" err="1" smtClean="0"/>
              <a:t>union_type</a:t>
            </a:r>
            <a:r>
              <a:rPr lang="en-US" dirty="0" smtClean="0"/>
              <a:t>   </a:t>
            </a:r>
            <a:r>
              <a:rPr lang="en-US" dirty="0"/>
              <a:t>: UNIONTYPE &lt; </a:t>
            </a:r>
            <a:r>
              <a:rPr lang="en-US" dirty="0" err="1"/>
              <a:t>data_type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, ... 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b="1" dirty="0" err="1"/>
              <a:t>row_format</a:t>
            </a:r>
            <a:endParaRPr lang="en-US" b="1" dirty="0"/>
          </a:p>
          <a:p>
            <a:pPr lvl="1"/>
            <a:r>
              <a:rPr lang="en-US" dirty="0" smtClean="0"/>
              <a:t>DELIMITED </a:t>
            </a:r>
            <a:r>
              <a:rPr lang="en-US" dirty="0"/>
              <a:t>[FIELDS TERMINATED BY char [ESCAPED BY char]] 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/>
              <a:t>COLLECTION ITEMS TERMINATED BY char]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MAP KEYS TERMINATED BY char] [LINES TERMINATED BY char]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NULL DEFINED AS char]   -- (Note: Available in Hive 0.13 and later)</a:t>
            </a:r>
          </a:p>
          <a:p>
            <a:pPr lvl="1"/>
            <a:r>
              <a:rPr lang="en-US" dirty="0" smtClean="0"/>
              <a:t>SERDE </a:t>
            </a:r>
            <a:r>
              <a:rPr lang="en-US" dirty="0" err="1"/>
              <a:t>serde_name</a:t>
            </a:r>
            <a:r>
              <a:rPr lang="en-US" dirty="0"/>
              <a:t> [WITH SERDEPROPERTIES (</a:t>
            </a:r>
            <a:r>
              <a:rPr lang="en-US" dirty="0" err="1"/>
              <a:t>property_name</a:t>
            </a:r>
            <a:r>
              <a:rPr lang="en-US" dirty="0"/>
              <a:t>=</a:t>
            </a:r>
            <a:r>
              <a:rPr lang="en-US" dirty="0" err="1"/>
              <a:t>property_value</a:t>
            </a:r>
            <a:r>
              <a:rPr lang="en-US" dirty="0"/>
              <a:t>, </a:t>
            </a:r>
            <a:r>
              <a:rPr lang="en-US" dirty="0" err="1"/>
              <a:t>property_name</a:t>
            </a:r>
            <a:r>
              <a:rPr lang="en-US" dirty="0"/>
              <a:t>=</a:t>
            </a:r>
            <a:r>
              <a:rPr lang="en-US" dirty="0" err="1"/>
              <a:t>property_value</a:t>
            </a:r>
            <a:r>
              <a:rPr lang="en-US" dirty="0"/>
              <a:t>, ...)]</a:t>
            </a:r>
          </a:p>
          <a:p>
            <a:r>
              <a:rPr lang="en-US" dirty="0"/>
              <a:t> </a:t>
            </a:r>
          </a:p>
          <a:p>
            <a:r>
              <a:rPr lang="en-US" b="1" dirty="0" err="1"/>
              <a:t>file_format</a:t>
            </a:r>
            <a:r>
              <a:rPr lang="en-US" dirty="0"/>
              <a:t>:     </a:t>
            </a:r>
            <a:endParaRPr lang="en-US" dirty="0" smtClean="0"/>
          </a:p>
          <a:p>
            <a:pPr lvl="1"/>
            <a:r>
              <a:rPr lang="en-US" dirty="0" smtClean="0"/>
              <a:t>SEQUENCEFILE</a:t>
            </a:r>
            <a:endParaRPr lang="en-US" dirty="0"/>
          </a:p>
          <a:p>
            <a:pPr lvl="1"/>
            <a:r>
              <a:rPr lang="en-US" dirty="0" smtClean="0"/>
              <a:t>TEXTFILE    -- </a:t>
            </a:r>
            <a:r>
              <a:rPr lang="en-US" dirty="0"/>
              <a:t>(Default, depending on </a:t>
            </a:r>
            <a:r>
              <a:rPr lang="en-US" dirty="0" err="1"/>
              <a:t>hive.default.fileformat</a:t>
            </a:r>
            <a:r>
              <a:rPr lang="en-US" dirty="0"/>
              <a:t> configuration)  </a:t>
            </a:r>
            <a:endParaRPr lang="en-US" dirty="0" smtClean="0"/>
          </a:p>
          <a:p>
            <a:pPr lvl="1"/>
            <a:r>
              <a:rPr lang="en-US" dirty="0" smtClean="0"/>
              <a:t>RCFILE ,  ORC , PARQUET , AVRO      </a:t>
            </a:r>
          </a:p>
          <a:p>
            <a:pPr lvl="1"/>
            <a:r>
              <a:rPr lang="en-US" dirty="0" smtClean="0"/>
              <a:t>INPUTFORMAT </a:t>
            </a:r>
            <a:r>
              <a:rPr lang="en-US" dirty="0" err="1"/>
              <a:t>input_format_classname</a:t>
            </a:r>
            <a:r>
              <a:rPr lang="en-US" dirty="0"/>
              <a:t> OUTPUTFORMAT </a:t>
            </a:r>
            <a:r>
              <a:rPr lang="en-US" dirty="0" err="1"/>
              <a:t>output_format_classname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– DDL -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b="1" dirty="0"/>
              <a:t>CREATE TABLE </a:t>
            </a:r>
            <a:r>
              <a:rPr lang="en-US" dirty="0"/>
              <a:t>IF </a:t>
            </a:r>
            <a:r>
              <a:rPr lang="en-US" b="1" dirty="0"/>
              <a:t>NOT EXISTS </a:t>
            </a:r>
            <a:r>
              <a:rPr lang="en-US" dirty="0" err="1"/>
              <a:t>mydb.employees</a:t>
            </a:r>
            <a:r>
              <a:rPr lang="en-US" dirty="0"/>
              <a:t> (</a:t>
            </a:r>
          </a:p>
          <a:p>
            <a:pPr marL="1371600" lvl="3" indent="0">
              <a:buNone/>
            </a:pPr>
            <a:r>
              <a:rPr lang="en-US" dirty="0"/>
              <a:t>name </a:t>
            </a:r>
            <a:r>
              <a:rPr lang="en-US" dirty="0" smtClean="0"/>
              <a:t> 	STRING </a:t>
            </a:r>
            <a:r>
              <a:rPr lang="en-US" b="1" dirty="0"/>
              <a:t>COMMENT </a:t>
            </a:r>
            <a:r>
              <a:rPr lang="en-US" dirty="0"/>
              <a:t>'Employee name',</a:t>
            </a:r>
          </a:p>
          <a:p>
            <a:pPr marL="1371600" lvl="3" indent="0">
              <a:buNone/>
            </a:pPr>
            <a:r>
              <a:rPr lang="en-US" dirty="0"/>
              <a:t>salary </a:t>
            </a:r>
            <a:r>
              <a:rPr lang="en-US" dirty="0" smtClean="0"/>
              <a:t>	FLOAT </a:t>
            </a:r>
            <a:r>
              <a:rPr lang="en-US" b="1" dirty="0"/>
              <a:t>COMMENT </a:t>
            </a:r>
            <a:r>
              <a:rPr lang="en-US" dirty="0"/>
              <a:t>'Employee salary',</a:t>
            </a:r>
          </a:p>
          <a:p>
            <a:pPr marL="1371600" lvl="3" indent="0">
              <a:buNone/>
            </a:pPr>
            <a:r>
              <a:rPr lang="en-US" dirty="0"/>
              <a:t>subordinates </a:t>
            </a:r>
            <a:r>
              <a:rPr lang="en-US" dirty="0" smtClean="0"/>
              <a:t>	ARRAY&lt;STRING</a:t>
            </a:r>
            <a:r>
              <a:rPr lang="en-US" dirty="0"/>
              <a:t>&gt; </a:t>
            </a:r>
            <a:r>
              <a:rPr lang="en-US" b="1" dirty="0"/>
              <a:t>COMMENT </a:t>
            </a:r>
            <a:r>
              <a:rPr lang="en-US" dirty="0"/>
              <a:t>'Names of subordinates',</a:t>
            </a:r>
          </a:p>
          <a:p>
            <a:pPr marL="1371600" lvl="3" indent="0">
              <a:buNone/>
            </a:pPr>
            <a:r>
              <a:rPr lang="en-US" dirty="0"/>
              <a:t>deductions </a:t>
            </a:r>
            <a:r>
              <a:rPr lang="en-US" dirty="0" smtClean="0"/>
              <a:t>	</a:t>
            </a:r>
            <a:r>
              <a:rPr lang="en-US" b="1" dirty="0" smtClean="0"/>
              <a:t>MAP</a:t>
            </a:r>
            <a:r>
              <a:rPr lang="en-US" dirty="0" smtClean="0"/>
              <a:t>&lt;STRING</a:t>
            </a:r>
            <a:r>
              <a:rPr lang="en-US" dirty="0"/>
              <a:t>, FLOAT</a:t>
            </a:r>
            <a:r>
              <a:rPr lang="en-US" dirty="0" smtClean="0"/>
              <a:t>&gt; </a:t>
            </a:r>
            <a:r>
              <a:rPr lang="en-US" b="1" dirty="0" smtClean="0"/>
              <a:t>COMMENT </a:t>
            </a:r>
            <a:r>
              <a:rPr lang="en-US" dirty="0"/>
              <a:t>'Keys are deductions names, values are percentages',</a:t>
            </a:r>
          </a:p>
          <a:p>
            <a:pPr marL="1371600" lvl="3" indent="0">
              <a:buNone/>
            </a:pPr>
            <a:r>
              <a:rPr lang="en-US" dirty="0"/>
              <a:t>address </a:t>
            </a:r>
            <a:r>
              <a:rPr lang="en-US" dirty="0" smtClean="0"/>
              <a:t>	STRUCT&lt;</a:t>
            </a:r>
            <a:r>
              <a:rPr lang="en-US" dirty="0" err="1" smtClean="0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b="1" dirty="0" err="1"/>
              <a:t>state</a:t>
            </a:r>
            <a:r>
              <a:rPr lang="en-US" dirty="0" err="1"/>
              <a:t>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 smtClean="0"/>
              <a:t>&gt; </a:t>
            </a:r>
            <a:r>
              <a:rPr lang="en-US" b="1" dirty="0" smtClean="0"/>
              <a:t>COMMENT </a:t>
            </a:r>
            <a:r>
              <a:rPr lang="en-US" dirty="0"/>
              <a:t>'Home </a:t>
            </a:r>
            <a:r>
              <a:rPr lang="en-US" dirty="0" smtClean="0"/>
              <a:t>address‘</a:t>
            </a:r>
          </a:p>
          <a:p>
            <a:pPr marL="1371600" lvl="3" indent="0">
              <a:buNone/>
            </a:pPr>
            <a:r>
              <a:rPr lang="en-US" dirty="0" smtClean="0"/>
              <a:t>)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COMMENT </a:t>
            </a:r>
            <a:r>
              <a:rPr lang="en-US" dirty="0"/>
              <a:t>'Description of the table'</a:t>
            </a:r>
          </a:p>
          <a:p>
            <a:pPr marL="914400" lvl="2" indent="0">
              <a:buNone/>
            </a:pPr>
            <a:r>
              <a:rPr lang="en-US" dirty="0"/>
              <a:t>TBLPROPERTIES ('creator'='me', '</a:t>
            </a:r>
            <a:r>
              <a:rPr lang="en-US" dirty="0" err="1"/>
              <a:t>created_at</a:t>
            </a:r>
            <a:r>
              <a:rPr lang="en-US" dirty="0"/>
              <a:t>'=</a:t>
            </a:r>
            <a:r>
              <a:rPr lang="en-US" dirty="0" smtClean="0"/>
              <a:t>'2016-01-02 </a:t>
            </a:r>
            <a:r>
              <a:rPr lang="en-US" dirty="0"/>
              <a:t>10:00:00', ...)</a:t>
            </a:r>
          </a:p>
          <a:p>
            <a:pPr marL="914400" lvl="2" indent="0">
              <a:buNone/>
            </a:pPr>
            <a:r>
              <a:rPr lang="en-US" b="1" dirty="0"/>
              <a:t>LOCATION </a:t>
            </a:r>
            <a:r>
              <a:rPr lang="en-US" dirty="0"/>
              <a:t>'/user/hive/warehouse/</a:t>
            </a:r>
            <a:r>
              <a:rPr lang="en-US" dirty="0" err="1"/>
              <a:t>mydb.db</a:t>
            </a:r>
            <a:r>
              <a:rPr lang="en-US" dirty="0"/>
              <a:t>/employees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/>
              <a:t>By default, Hive always creates the table’s directory under the directory for the </a:t>
            </a:r>
            <a:r>
              <a:rPr lang="en-US" dirty="0" smtClean="0"/>
              <a:t>enclosing database. E.g. warehouse/</a:t>
            </a:r>
            <a:r>
              <a:rPr lang="en-US" dirty="0" err="1" smtClean="0"/>
              <a:t>mydb.db</a:t>
            </a:r>
            <a:r>
              <a:rPr lang="en-US" dirty="0" smtClean="0"/>
              <a:t>/employee</a:t>
            </a:r>
          </a:p>
          <a:p>
            <a:r>
              <a:rPr lang="en-US" dirty="0" smtClean="0"/>
              <a:t>For Default database – the table is created under /user/hive/warehouse.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2024</Words>
  <Application>Microsoft Office PowerPoint</Application>
  <PresentationFormat>Widescreen</PresentationFormat>
  <Paragraphs>238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Hive</vt:lpstr>
      <vt:lpstr>Hive QL</vt:lpstr>
      <vt:lpstr>HiveQL - DDL</vt:lpstr>
      <vt:lpstr>HiveQL - DDL</vt:lpstr>
      <vt:lpstr>HiveQL – DDL - Tables</vt:lpstr>
      <vt:lpstr>HiveQL – DDL - Tables</vt:lpstr>
      <vt:lpstr>HiveQL – DDL - Tables</vt:lpstr>
      <vt:lpstr>HiveQL – DDL - Tables</vt:lpstr>
      <vt:lpstr>HiveQL – DDL - Tables</vt:lpstr>
      <vt:lpstr>HiveQL – DDL - Tables</vt:lpstr>
      <vt:lpstr>HiveQL – DDL – Tables  - MANAGED vs EXTERNAL</vt:lpstr>
      <vt:lpstr>HiveQL – DDL – Tables  - MANAGED vs EXTERNAL</vt:lpstr>
      <vt:lpstr>HiveQL – DDL – Tables  - MANAGED vs EXTERNAL</vt:lpstr>
      <vt:lpstr>HiveQL – DDL – Partitioning Tables[Managed &amp; External]</vt:lpstr>
      <vt:lpstr>HiveQL – DDL – Partitioning Tables[Managed &amp; External]</vt:lpstr>
      <vt:lpstr>HiveQL – DDL – Partitioning Tables[Managed &amp; External]</vt:lpstr>
      <vt:lpstr>HiveQL – DDL – Partitioning Tables[Managed &amp; External]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446</cp:revision>
  <dcterms:created xsi:type="dcterms:W3CDTF">2016-03-10T09:53:32Z</dcterms:created>
  <dcterms:modified xsi:type="dcterms:W3CDTF">2016-03-16T12:47:12Z</dcterms:modified>
</cp:coreProperties>
</file>