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4">
  <p:sldMasterIdLst>
    <p:sldMasterId id="2147483648" r:id="rId1"/>
  </p:sldMasterIdLst>
  <p:notesMasterIdLst>
    <p:notesMasterId r:id="rId53"/>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78" autoAdjust="0"/>
  </p:normalViewPr>
  <p:slideViewPr>
    <p:cSldViewPr>
      <p:cViewPr varScale="1">
        <p:scale>
          <a:sx n="56" d="100"/>
          <a:sy n="56" d="100"/>
        </p:scale>
        <p:origin x="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2E1-BDCF-4508-AFEC-5CB611B0D38A}" type="datetimeFigureOut">
              <a:rPr lang="en-US" smtClean="0"/>
              <a:t>3/23/2016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A53F-7D6B-4AFB-9AF7-F1AC7F9437A7}" type="slidenum">
              <a:rPr lang="en-US" smtClean="0"/>
              <a:t>‹#›</a:t>
            </a:fld>
            <a:endParaRPr lang="en-US"/>
          </a:p>
        </p:txBody>
      </p:sp>
    </p:spTree>
    <p:extLst>
      <p:ext uri="{BB962C8B-B14F-4D97-AF65-F5344CB8AC3E}">
        <p14:creationId xmlns:p14="http://schemas.microsoft.com/office/powerpoint/2010/main" val="21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bus.safaribooksonline.com/book/databases/business-intelligence/9781449359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calhost:4040/st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tooltip="Learning Spark"/>
              </a:rPr>
              <a:t>Learning Spark</a:t>
            </a:r>
            <a:r>
              <a:rPr lang="en-US" sz="1200" b="1" i="0" u="none" strike="noStrike" kern="1200" dirty="0" smtClean="0">
                <a:solidFill>
                  <a:schemeClr val="tx1"/>
                </a:solidFill>
                <a:effectLst/>
                <a:latin typeface="+mn-lt"/>
                <a:ea typeface="+mn-ea"/>
                <a:cs typeface="+mn-cs"/>
              </a:rPr>
              <a:t>  safari books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Chapter 3. Programming with RDDs</a:t>
            </a:r>
          </a:p>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a:t>
            </a:fld>
            <a:endParaRPr lang="en-US"/>
          </a:p>
        </p:txBody>
      </p:sp>
    </p:spTree>
    <p:extLst>
      <p:ext uri="{BB962C8B-B14F-4D97-AF65-F5344CB8AC3E}">
        <p14:creationId xmlns:p14="http://schemas.microsoft.com/office/powerpoint/2010/main" val="257470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http://www.supergloo.com/fieldnotes/apache-spark-examples-of-actions/</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10</a:t>
            </a:fld>
            <a:endParaRPr lang="en-US"/>
          </a:p>
        </p:txBody>
      </p:sp>
    </p:spTree>
    <p:extLst>
      <p:ext uri="{BB962C8B-B14F-4D97-AF65-F5344CB8AC3E}">
        <p14:creationId xmlns:p14="http://schemas.microsoft.com/office/powerpoint/2010/main" val="528364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http://techbus.safaribooksonline.com/9781449359034/idp1989024_html?percentage=0.0&amp;reader=html#X2ludGVybmFsX0h0bWxWaWV3P3htbGlkPTk3ODE0NDkzNTkwMzQlMkZpZHAxOTg5MDI0X2h0bWwmcXVlcnk9</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13</a:t>
            </a:fld>
            <a:endParaRPr lang="en-US"/>
          </a:p>
        </p:txBody>
      </p:sp>
    </p:spTree>
    <p:extLst>
      <p:ext uri="{BB962C8B-B14F-4D97-AF65-F5344CB8AC3E}">
        <p14:creationId xmlns:p14="http://schemas.microsoft.com/office/powerpoint/2010/main" val="480631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14</a:t>
            </a:fld>
            <a:endParaRPr lang="en-US"/>
          </a:p>
        </p:txBody>
      </p:sp>
    </p:spTree>
    <p:extLst>
      <p:ext uri="{BB962C8B-B14F-4D97-AF65-F5344CB8AC3E}">
        <p14:creationId xmlns:p14="http://schemas.microsoft.com/office/powerpoint/2010/main" val="316600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15</a:t>
            </a:fld>
            <a:endParaRPr lang="en-US"/>
          </a:p>
        </p:txBody>
      </p:sp>
    </p:spTree>
    <p:extLst>
      <p:ext uri="{BB962C8B-B14F-4D97-AF65-F5344CB8AC3E}">
        <p14:creationId xmlns:p14="http://schemas.microsoft.com/office/powerpoint/2010/main" val="313125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16</a:t>
            </a:fld>
            <a:endParaRPr lang="en-US"/>
          </a:p>
        </p:txBody>
      </p:sp>
    </p:spTree>
    <p:extLst>
      <p:ext uri="{BB962C8B-B14F-4D97-AF65-F5344CB8AC3E}">
        <p14:creationId xmlns:p14="http://schemas.microsoft.com/office/powerpoint/2010/main" val="2300055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17</a:t>
            </a:fld>
            <a:endParaRPr lang="en-US"/>
          </a:p>
        </p:txBody>
      </p:sp>
    </p:spTree>
    <p:extLst>
      <p:ext uri="{BB962C8B-B14F-4D97-AF65-F5344CB8AC3E}">
        <p14:creationId xmlns:p14="http://schemas.microsoft.com/office/powerpoint/2010/main" val="1214723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18</a:t>
            </a:fld>
            <a:endParaRPr lang="en-US"/>
          </a:p>
        </p:txBody>
      </p:sp>
    </p:spTree>
    <p:extLst>
      <p:ext uri="{BB962C8B-B14F-4D97-AF65-F5344CB8AC3E}">
        <p14:creationId xmlns:p14="http://schemas.microsoft.com/office/powerpoint/2010/main" val="63736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19</a:t>
            </a:fld>
            <a:endParaRPr lang="en-US"/>
          </a:p>
        </p:txBody>
      </p:sp>
    </p:spTree>
    <p:extLst>
      <p:ext uri="{BB962C8B-B14F-4D97-AF65-F5344CB8AC3E}">
        <p14:creationId xmlns:p14="http://schemas.microsoft.com/office/powerpoint/2010/main" val="156976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20</a:t>
            </a:fld>
            <a:endParaRPr lang="en-US"/>
          </a:p>
        </p:txBody>
      </p:sp>
    </p:spTree>
    <p:extLst>
      <p:ext uri="{BB962C8B-B14F-4D97-AF65-F5344CB8AC3E}">
        <p14:creationId xmlns:p14="http://schemas.microsoft.com/office/powerpoint/2010/main" val="128311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21</a:t>
            </a:fld>
            <a:endParaRPr lang="en-US"/>
          </a:p>
        </p:txBody>
      </p:sp>
    </p:spTree>
    <p:extLst>
      <p:ext uri="{BB962C8B-B14F-4D97-AF65-F5344CB8AC3E}">
        <p14:creationId xmlns:p14="http://schemas.microsoft.com/office/powerpoint/2010/main" val="197018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https://dzone.com/articles/what-is-rdd-in-spark-and-why-do-we-need-it</a:t>
            </a:r>
          </a:p>
          <a:p>
            <a:r>
              <a:rPr lang="en-US" dirty="0" smtClean="0"/>
              <a:t>http://spark.apache.org/docs/latest/programming-guide.html#resilient-distributed-datasets-rdds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a:t>
            </a:fld>
            <a:endParaRPr lang="en-US"/>
          </a:p>
        </p:txBody>
      </p:sp>
    </p:spTree>
    <p:extLst>
      <p:ext uri="{BB962C8B-B14F-4D97-AF65-F5344CB8AC3E}">
        <p14:creationId xmlns:p14="http://schemas.microsoft.com/office/powerpoint/2010/main" val="3273893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22</a:t>
            </a:fld>
            <a:endParaRPr lang="en-US"/>
          </a:p>
        </p:txBody>
      </p:sp>
    </p:spTree>
    <p:extLst>
      <p:ext uri="{BB962C8B-B14F-4D97-AF65-F5344CB8AC3E}">
        <p14:creationId xmlns:p14="http://schemas.microsoft.com/office/powerpoint/2010/main" val="1529840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23</a:t>
            </a:fld>
            <a:endParaRPr lang="en-US"/>
          </a:p>
        </p:txBody>
      </p:sp>
    </p:spTree>
    <p:extLst>
      <p:ext uri="{BB962C8B-B14F-4D97-AF65-F5344CB8AC3E}">
        <p14:creationId xmlns:p14="http://schemas.microsoft.com/office/powerpoint/2010/main" val="2876961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24</a:t>
            </a:fld>
            <a:endParaRPr lang="en-US"/>
          </a:p>
        </p:txBody>
      </p:sp>
    </p:spTree>
    <p:extLst>
      <p:ext uri="{BB962C8B-B14F-4D97-AF65-F5344CB8AC3E}">
        <p14:creationId xmlns:p14="http://schemas.microsoft.com/office/powerpoint/2010/main" val="2144660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25</a:t>
            </a:fld>
            <a:endParaRPr lang="en-US"/>
          </a:p>
        </p:txBody>
      </p:sp>
    </p:spTree>
    <p:extLst>
      <p:ext uri="{BB962C8B-B14F-4D97-AF65-F5344CB8AC3E}">
        <p14:creationId xmlns:p14="http://schemas.microsoft.com/office/powerpoint/2010/main" val="2917394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26</a:t>
            </a:fld>
            <a:endParaRPr lang="en-US"/>
          </a:p>
        </p:txBody>
      </p:sp>
    </p:spTree>
    <p:extLst>
      <p:ext uri="{BB962C8B-B14F-4D97-AF65-F5344CB8AC3E}">
        <p14:creationId xmlns:p14="http://schemas.microsoft.com/office/powerpoint/2010/main" val="1997716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27</a:t>
            </a:fld>
            <a:endParaRPr lang="en-US"/>
          </a:p>
        </p:txBody>
      </p:sp>
    </p:spTree>
    <p:extLst>
      <p:ext uri="{BB962C8B-B14F-4D97-AF65-F5344CB8AC3E}">
        <p14:creationId xmlns:p14="http://schemas.microsoft.com/office/powerpoint/2010/main" val="4250948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28</a:t>
            </a:fld>
            <a:endParaRPr lang="en-US"/>
          </a:p>
        </p:txBody>
      </p:sp>
    </p:spTree>
    <p:extLst>
      <p:ext uri="{BB962C8B-B14F-4D97-AF65-F5344CB8AC3E}">
        <p14:creationId xmlns:p14="http://schemas.microsoft.com/office/powerpoint/2010/main" val="601348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29</a:t>
            </a:fld>
            <a:endParaRPr lang="en-US"/>
          </a:p>
        </p:txBody>
      </p:sp>
    </p:spTree>
    <p:extLst>
      <p:ext uri="{BB962C8B-B14F-4D97-AF65-F5344CB8AC3E}">
        <p14:creationId xmlns:p14="http://schemas.microsoft.com/office/powerpoint/2010/main" val="29448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30</a:t>
            </a:fld>
            <a:endParaRPr lang="en-US"/>
          </a:p>
        </p:txBody>
      </p:sp>
    </p:spTree>
    <p:extLst>
      <p:ext uri="{BB962C8B-B14F-4D97-AF65-F5344CB8AC3E}">
        <p14:creationId xmlns:p14="http://schemas.microsoft.com/office/powerpoint/2010/main" val="505443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31</a:t>
            </a:fld>
            <a:endParaRPr lang="en-US"/>
          </a:p>
        </p:txBody>
      </p:sp>
    </p:spTree>
    <p:extLst>
      <p:ext uri="{BB962C8B-B14F-4D97-AF65-F5344CB8AC3E}">
        <p14:creationId xmlns:p14="http://schemas.microsoft.com/office/powerpoint/2010/main" val="130993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https://dzone.com/articles/what-is-rdd-in-spark-and-why-do-we-need-it</a:t>
            </a:r>
          </a:p>
          <a:p>
            <a:r>
              <a:rPr lang="en-US" dirty="0" smtClean="0"/>
              <a:t>http://spark.apache.org/docs/latest/programming-guide.html#resilient-distributed-datasets-rdds</a:t>
            </a:r>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3</a:t>
            </a:fld>
            <a:endParaRPr lang="en-US"/>
          </a:p>
        </p:txBody>
      </p:sp>
    </p:spTree>
    <p:extLst>
      <p:ext uri="{BB962C8B-B14F-4D97-AF65-F5344CB8AC3E}">
        <p14:creationId xmlns:p14="http://schemas.microsoft.com/office/powerpoint/2010/main" val="247442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32</a:t>
            </a:fld>
            <a:endParaRPr lang="en-US"/>
          </a:p>
        </p:txBody>
      </p:sp>
    </p:spTree>
    <p:extLst>
      <p:ext uri="{BB962C8B-B14F-4D97-AF65-F5344CB8AC3E}">
        <p14:creationId xmlns:p14="http://schemas.microsoft.com/office/powerpoint/2010/main" val="894148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33</a:t>
            </a:fld>
            <a:endParaRPr lang="en-US"/>
          </a:p>
        </p:txBody>
      </p:sp>
    </p:spTree>
    <p:extLst>
      <p:ext uri="{BB962C8B-B14F-4D97-AF65-F5344CB8AC3E}">
        <p14:creationId xmlns:p14="http://schemas.microsoft.com/office/powerpoint/2010/main" val="1055664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34</a:t>
            </a:fld>
            <a:endParaRPr lang="en-US"/>
          </a:p>
        </p:txBody>
      </p:sp>
    </p:spTree>
    <p:extLst>
      <p:ext uri="{BB962C8B-B14F-4D97-AF65-F5344CB8AC3E}">
        <p14:creationId xmlns:p14="http://schemas.microsoft.com/office/powerpoint/2010/main" val="401001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35</a:t>
            </a:fld>
            <a:endParaRPr lang="en-US"/>
          </a:p>
        </p:txBody>
      </p:sp>
    </p:spTree>
    <p:extLst>
      <p:ext uri="{BB962C8B-B14F-4D97-AF65-F5344CB8AC3E}">
        <p14:creationId xmlns:p14="http://schemas.microsoft.com/office/powerpoint/2010/main" val="3561056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36</a:t>
            </a:fld>
            <a:endParaRPr lang="en-US"/>
          </a:p>
        </p:txBody>
      </p:sp>
    </p:spTree>
    <p:extLst>
      <p:ext uri="{BB962C8B-B14F-4D97-AF65-F5344CB8AC3E}">
        <p14:creationId xmlns:p14="http://schemas.microsoft.com/office/powerpoint/2010/main" val="1143501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37</a:t>
            </a:fld>
            <a:endParaRPr lang="en-US"/>
          </a:p>
        </p:txBody>
      </p:sp>
    </p:spTree>
    <p:extLst>
      <p:ext uri="{BB962C8B-B14F-4D97-AF65-F5344CB8AC3E}">
        <p14:creationId xmlns:p14="http://schemas.microsoft.com/office/powerpoint/2010/main" val="1029761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38</a:t>
            </a:fld>
            <a:endParaRPr lang="en-US"/>
          </a:p>
        </p:txBody>
      </p:sp>
    </p:spTree>
    <p:extLst>
      <p:ext uri="{BB962C8B-B14F-4D97-AF65-F5344CB8AC3E}">
        <p14:creationId xmlns:p14="http://schemas.microsoft.com/office/powerpoint/2010/main" val="3222424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39</a:t>
            </a:fld>
            <a:endParaRPr lang="en-US"/>
          </a:p>
        </p:txBody>
      </p:sp>
    </p:spTree>
    <p:extLst>
      <p:ext uri="{BB962C8B-B14F-4D97-AF65-F5344CB8AC3E}">
        <p14:creationId xmlns:p14="http://schemas.microsoft.com/office/powerpoint/2010/main" val="404998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40</a:t>
            </a:fld>
            <a:endParaRPr lang="en-US"/>
          </a:p>
        </p:txBody>
      </p:sp>
    </p:spTree>
    <p:extLst>
      <p:ext uri="{BB962C8B-B14F-4D97-AF65-F5344CB8AC3E}">
        <p14:creationId xmlns:p14="http://schemas.microsoft.com/office/powerpoint/2010/main" val="2807285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41</a:t>
            </a:fld>
            <a:endParaRPr lang="en-US"/>
          </a:p>
        </p:txBody>
      </p:sp>
    </p:spTree>
    <p:extLst>
      <p:ext uri="{BB962C8B-B14F-4D97-AF65-F5344CB8AC3E}">
        <p14:creationId xmlns:p14="http://schemas.microsoft.com/office/powerpoint/2010/main" val="349267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0A53F-7D6B-4AFB-9AF7-F1AC7F9437A7}" type="slidenum">
              <a:rPr lang="en-US" smtClean="0"/>
              <a:t>4</a:t>
            </a:fld>
            <a:endParaRPr lang="en-US"/>
          </a:p>
        </p:txBody>
      </p:sp>
    </p:spTree>
    <p:extLst>
      <p:ext uri="{BB962C8B-B14F-4D97-AF65-F5344CB8AC3E}">
        <p14:creationId xmlns:p14="http://schemas.microsoft.com/office/powerpoint/2010/main" val="3160580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42</a:t>
            </a:fld>
            <a:endParaRPr lang="en-US"/>
          </a:p>
        </p:txBody>
      </p:sp>
    </p:spTree>
    <p:extLst>
      <p:ext uri="{BB962C8B-B14F-4D97-AF65-F5344CB8AC3E}">
        <p14:creationId xmlns:p14="http://schemas.microsoft.com/office/powerpoint/2010/main" val="2998503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43</a:t>
            </a:fld>
            <a:endParaRPr lang="en-US"/>
          </a:p>
        </p:txBody>
      </p:sp>
    </p:spTree>
    <p:extLst>
      <p:ext uri="{BB962C8B-B14F-4D97-AF65-F5344CB8AC3E}">
        <p14:creationId xmlns:p14="http://schemas.microsoft.com/office/powerpoint/2010/main" val="1313061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44</a:t>
            </a:fld>
            <a:endParaRPr lang="en-US"/>
          </a:p>
        </p:txBody>
      </p:sp>
    </p:spTree>
    <p:extLst>
      <p:ext uri="{BB962C8B-B14F-4D97-AF65-F5344CB8AC3E}">
        <p14:creationId xmlns:p14="http://schemas.microsoft.com/office/powerpoint/2010/main" val="3950533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45</a:t>
            </a:fld>
            <a:endParaRPr lang="en-US"/>
          </a:p>
        </p:txBody>
      </p:sp>
    </p:spTree>
    <p:extLst>
      <p:ext uri="{BB962C8B-B14F-4D97-AF65-F5344CB8AC3E}">
        <p14:creationId xmlns:p14="http://schemas.microsoft.com/office/powerpoint/2010/main" val="818210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46</a:t>
            </a:fld>
            <a:endParaRPr lang="en-US"/>
          </a:p>
        </p:txBody>
      </p:sp>
    </p:spTree>
    <p:extLst>
      <p:ext uri="{BB962C8B-B14F-4D97-AF65-F5344CB8AC3E}">
        <p14:creationId xmlns:p14="http://schemas.microsoft.com/office/powerpoint/2010/main" val="1764725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47</a:t>
            </a:fld>
            <a:endParaRPr lang="en-US"/>
          </a:p>
        </p:txBody>
      </p:sp>
    </p:spTree>
    <p:extLst>
      <p:ext uri="{BB962C8B-B14F-4D97-AF65-F5344CB8AC3E}">
        <p14:creationId xmlns:p14="http://schemas.microsoft.com/office/powerpoint/2010/main" val="2248725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48</a:t>
            </a:fld>
            <a:endParaRPr lang="en-US"/>
          </a:p>
        </p:txBody>
      </p:sp>
    </p:spTree>
    <p:extLst>
      <p:ext uri="{BB962C8B-B14F-4D97-AF65-F5344CB8AC3E}">
        <p14:creationId xmlns:p14="http://schemas.microsoft.com/office/powerpoint/2010/main" val="3756417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49</a:t>
            </a:fld>
            <a:endParaRPr lang="en-US"/>
          </a:p>
        </p:txBody>
      </p:sp>
    </p:spTree>
    <p:extLst>
      <p:ext uri="{BB962C8B-B14F-4D97-AF65-F5344CB8AC3E}">
        <p14:creationId xmlns:p14="http://schemas.microsoft.com/office/powerpoint/2010/main" val="3288451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50</a:t>
            </a:fld>
            <a:endParaRPr lang="en-US"/>
          </a:p>
        </p:txBody>
      </p:sp>
    </p:spTree>
    <p:extLst>
      <p:ext uri="{BB962C8B-B14F-4D97-AF65-F5344CB8AC3E}">
        <p14:creationId xmlns:p14="http://schemas.microsoft.com/office/powerpoint/2010/main" val="2100317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51</a:t>
            </a:fld>
            <a:endParaRPr lang="en-US"/>
          </a:p>
        </p:txBody>
      </p:sp>
    </p:spTree>
    <p:extLst>
      <p:ext uri="{BB962C8B-B14F-4D97-AF65-F5344CB8AC3E}">
        <p14:creationId xmlns:p14="http://schemas.microsoft.com/office/powerpoint/2010/main" val="2590559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hlinkClick r:id="rId3"/>
              </a:rPr>
              <a:t>http://localhost:4040/stages/</a:t>
            </a:r>
            <a:r>
              <a:rPr lang="en-US" dirty="0" smtClean="0"/>
              <a:t> you can check the Spark UI.</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5</a:t>
            </a:fld>
            <a:endParaRPr lang="en-US"/>
          </a:p>
        </p:txBody>
      </p:sp>
    </p:spTree>
    <p:extLst>
      <p:ext uri="{BB962C8B-B14F-4D97-AF65-F5344CB8AC3E}">
        <p14:creationId xmlns:p14="http://schemas.microsoft.com/office/powerpoint/2010/main" val="8883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http://www.supergloo.com/fieldnotes/apache-spark-examples-of-transformations/</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6</a:t>
            </a:fld>
            <a:endParaRPr lang="en-US"/>
          </a:p>
        </p:txBody>
      </p:sp>
    </p:spTree>
    <p:extLst>
      <p:ext uri="{BB962C8B-B14F-4D97-AF65-F5344CB8AC3E}">
        <p14:creationId xmlns:p14="http://schemas.microsoft.com/office/powerpoint/2010/main" val="3504279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http://www.supergloo.com/fieldnotes/apache-spark-examples-of-actions/</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7</a:t>
            </a:fld>
            <a:endParaRPr lang="en-US"/>
          </a:p>
        </p:txBody>
      </p:sp>
    </p:spTree>
    <p:extLst>
      <p:ext uri="{BB962C8B-B14F-4D97-AF65-F5344CB8AC3E}">
        <p14:creationId xmlns:p14="http://schemas.microsoft.com/office/powerpoint/2010/main" val="369569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http://www.supergloo.com/fieldnotes/apache-spark-examples-of-actions/</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8</a:t>
            </a:fld>
            <a:endParaRPr lang="en-US"/>
          </a:p>
        </p:txBody>
      </p:sp>
    </p:spTree>
    <p:extLst>
      <p:ext uri="{BB962C8B-B14F-4D97-AF65-F5344CB8AC3E}">
        <p14:creationId xmlns:p14="http://schemas.microsoft.com/office/powerpoint/2010/main" val="3615725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http://www.supergloo.com/fieldnotes/apache-spark-examples-of-actions/</a:t>
            </a:r>
            <a:endParaRPr lang="en-US" b="1" dirty="0"/>
          </a:p>
        </p:txBody>
      </p:sp>
      <p:sp>
        <p:nvSpPr>
          <p:cNvPr id="4" name="Slide Number Placeholder 3"/>
          <p:cNvSpPr>
            <a:spLocks noGrp="1"/>
          </p:cNvSpPr>
          <p:nvPr>
            <p:ph type="sldNum" sz="quarter" idx="10"/>
          </p:nvPr>
        </p:nvSpPr>
        <p:spPr/>
        <p:txBody>
          <a:bodyPr/>
          <a:lstStyle/>
          <a:p>
            <a:fld id="{CF30A53F-7D6B-4AFB-9AF7-F1AC7F9437A7}" type="slidenum">
              <a:rPr lang="en-US" smtClean="0"/>
              <a:t>9</a:t>
            </a:fld>
            <a:endParaRPr lang="en-US"/>
          </a:p>
        </p:txBody>
      </p:sp>
    </p:spTree>
    <p:extLst>
      <p:ext uri="{BB962C8B-B14F-4D97-AF65-F5344CB8AC3E}">
        <p14:creationId xmlns:p14="http://schemas.microsoft.com/office/powerpoint/2010/main" val="262121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it.ly/1ywZBs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ark.apache.org/docs/latest/api/scala/index.html#org.apache.spark.SparkContext$"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with RDDs</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To summarize, every Spark program and shell session will work as follows</a:t>
            </a:r>
            <a:r>
              <a:rPr lang="en-US" dirty="0" smtClean="0"/>
              <a:t>:</a:t>
            </a:r>
          </a:p>
          <a:p>
            <a:pPr marL="914400" lvl="1" indent="-514350">
              <a:buFont typeface="+mj-lt"/>
              <a:buAutoNum type="arabicPeriod"/>
            </a:pPr>
            <a:r>
              <a:rPr lang="en-US" dirty="0"/>
              <a:t>Create some input RDDs from external data.</a:t>
            </a:r>
          </a:p>
          <a:p>
            <a:pPr marL="914400" lvl="1" indent="-514350">
              <a:buFont typeface="+mj-lt"/>
              <a:buAutoNum type="arabicPeriod"/>
            </a:pPr>
            <a:r>
              <a:rPr lang="en-US" dirty="0"/>
              <a:t>Transform them to define new RDDs using transformations like filter().</a:t>
            </a:r>
          </a:p>
          <a:p>
            <a:pPr marL="914400" lvl="1" indent="-514350">
              <a:buFont typeface="+mj-lt"/>
              <a:buAutoNum type="arabicPeriod"/>
            </a:pPr>
            <a:r>
              <a:rPr lang="en-US" dirty="0"/>
              <a:t>Ask Spark to persist() any intermediate RDDs that will need to be reused.</a:t>
            </a:r>
          </a:p>
          <a:p>
            <a:pPr marL="914400" lvl="1" indent="-514350">
              <a:buFont typeface="+mj-lt"/>
              <a:buAutoNum type="arabicPeriod"/>
            </a:pPr>
            <a:r>
              <a:rPr lang="en-US" dirty="0"/>
              <a:t>Launch actions such as count() and first() to kick off a parallel computation, which is then optimized and executed by Spark.</a:t>
            </a:r>
          </a:p>
          <a:p>
            <a:pPr marL="514350" indent="-514350">
              <a:buFont typeface="+mj-lt"/>
              <a:buAutoNum type="arabicPeriod"/>
            </a:pPr>
            <a:endParaRPr lang="en-US" dirty="0"/>
          </a:p>
        </p:txBody>
      </p:sp>
    </p:spTree>
    <p:extLst>
      <p:ext uri="{BB962C8B-B14F-4D97-AF65-F5344CB8AC3E}">
        <p14:creationId xmlns:p14="http://schemas.microsoft.com/office/powerpoint/2010/main" val="113719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CREATING RDDs</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dirty="0" smtClean="0"/>
              <a:t>We can create RDDs in TWO ways:</a:t>
            </a:r>
          </a:p>
          <a:p>
            <a:pPr lvl="1"/>
            <a:r>
              <a:rPr lang="en-US" dirty="0" smtClean="0"/>
              <a:t>Loading an external dataset and</a:t>
            </a:r>
          </a:p>
          <a:p>
            <a:pPr lvl="1"/>
            <a:r>
              <a:rPr lang="en-US" dirty="0" smtClean="0"/>
              <a:t>Parallelizing a collection in Driver program.</a:t>
            </a:r>
          </a:p>
          <a:p>
            <a:r>
              <a:rPr lang="en-US" dirty="0" smtClean="0"/>
              <a:t>Simplest way to create RDD is </a:t>
            </a:r>
          </a:p>
          <a:p>
            <a:pPr lvl="1"/>
            <a:r>
              <a:rPr lang="en-US" dirty="0" smtClean="0"/>
              <a:t>take an existing collection in the program and </a:t>
            </a:r>
          </a:p>
          <a:p>
            <a:pPr lvl="1"/>
            <a:r>
              <a:rPr lang="en-US" dirty="0" smtClean="0"/>
              <a:t>Pass it to Spark Context’s </a:t>
            </a:r>
            <a:r>
              <a:rPr lang="en-US" b="1" dirty="0" smtClean="0"/>
              <a:t>parallelize() </a:t>
            </a:r>
            <a:r>
              <a:rPr lang="en-US" dirty="0" smtClean="0"/>
              <a:t>method.</a:t>
            </a:r>
          </a:p>
          <a:p>
            <a:pPr lvl="1"/>
            <a:r>
              <a:rPr lang="en-US" dirty="0" smtClean="0"/>
              <a:t>This method is limited to prototyping and testing and is not widely used, since it requires that the entire collection dataset in memory on one machine.</a:t>
            </a:r>
          </a:p>
          <a:p>
            <a:pPr lvl="1"/>
            <a:r>
              <a:rPr lang="en-US" dirty="0"/>
              <a:t>lines = </a:t>
            </a:r>
            <a:r>
              <a:rPr lang="en-US" dirty="0" err="1"/>
              <a:t>sc.parallelize</a:t>
            </a:r>
            <a:r>
              <a:rPr lang="en-US" dirty="0"/>
              <a:t>(["pandas", </a:t>
            </a:r>
            <a:r>
              <a:rPr lang="en-US" dirty="0" err="1"/>
              <a:t>"i</a:t>
            </a:r>
            <a:r>
              <a:rPr lang="en-US" dirty="0"/>
              <a:t> like pandas"]) - python</a:t>
            </a:r>
          </a:p>
          <a:p>
            <a:pPr lvl="1"/>
            <a:r>
              <a:rPr lang="en-US" dirty="0" err="1"/>
              <a:t>val</a:t>
            </a:r>
            <a:r>
              <a:rPr lang="en-US" dirty="0"/>
              <a:t> lines = </a:t>
            </a:r>
            <a:r>
              <a:rPr lang="en-US" dirty="0" err="1"/>
              <a:t>sc.parallelize</a:t>
            </a:r>
            <a:r>
              <a:rPr lang="en-US" dirty="0"/>
              <a:t>(List("pandas", </a:t>
            </a:r>
            <a:r>
              <a:rPr lang="en-US" dirty="0" err="1"/>
              <a:t>"i</a:t>
            </a:r>
            <a:r>
              <a:rPr lang="en-US" dirty="0"/>
              <a:t> like pandas")) - </a:t>
            </a:r>
            <a:r>
              <a:rPr lang="en-US" dirty="0" err="1"/>
              <a:t>scala</a:t>
            </a:r>
            <a:endParaRPr lang="en-US" dirty="0"/>
          </a:p>
          <a:p>
            <a:pPr lvl="1"/>
            <a:r>
              <a:rPr lang="en-US" dirty="0" err="1"/>
              <a:t>JavaRDD</a:t>
            </a:r>
            <a:r>
              <a:rPr lang="en-US" dirty="0"/>
              <a:t>&lt;String&gt; lines = </a:t>
            </a:r>
            <a:r>
              <a:rPr lang="en-US" dirty="0" err="1"/>
              <a:t>sc.parallelize</a:t>
            </a:r>
            <a:r>
              <a:rPr lang="en-US" dirty="0"/>
              <a:t>(</a:t>
            </a:r>
            <a:r>
              <a:rPr lang="en-US" dirty="0" err="1"/>
              <a:t>Arrays.asList</a:t>
            </a:r>
            <a:r>
              <a:rPr lang="en-US" dirty="0"/>
              <a:t>("pandas", </a:t>
            </a:r>
            <a:r>
              <a:rPr lang="en-US" dirty="0" err="1"/>
              <a:t>"i</a:t>
            </a:r>
            <a:r>
              <a:rPr lang="en-US" dirty="0"/>
              <a:t> like pandas")); - java</a:t>
            </a:r>
            <a:endParaRPr lang="en-US" dirty="0" smtClean="0"/>
          </a:p>
        </p:txBody>
      </p:sp>
    </p:spTree>
    <p:extLst>
      <p:ext uri="{BB962C8B-B14F-4D97-AF65-F5344CB8AC3E}">
        <p14:creationId xmlns:p14="http://schemas.microsoft.com/office/powerpoint/2010/main" val="387797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CREATING RDDs</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a:t>A more common way to create RDDs is to load data from external storage</a:t>
            </a:r>
            <a:r>
              <a:rPr lang="en-US" dirty="0" smtClean="0"/>
              <a:t>.</a:t>
            </a:r>
          </a:p>
          <a:p>
            <a:pPr lvl="1"/>
            <a:r>
              <a:rPr lang="en-US" dirty="0" smtClean="0"/>
              <a:t>One example is using </a:t>
            </a:r>
            <a:r>
              <a:rPr lang="en-US" dirty="0" err="1" smtClean="0"/>
              <a:t>SparkContext.textFile</a:t>
            </a:r>
            <a:r>
              <a:rPr lang="en-US" dirty="0" smtClean="0"/>
              <a:t>(), loads a text file as an RDD of strings.</a:t>
            </a:r>
          </a:p>
          <a:p>
            <a:pPr lvl="1"/>
            <a:r>
              <a:rPr lang="en-US" dirty="0"/>
              <a:t>lines = </a:t>
            </a:r>
            <a:r>
              <a:rPr lang="en-US" dirty="0" err="1"/>
              <a:t>sc.textFile</a:t>
            </a:r>
            <a:r>
              <a:rPr lang="en-US" dirty="0"/>
              <a:t>("/path/to/README.md")  - python</a:t>
            </a:r>
          </a:p>
          <a:p>
            <a:pPr lvl="1"/>
            <a:r>
              <a:rPr lang="en-US" dirty="0" err="1"/>
              <a:t>val</a:t>
            </a:r>
            <a:r>
              <a:rPr lang="en-US" dirty="0"/>
              <a:t> lines = </a:t>
            </a:r>
            <a:r>
              <a:rPr lang="en-US" dirty="0" err="1"/>
              <a:t>sc.textFile</a:t>
            </a:r>
            <a:r>
              <a:rPr lang="en-US" dirty="0"/>
              <a:t>("/path/to/README.md") - </a:t>
            </a:r>
            <a:r>
              <a:rPr lang="en-US" dirty="0" err="1"/>
              <a:t>scala</a:t>
            </a:r>
            <a:endParaRPr lang="en-US" dirty="0"/>
          </a:p>
          <a:p>
            <a:pPr lvl="1"/>
            <a:r>
              <a:rPr lang="en-US" dirty="0" err="1"/>
              <a:t>JavaRDD</a:t>
            </a:r>
            <a:r>
              <a:rPr lang="en-US" dirty="0"/>
              <a:t>&lt;String&gt; lines = </a:t>
            </a:r>
            <a:r>
              <a:rPr lang="en-US" dirty="0" err="1"/>
              <a:t>sc.textFile</a:t>
            </a:r>
            <a:r>
              <a:rPr lang="en-US" dirty="0"/>
              <a:t>("/path/to/README.md"); - java</a:t>
            </a:r>
            <a:endParaRPr lang="en-US" dirty="0" smtClean="0"/>
          </a:p>
        </p:txBody>
      </p:sp>
    </p:spTree>
    <p:extLst>
      <p:ext uri="{BB962C8B-B14F-4D97-AF65-F5344CB8AC3E}">
        <p14:creationId xmlns:p14="http://schemas.microsoft.com/office/powerpoint/2010/main" val="379805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smtClean="0"/>
              <a:t>RDDs supports 2 types of operations </a:t>
            </a:r>
          </a:p>
          <a:p>
            <a:pPr lvl="1"/>
            <a:r>
              <a:rPr lang="en-US" dirty="0" smtClean="0"/>
              <a:t>transformations and actions.</a:t>
            </a:r>
          </a:p>
          <a:p>
            <a:pPr lvl="1"/>
            <a:r>
              <a:rPr lang="en-US" dirty="0" smtClean="0"/>
              <a:t>Transformations on RDDs return a new RDD, such as map() and filter().</a:t>
            </a:r>
          </a:p>
          <a:p>
            <a:pPr lvl="1"/>
            <a:r>
              <a:rPr lang="en-US" dirty="0" smtClean="0"/>
              <a:t>Actions return a result to the driver program or write the result to storage and kicks off a computation, such as count(), first().</a:t>
            </a:r>
          </a:p>
          <a:p>
            <a:pPr lvl="1"/>
            <a:r>
              <a:rPr lang="en-US" dirty="0" smtClean="0"/>
              <a:t>To distinguish Transformation from action check the return type. Transformations return RDDs, and action return some other data type.</a:t>
            </a:r>
          </a:p>
          <a:p>
            <a:r>
              <a:rPr lang="en-US" b="1" dirty="0" smtClean="0"/>
              <a:t>Transformed RDDs are computed lazily.</a:t>
            </a:r>
          </a:p>
          <a:p>
            <a:r>
              <a:rPr lang="en-US" dirty="0" smtClean="0"/>
              <a:t>Many transformations are element-wise, </a:t>
            </a:r>
            <a:r>
              <a:rPr lang="en-US" dirty="0" err="1" smtClean="0"/>
              <a:t>i.e</a:t>
            </a:r>
            <a:r>
              <a:rPr lang="en-US" dirty="0" smtClean="0"/>
              <a:t> they work on one element at a time.</a:t>
            </a:r>
          </a:p>
          <a:p>
            <a:r>
              <a:rPr lang="en-US" dirty="0" err="1" smtClean="0"/>
              <a:t>E.g</a:t>
            </a:r>
            <a:r>
              <a:rPr lang="en-US" dirty="0" smtClean="0"/>
              <a:t> filter() transformation </a:t>
            </a:r>
            <a:r>
              <a:rPr lang="en-US" b="1" dirty="0" smtClean="0"/>
              <a:t>does not mutate</a:t>
            </a:r>
            <a:r>
              <a:rPr lang="en-US" dirty="0" smtClean="0"/>
              <a:t> the existing RDD. It returns a pointer to an entirely new RDD.</a:t>
            </a:r>
          </a:p>
          <a:p>
            <a:endParaRPr lang="en-US" dirty="0" smtClean="0"/>
          </a:p>
        </p:txBody>
      </p:sp>
    </p:spTree>
    <p:extLst>
      <p:ext uri="{BB962C8B-B14F-4D97-AF65-F5344CB8AC3E}">
        <p14:creationId xmlns:p14="http://schemas.microsoft.com/office/powerpoint/2010/main" val="328127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r>
              <a:rPr lang="en-US" dirty="0" smtClean="0"/>
              <a:t>Filter() in 3 languages:</a:t>
            </a:r>
          </a:p>
          <a:p>
            <a:pPr marL="914400" lvl="2" indent="0">
              <a:buNone/>
            </a:pPr>
            <a:r>
              <a:rPr lang="en-US" dirty="0" err="1"/>
              <a:t>inputRDD</a:t>
            </a:r>
            <a:r>
              <a:rPr lang="en-US" dirty="0"/>
              <a:t> = </a:t>
            </a:r>
            <a:r>
              <a:rPr lang="en-US" dirty="0" err="1"/>
              <a:t>sc.textFile</a:t>
            </a:r>
            <a:r>
              <a:rPr lang="en-US" dirty="0"/>
              <a:t>("log.txt")</a:t>
            </a:r>
          </a:p>
          <a:p>
            <a:pPr marL="914400" lvl="2" indent="0">
              <a:buNone/>
            </a:pPr>
            <a:r>
              <a:rPr lang="en-US" dirty="0" err="1"/>
              <a:t>errorsRDD</a:t>
            </a:r>
            <a:r>
              <a:rPr lang="en-US" dirty="0"/>
              <a:t> = </a:t>
            </a:r>
            <a:r>
              <a:rPr lang="en-US" dirty="0" err="1"/>
              <a:t>inputRDD.filter</a:t>
            </a:r>
            <a:r>
              <a:rPr lang="en-US" dirty="0"/>
              <a:t>(lambda x: "error" in x)</a:t>
            </a:r>
          </a:p>
          <a:p>
            <a:pPr lvl="2"/>
            <a:endParaRPr lang="en-US" dirty="0"/>
          </a:p>
          <a:p>
            <a:pPr marL="914400" lvl="2" indent="0">
              <a:buNone/>
            </a:pPr>
            <a:r>
              <a:rPr lang="en-US" dirty="0" err="1"/>
              <a:t>val</a:t>
            </a:r>
            <a:r>
              <a:rPr lang="en-US" dirty="0"/>
              <a:t> </a:t>
            </a:r>
            <a:r>
              <a:rPr lang="en-US" dirty="0" err="1"/>
              <a:t>inputRDD</a:t>
            </a:r>
            <a:r>
              <a:rPr lang="en-US" dirty="0"/>
              <a:t> = </a:t>
            </a:r>
            <a:r>
              <a:rPr lang="en-US" dirty="0" err="1"/>
              <a:t>sc.textFile</a:t>
            </a:r>
            <a:r>
              <a:rPr lang="en-US" dirty="0"/>
              <a:t>("log.txt")</a:t>
            </a:r>
          </a:p>
          <a:p>
            <a:pPr marL="914400" lvl="2" indent="0">
              <a:buNone/>
            </a:pPr>
            <a:r>
              <a:rPr lang="en-US" dirty="0" err="1"/>
              <a:t>val</a:t>
            </a:r>
            <a:r>
              <a:rPr lang="en-US" dirty="0"/>
              <a:t> </a:t>
            </a:r>
            <a:r>
              <a:rPr lang="en-US" dirty="0" err="1"/>
              <a:t>errorsRDD</a:t>
            </a:r>
            <a:r>
              <a:rPr lang="en-US" dirty="0"/>
              <a:t> = </a:t>
            </a:r>
            <a:r>
              <a:rPr lang="en-US" dirty="0" err="1"/>
              <a:t>inputRDD.filter</a:t>
            </a:r>
            <a:r>
              <a:rPr lang="en-US" dirty="0"/>
              <a:t>(line =&gt; </a:t>
            </a:r>
            <a:r>
              <a:rPr lang="en-US" dirty="0" err="1"/>
              <a:t>line.contains</a:t>
            </a:r>
            <a:r>
              <a:rPr lang="en-US" dirty="0"/>
              <a:t>("error"))</a:t>
            </a:r>
          </a:p>
          <a:p>
            <a:pPr lvl="2"/>
            <a:endParaRPr lang="en-US" dirty="0"/>
          </a:p>
          <a:p>
            <a:pPr marL="914400" lvl="2" indent="0">
              <a:buNone/>
            </a:pPr>
            <a:r>
              <a:rPr lang="en-US" dirty="0" err="1"/>
              <a:t>JavaRDD</a:t>
            </a:r>
            <a:r>
              <a:rPr lang="en-US" dirty="0"/>
              <a:t>&lt;String&gt; </a:t>
            </a:r>
            <a:r>
              <a:rPr lang="en-US" dirty="0" err="1"/>
              <a:t>inputRDD</a:t>
            </a:r>
            <a:r>
              <a:rPr lang="en-US" dirty="0"/>
              <a:t> = </a:t>
            </a:r>
            <a:r>
              <a:rPr lang="en-US" dirty="0" err="1"/>
              <a:t>sc.textFile</a:t>
            </a:r>
            <a:r>
              <a:rPr lang="en-US" dirty="0"/>
              <a:t>("log.txt");</a:t>
            </a:r>
          </a:p>
          <a:p>
            <a:pPr marL="914400" lvl="2" indent="0">
              <a:buNone/>
            </a:pPr>
            <a:r>
              <a:rPr lang="en-US" dirty="0" err="1"/>
              <a:t>JavaRDD</a:t>
            </a:r>
            <a:r>
              <a:rPr lang="en-US" dirty="0"/>
              <a:t>&lt;String&gt; </a:t>
            </a:r>
            <a:r>
              <a:rPr lang="en-US" dirty="0" err="1"/>
              <a:t>errorsRDD</a:t>
            </a:r>
            <a:r>
              <a:rPr lang="en-US" dirty="0"/>
              <a:t> = </a:t>
            </a:r>
            <a:r>
              <a:rPr lang="en-US" dirty="0" err="1"/>
              <a:t>inputRDD.filter</a:t>
            </a:r>
            <a:r>
              <a:rPr lang="en-US" dirty="0"/>
              <a:t>(</a:t>
            </a:r>
          </a:p>
          <a:p>
            <a:pPr marL="914400" lvl="2" indent="0">
              <a:buNone/>
            </a:pPr>
            <a:r>
              <a:rPr lang="en-US" dirty="0"/>
              <a:t>  new Function&lt;String, Boolean&gt;() {</a:t>
            </a:r>
          </a:p>
          <a:p>
            <a:pPr marL="914400" lvl="2" indent="0">
              <a:buNone/>
            </a:pPr>
            <a:r>
              <a:rPr lang="en-US" dirty="0"/>
              <a:t>    public Boolean call(String x) { return </a:t>
            </a:r>
            <a:r>
              <a:rPr lang="en-US" dirty="0" err="1"/>
              <a:t>x.contains</a:t>
            </a:r>
            <a:r>
              <a:rPr lang="en-US" dirty="0"/>
              <a:t>("error"); </a:t>
            </a:r>
            <a:r>
              <a:rPr lang="en-US" dirty="0" smtClean="0"/>
              <a:t>}   } });</a:t>
            </a:r>
            <a:endParaRPr lang="en-US" dirty="0"/>
          </a:p>
          <a:p>
            <a:r>
              <a:rPr lang="en-US" dirty="0" smtClean="0"/>
              <a:t>The </a:t>
            </a:r>
            <a:r>
              <a:rPr lang="en-US" dirty="0" err="1"/>
              <a:t>inputRDD</a:t>
            </a:r>
            <a:r>
              <a:rPr lang="en-US" dirty="0"/>
              <a:t> </a:t>
            </a:r>
            <a:r>
              <a:rPr lang="en-US" dirty="0" smtClean="0"/>
              <a:t>is not got mutated due to transformation and can still be reused in the </a:t>
            </a:r>
            <a:r>
              <a:rPr lang="en-US" dirty="0" err="1" smtClean="0"/>
              <a:t>protram</a:t>
            </a:r>
            <a:r>
              <a:rPr lang="en-US" dirty="0" smtClean="0"/>
              <a:t>.</a:t>
            </a:r>
          </a:p>
          <a:p>
            <a:pPr lvl="1"/>
            <a:r>
              <a:rPr lang="en-US" dirty="0" err="1" smtClean="0"/>
              <a:t>E.g</a:t>
            </a:r>
            <a:r>
              <a:rPr lang="en-US" dirty="0" smtClean="0"/>
              <a:t> reusing </a:t>
            </a:r>
            <a:r>
              <a:rPr lang="en-US" dirty="0" err="1" smtClean="0"/>
              <a:t>inputRDD</a:t>
            </a:r>
            <a:r>
              <a:rPr lang="en-US" dirty="0" smtClean="0"/>
              <a:t> – and using another transformation </a:t>
            </a:r>
            <a:r>
              <a:rPr lang="en-US" b="1" dirty="0" smtClean="0"/>
              <a:t>UNION</a:t>
            </a:r>
          </a:p>
          <a:p>
            <a:pPr lvl="1"/>
            <a:r>
              <a:rPr lang="en-US" dirty="0" err="1"/>
              <a:t>errorsRDD</a:t>
            </a:r>
            <a:r>
              <a:rPr lang="en-US" dirty="0"/>
              <a:t> = </a:t>
            </a:r>
            <a:r>
              <a:rPr lang="en-US" dirty="0" err="1"/>
              <a:t>inputRDD.filter</a:t>
            </a:r>
            <a:r>
              <a:rPr lang="en-US" dirty="0"/>
              <a:t>(lambda x: "error" in x)</a:t>
            </a:r>
          </a:p>
          <a:p>
            <a:pPr lvl="1"/>
            <a:r>
              <a:rPr lang="en-US" dirty="0" err="1"/>
              <a:t>warningsRDD</a:t>
            </a:r>
            <a:r>
              <a:rPr lang="en-US" dirty="0"/>
              <a:t> = </a:t>
            </a:r>
            <a:r>
              <a:rPr lang="en-US" dirty="0" err="1"/>
              <a:t>inputRDD.filter</a:t>
            </a:r>
            <a:r>
              <a:rPr lang="en-US" dirty="0"/>
              <a:t>(lambda x: "warning" in x)</a:t>
            </a:r>
          </a:p>
          <a:p>
            <a:pPr lvl="1"/>
            <a:r>
              <a:rPr lang="en-US" dirty="0" err="1"/>
              <a:t>badLinesRDD</a:t>
            </a:r>
            <a:r>
              <a:rPr lang="en-US" dirty="0"/>
              <a:t> = </a:t>
            </a:r>
            <a:r>
              <a:rPr lang="en-US" dirty="0" err="1"/>
              <a:t>errorsRDD.union</a:t>
            </a:r>
            <a:r>
              <a:rPr lang="en-US" dirty="0"/>
              <a:t>(</a:t>
            </a:r>
            <a:r>
              <a:rPr lang="en-US" dirty="0" err="1"/>
              <a:t>warningsRDD</a:t>
            </a:r>
            <a:r>
              <a:rPr lang="en-US" dirty="0"/>
              <a:t>)</a:t>
            </a:r>
            <a:endParaRPr lang="en-US" dirty="0" smtClean="0"/>
          </a:p>
        </p:txBody>
      </p:sp>
    </p:spTree>
    <p:extLst>
      <p:ext uri="{BB962C8B-B14F-4D97-AF65-F5344CB8AC3E}">
        <p14:creationId xmlns:p14="http://schemas.microsoft.com/office/powerpoint/2010/main" val="3847429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2701489"/>
          </a:xfrm>
        </p:spPr>
        <p:txBody>
          <a:bodyPr>
            <a:normAutofit fontScale="85000" lnSpcReduction="20000"/>
          </a:bodyPr>
          <a:lstStyle/>
          <a:p>
            <a:r>
              <a:rPr lang="en-US" dirty="0" smtClean="0"/>
              <a:t>Spark keeps track of the set of dependencies between different RDDs, as you keep deriving new RDDs from each other using transformation.</a:t>
            </a:r>
          </a:p>
          <a:p>
            <a:r>
              <a:rPr lang="en-US" dirty="0" smtClean="0"/>
              <a:t>This is called </a:t>
            </a:r>
            <a:r>
              <a:rPr lang="en-US" b="1" dirty="0" smtClean="0"/>
              <a:t>lineage graph.</a:t>
            </a:r>
            <a:r>
              <a:rPr lang="en-US" dirty="0" smtClean="0"/>
              <a:t> Below shows the RDD lineage graph created during log analysis.</a:t>
            </a:r>
          </a:p>
          <a:p>
            <a:r>
              <a:rPr lang="en-US" dirty="0" smtClean="0"/>
              <a:t>Spark uses this info to compute each RDD on demand and to recover lost data if part of a persistent RDD is lost.</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7244" y="3539689"/>
            <a:ext cx="4549511" cy="3313231"/>
          </a:xfrm>
          <a:prstGeom prst="rect">
            <a:avLst/>
          </a:prstGeom>
        </p:spPr>
      </p:pic>
    </p:spTree>
    <p:extLst>
      <p:ext uri="{BB962C8B-B14F-4D97-AF65-F5344CB8AC3E}">
        <p14:creationId xmlns:p14="http://schemas.microsoft.com/office/powerpoint/2010/main" val="246576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smtClean="0"/>
              <a:t>Actions: </a:t>
            </a:r>
          </a:p>
          <a:p>
            <a:pPr lvl="1"/>
            <a:r>
              <a:rPr lang="en-US" dirty="0" smtClean="0"/>
              <a:t>Actions are the second type of operation. These return a final value to driver program or write data to an external storage system.</a:t>
            </a:r>
          </a:p>
          <a:p>
            <a:pPr lvl="1"/>
            <a:r>
              <a:rPr lang="en-US" dirty="0" smtClean="0"/>
              <a:t>Actions force the evaluation of the transformations required for the RDD they were called on, and produces output.</a:t>
            </a:r>
          </a:p>
          <a:p>
            <a:pPr lvl="1"/>
            <a:r>
              <a:rPr lang="en-US" dirty="0" err="1" smtClean="0"/>
              <a:t>E.g</a:t>
            </a:r>
            <a:r>
              <a:rPr lang="en-US" dirty="0" smtClean="0"/>
              <a:t> – to print info about </a:t>
            </a:r>
            <a:r>
              <a:rPr lang="en-US" dirty="0" err="1" smtClean="0"/>
              <a:t>badLinesRDD</a:t>
            </a:r>
            <a:r>
              <a:rPr lang="en-US" dirty="0" smtClean="0"/>
              <a:t>, we will use two actions, count() – ret the count as a number and take() collects a no of elements from the RDD.</a:t>
            </a:r>
          </a:p>
          <a:p>
            <a:pPr lvl="1"/>
            <a:r>
              <a:rPr lang="en-US" dirty="0" smtClean="0"/>
              <a:t>Take() will retrieve a small no of elements in the RDD at the driver program.</a:t>
            </a:r>
          </a:p>
          <a:p>
            <a:pPr lvl="1"/>
            <a:r>
              <a:rPr lang="en-US" b="1" dirty="0" smtClean="0"/>
              <a:t>Collect() </a:t>
            </a:r>
            <a:r>
              <a:rPr lang="en-US" dirty="0" smtClean="0"/>
              <a:t>function will retrieve the entire RDD. This is useful if your program filters RDDs down to a very small size and so that you deal with it locally.</a:t>
            </a:r>
          </a:p>
          <a:p>
            <a:pPr lvl="1"/>
            <a:r>
              <a:rPr lang="en-US" dirty="0" smtClean="0"/>
              <a:t>Keep in mind that your entire data set must fit in memory on a single machine to use collect(), so collect() should not be used on large datasets.</a:t>
            </a:r>
          </a:p>
        </p:txBody>
      </p:sp>
    </p:spTree>
    <p:extLst>
      <p:ext uri="{BB962C8B-B14F-4D97-AF65-F5344CB8AC3E}">
        <p14:creationId xmlns:p14="http://schemas.microsoft.com/office/powerpoint/2010/main" val="1088148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lvl="2"/>
            <a:r>
              <a:rPr lang="en-US" dirty="0"/>
              <a:t>Python error count using actions:</a:t>
            </a:r>
          </a:p>
          <a:p>
            <a:pPr marL="914400" lvl="2" indent="0">
              <a:buNone/>
            </a:pPr>
            <a:r>
              <a:rPr lang="en-US" dirty="0"/>
              <a:t>print "Input had " + </a:t>
            </a:r>
            <a:r>
              <a:rPr lang="en-US" dirty="0" err="1"/>
              <a:t>badLinesRDD.count</a:t>
            </a:r>
            <a:r>
              <a:rPr lang="en-US" dirty="0"/>
              <a:t>() + " concerning lines"</a:t>
            </a:r>
          </a:p>
          <a:p>
            <a:pPr marL="914400" lvl="2" indent="0">
              <a:buNone/>
            </a:pPr>
            <a:r>
              <a:rPr lang="en-US" dirty="0"/>
              <a:t>print "Here are 10 examples:"</a:t>
            </a:r>
          </a:p>
          <a:p>
            <a:pPr marL="914400" lvl="2" indent="0">
              <a:buNone/>
            </a:pPr>
            <a:r>
              <a:rPr lang="en-US" dirty="0"/>
              <a:t>for line in </a:t>
            </a:r>
            <a:r>
              <a:rPr lang="en-US" dirty="0" err="1"/>
              <a:t>badLinesRDD.take</a:t>
            </a:r>
            <a:r>
              <a:rPr lang="en-US" dirty="0"/>
              <a:t>(10):</a:t>
            </a:r>
          </a:p>
          <a:p>
            <a:pPr marL="914400" lvl="2" indent="0">
              <a:buNone/>
            </a:pPr>
            <a:r>
              <a:rPr lang="en-US" dirty="0"/>
              <a:t>    print line</a:t>
            </a:r>
          </a:p>
          <a:p>
            <a:pPr lvl="2"/>
            <a:endParaRPr lang="en-US" dirty="0"/>
          </a:p>
          <a:p>
            <a:pPr lvl="2"/>
            <a:r>
              <a:rPr lang="en-US" dirty="0"/>
              <a:t>Scala error count using actions</a:t>
            </a:r>
          </a:p>
          <a:p>
            <a:pPr marL="914400" lvl="2" indent="0">
              <a:buNone/>
            </a:pPr>
            <a:r>
              <a:rPr lang="en-US" dirty="0" err="1"/>
              <a:t>println</a:t>
            </a:r>
            <a:r>
              <a:rPr lang="en-US" dirty="0"/>
              <a:t>("Input had " + </a:t>
            </a:r>
            <a:r>
              <a:rPr lang="en-US" dirty="0" err="1"/>
              <a:t>badLinesRDD.count</a:t>
            </a:r>
            <a:r>
              <a:rPr lang="en-US" dirty="0"/>
              <a:t>() + " concerning lines")</a:t>
            </a:r>
          </a:p>
          <a:p>
            <a:pPr marL="914400" lvl="2" indent="0">
              <a:buNone/>
            </a:pPr>
            <a:r>
              <a:rPr lang="en-US" dirty="0" err="1"/>
              <a:t>println</a:t>
            </a:r>
            <a:r>
              <a:rPr lang="en-US" dirty="0"/>
              <a:t>("Here are 10 examples:")</a:t>
            </a:r>
          </a:p>
          <a:p>
            <a:pPr marL="914400" lvl="2" indent="0">
              <a:buNone/>
            </a:pPr>
            <a:r>
              <a:rPr lang="en-US" dirty="0" err="1"/>
              <a:t>badLinesRDD.take</a:t>
            </a:r>
            <a:r>
              <a:rPr lang="en-US" dirty="0"/>
              <a:t>(10).</a:t>
            </a:r>
            <a:r>
              <a:rPr lang="en-US" dirty="0" err="1"/>
              <a:t>foreach</a:t>
            </a:r>
            <a:r>
              <a:rPr lang="en-US" dirty="0"/>
              <a:t>(</a:t>
            </a:r>
            <a:r>
              <a:rPr lang="en-US" dirty="0" err="1"/>
              <a:t>println</a:t>
            </a:r>
            <a:r>
              <a:rPr lang="en-US" dirty="0"/>
              <a:t>)</a:t>
            </a:r>
          </a:p>
          <a:p>
            <a:pPr lvl="2"/>
            <a:endParaRPr lang="en-US" dirty="0"/>
          </a:p>
          <a:p>
            <a:pPr lvl="2"/>
            <a:r>
              <a:rPr lang="en-US" dirty="0"/>
              <a:t>Java error count using actions</a:t>
            </a:r>
          </a:p>
          <a:p>
            <a:pPr marL="914400" lvl="2" indent="0">
              <a:buNone/>
            </a:pPr>
            <a:r>
              <a:rPr lang="en-US" dirty="0" err="1"/>
              <a:t>System.out.println</a:t>
            </a:r>
            <a:r>
              <a:rPr lang="en-US" dirty="0"/>
              <a:t>("Input had " + </a:t>
            </a:r>
            <a:r>
              <a:rPr lang="en-US" dirty="0" err="1"/>
              <a:t>badLinesRDD.count</a:t>
            </a:r>
            <a:r>
              <a:rPr lang="en-US" dirty="0"/>
              <a:t>() + " concerning lines")</a:t>
            </a:r>
          </a:p>
          <a:p>
            <a:pPr marL="914400" lvl="2" indent="0">
              <a:buNone/>
            </a:pPr>
            <a:r>
              <a:rPr lang="en-US" dirty="0" err="1"/>
              <a:t>System.out.println</a:t>
            </a:r>
            <a:r>
              <a:rPr lang="en-US" dirty="0"/>
              <a:t>("Here are 10 examples:")</a:t>
            </a:r>
          </a:p>
          <a:p>
            <a:pPr marL="914400" lvl="2" indent="0">
              <a:buNone/>
            </a:pPr>
            <a:r>
              <a:rPr lang="en-US" dirty="0"/>
              <a:t>for (String line: </a:t>
            </a:r>
            <a:r>
              <a:rPr lang="en-US" dirty="0" err="1"/>
              <a:t>badLinesRDD.take</a:t>
            </a:r>
            <a:r>
              <a:rPr lang="en-US" dirty="0"/>
              <a:t>(10)) {</a:t>
            </a:r>
          </a:p>
          <a:p>
            <a:pPr marL="914400" lvl="2" indent="0">
              <a:buNone/>
            </a:pPr>
            <a:r>
              <a:rPr lang="en-US" dirty="0"/>
              <a:t>  </a:t>
            </a:r>
            <a:r>
              <a:rPr lang="en-US" dirty="0" err="1"/>
              <a:t>System.out.println</a:t>
            </a:r>
            <a:r>
              <a:rPr lang="en-US" dirty="0"/>
              <a:t>(line);</a:t>
            </a:r>
          </a:p>
          <a:p>
            <a:pPr marL="914400" lvl="2" indent="0">
              <a:buNone/>
            </a:pPr>
            <a:r>
              <a:rPr lang="en-US" dirty="0"/>
              <a:t>}</a:t>
            </a:r>
            <a:endParaRPr lang="en-US" dirty="0" smtClean="0"/>
          </a:p>
        </p:txBody>
      </p:sp>
    </p:spTree>
    <p:extLst>
      <p:ext uri="{BB962C8B-B14F-4D97-AF65-F5344CB8AC3E}">
        <p14:creationId xmlns:p14="http://schemas.microsoft.com/office/powerpoint/2010/main" val="937497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77500" lnSpcReduction="20000"/>
          </a:bodyPr>
          <a:lstStyle/>
          <a:p>
            <a:pPr lvl="1"/>
            <a:r>
              <a:rPr lang="en-US" dirty="0" smtClean="0"/>
              <a:t>In most cases RDDs, can’t just be collect() </a:t>
            </a:r>
            <a:r>
              <a:rPr lang="en-US" dirty="0" err="1" smtClean="0"/>
              <a:t>ed</a:t>
            </a:r>
            <a:r>
              <a:rPr lang="en-US" dirty="0" smtClean="0"/>
              <a:t> to the driver because they are too large.</a:t>
            </a:r>
          </a:p>
          <a:p>
            <a:pPr lvl="1"/>
            <a:r>
              <a:rPr lang="en-US" dirty="0" smtClean="0"/>
              <a:t>In these cases, it is common to write data out to a distributed storage such as HDFS or Amazon s3.</a:t>
            </a:r>
          </a:p>
          <a:p>
            <a:pPr lvl="1"/>
            <a:r>
              <a:rPr lang="en-US" dirty="0" smtClean="0"/>
              <a:t>You can save contents of RDD using </a:t>
            </a:r>
            <a:r>
              <a:rPr lang="en-US" b="1" dirty="0" err="1" smtClean="0"/>
              <a:t>saveAsTextFile</a:t>
            </a:r>
            <a:r>
              <a:rPr lang="en-US" b="1" dirty="0" smtClean="0"/>
              <a:t>() </a:t>
            </a:r>
            <a:r>
              <a:rPr lang="en-US" dirty="0" smtClean="0"/>
              <a:t>action, </a:t>
            </a:r>
            <a:r>
              <a:rPr lang="en-US" b="1" dirty="0" err="1" smtClean="0"/>
              <a:t>saveAsSequenceFile</a:t>
            </a:r>
            <a:r>
              <a:rPr lang="en-US" b="1" dirty="0" smtClean="0"/>
              <a:t>(),</a:t>
            </a:r>
            <a:r>
              <a:rPr lang="en-US" dirty="0" smtClean="0"/>
              <a:t> or any of actions available for built-in formats.</a:t>
            </a:r>
          </a:p>
          <a:p>
            <a:pPr lvl="1"/>
            <a:r>
              <a:rPr lang="en-US" b="1" dirty="0" smtClean="0"/>
              <a:t>Note that each time you call a new action, entire RDD must be computed “from scratch”. </a:t>
            </a:r>
            <a:r>
              <a:rPr lang="en-US" dirty="0" smtClean="0"/>
              <a:t>To Avoid this inefficiency, users can </a:t>
            </a:r>
            <a:r>
              <a:rPr lang="en-US" b="1" dirty="0" smtClean="0"/>
              <a:t>persist</a:t>
            </a:r>
            <a:r>
              <a:rPr lang="en-US" dirty="0" smtClean="0"/>
              <a:t> intermediate results.</a:t>
            </a:r>
          </a:p>
          <a:p>
            <a:r>
              <a:rPr lang="en-US" b="1" dirty="0" smtClean="0"/>
              <a:t>Lazy Evaluation:</a:t>
            </a:r>
            <a:endParaRPr lang="en-US" dirty="0" smtClean="0"/>
          </a:p>
          <a:p>
            <a:pPr lvl="1"/>
            <a:r>
              <a:rPr lang="en-US" dirty="0" smtClean="0"/>
              <a:t>Transformations on RDDs are lazily evaluated, means spark will not begin execution until it sees an action.</a:t>
            </a:r>
          </a:p>
          <a:p>
            <a:pPr lvl="1"/>
            <a:r>
              <a:rPr lang="en-US" dirty="0" smtClean="0"/>
              <a:t>Lazy evaluation means, Spark internally records metadata to indicate that this operation has been requested.</a:t>
            </a:r>
          </a:p>
          <a:p>
            <a:pPr lvl="1"/>
            <a:r>
              <a:rPr lang="en-US" dirty="0" smtClean="0"/>
              <a:t>Spark thinks RDDs consisting of instructions on how to compute the data rather than data.</a:t>
            </a:r>
          </a:p>
          <a:p>
            <a:pPr lvl="1"/>
            <a:r>
              <a:rPr lang="en-US" dirty="0" smtClean="0"/>
              <a:t>Loading data into an RDD is lazily evaluated in the same way transformations are.</a:t>
            </a:r>
          </a:p>
          <a:p>
            <a:pPr lvl="1"/>
            <a:r>
              <a:rPr lang="en-US" dirty="0" smtClean="0"/>
              <a:t>Hence when we call </a:t>
            </a:r>
            <a:r>
              <a:rPr lang="en-US" dirty="0" err="1" smtClean="0"/>
              <a:t>sc.textFile</a:t>
            </a:r>
            <a:r>
              <a:rPr lang="en-US" dirty="0" smtClean="0"/>
              <a:t>() , the data is not loaded until necessary.</a:t>
            </a:r>
          </a:p>
        </p:txBody>
      </p:sp>
    </p:spTree>
    <p:extLst>
      <p:ext uri="{BB962C8B-B14F-4D97-AF65-F5344CB8AC3E}">
        <p14:creationId xmlns:p14="http://schemas.microsoft.com/office/powerpoint/2010/main" val="814967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dirty="0" smtClean="0"/>
              <a:t>RDD Operations:</a:t>
            </a:r>
            <a:endParaRPr lang="en-US" dirty="0"/>
          </a:p>
        </p:txBody>
      </p:sp>
      <p:sp>
        <p:nvSpPr>
          <p:cNvPr id="3" name="Content Placeholder 2"/>
          <p:cNvSpPr>
            <a:spLocks noGrp="1"/>
          </p:cNvSpPr>
          <p:nvPr>
            <p:ph idx="1"/>
          </p:nvPr>
        </p:nvSpPr>
        <p:spPr>
          <a:xfrm>
            <a:off x="0" y="838200"/>
            <a:ext cx="9144000" cy="6019800"/>
          </a:xfrm>
        </p:spPr>
        <p:txBody>
          <a:bodyPr>
            <a:normAutofit fontScale="92500"/>
          </a:bodyPr>
          <a:lstStyle/>
          <a:p>
            <a:pPr lvl="1"/>
            <a:r>
              <a:rPr lang="en-US" dirty="0" smtClean="0"/>
              <a:t>Similar to transformations, the data operations (here reading the data) can occur multiple times.</a:t>
            </a:r>
          </a:p>
          <a:p>
            <a:pPr lvl="1"/>
            <a:r>
              <a:rPr lang="en-US" dirty="0" smtClean="0"/>
              <a:t>Easy way to test our program is running an action at any point of time, like count().</a:t>
            </a:r>
          </a:p>
          <a:p>
            <a:pPr lvl="1"/>
            <a:r>
              <a:rPr lang="en-US" dirty="0"/>
              <a:t>Spark uses lazy evaluation to reduce the number of passes it has to take over our data by grouping operations together</a:t>
            </a:r>
            <a:r>
              <a:rPr lang="en-US" dirty="0" smtClean="0"/>
              <a:t>.</a:t>
            </a:r>
          </a:p>
          <a:p>
            <a:pPr lvl="1"/>
            <a:r>
              <a:rPr lang="en-US" dirty="0"/>
              <a:t>In systems like Hadoop </a:t>
            </a:r>
            <a:r>
              <a:rPr lang="en-US" dirty="0" err="1"/>
              <a:t>MapReduce</a:t>
            </a:r>
            <a:r>
              <a:rPr lang="en-US" dirty="0"/>
              <a:t>, developers often have to spend a lot of time considering how to group together operations to minimize the number of </a:t>
            </a:r>
            <a:r>
              <a:rPr lang="en-US" dirty="0" err="1"/>
              <a:t>MapReduce</a:t>
            </a:r>
            <a:r>
              <a:rPr lang="en-US" dirty="0"/>
              <a:t> passes. </a:t>
            </a:r>
            <a:endParaRPr lang="en-US" dirty="0" smtClean="0"/>
          </a:p>
          <a:p>
            <a:pPr lvl="1"/>
            <a:r>
              <a:rPr lang="en-US" dirty="0"/>
              <a:t>In Spark, there is no substantial benefit to writing a single complex map instead of chaining together many simple operations. Thus, users are free to organize their program into smaller, more manageable operations.</a:t>
            </a:r>
            <a:endParaRPr lang="en-US" dirty="0" smtClean="0"/>
          </a:p>
        </p:txBody>
      </p:sp>
    </p:spTree>
    <p:extLst>
      <p:ext uri="{BB962C8B-B14F-4D97-AF65-F5344CB8AC3E}">
        <p14:creationId xmlns:p14="http://schemas.microsoft.com/office/powerpoint/2010/main" val="186988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Introduction to RDDs</a:t>
            </a:r>
            <a:endParaRPr lang="en-US" dirty="0"/>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r>
              <a:rPr lang="en-US" dirty="0" smtClean="0"/>
              <a:t>RDDs are Spark’s </a:t>
            </a:r>
            <a:r>
              <a:rPr lang="en-US" dirty="0"/>
              <a:t>core abstraction for working with </a:t>
            </a:r>
            <a:r>
              <a:rPr lang="en-US" dirty="0" smtClean="0"/>
              <a:t>data.</a:t>
            </a:r>
            <a:r>
              <a:rPr lang="en-US" dirty="0"/>
              <a:t> </a:t>
            </a:r>
            <a:r>
              <a:rPr lang="en-US" dirty="0" smtClean="0"/>
              <a:t> Resilient distributed dataset.</a:t>
            </a:r>
          </a:p>
          <a:p>
            <a:r>
              <a:rPr lang="en-US" dirty="0"/>
              <a:t>An RDD is simply a </a:t>
            </a:r>
            <a:r>
              <a:rPr lang="en-US" dirty="0" smtClean="0"/>
              <a:t>Read-only(immutable) , distributed </a:t>
            </a:r>
            <a:r>
              <a:rPr lang="en-US" dirty="0"/>
              <a:t>collection of elements</a:t>
            </a:r>
            <a:r>
              <a:rPr lang="en-US" dirty="0" smtClean="0"/>
              <a:t>.</a:t>
            </a:r>
          </a:p>
          <a:p>
            <a:r>
              <a:rPr lang="en-US" dirty="0"/>
              <a:t>An RDD is a fault-tolerant collection of elements that can be operated on in parallel</a:t>
            </a:r>
            <a:r>
              <a:rPr lang="en-US" dirty="0" smtClean="0"/>
              <a:t>.</a:t>
            </a:r>
          </a:p>
          <a:p>
            <a:r>
              <a:rPr lang="en-US" dirty="0"/>
              <a:t>RDDs are Immutable and partitioned collection of records, which can only be created by coarse grained (not refined/gross ) operations such as map, filter, group by etc.</a:t>
            </a:r>
          </a:p>
          <a:p>
            <a:r>
              <a:rPr lang="en-US" dirty="0"/>
              <a:t>By coarse grained operations , it means that the operations are applied on all elements in a datasets. </a:t>
            </a:r>
          </a:p>
          <a:p>
            <a:r>
              <a:rPr lang="en-US" dirty="0"/>
              <a:t>RDDs can only be created by reading data from a stable storage such as HDFS or by transformations on existing RDDs</a:t>
            </a:r>
            <a:r>
              <a:rPr lang="en-US" dirty="0" smtClean="0"/>
              <a:t>.</a:t>
            </a:r>
          </a:p>
          <a:p>
            <a:r>
              <a:rPr lang="en-US" dirty="0"/>
              <a:t>There are two ways to create RDDs: </a:t>
            </a:r>
            <a:endParaRPr lang="en-US" dirty="0" smtClean="0"/>
          </a:p>
          <a:p>
            <a:pPr lvl="1"/>
            <a:r>
              <a:rPr lang="en-US" dirty="0" smtClean="0"/>
              <a:t>parallelizing </a:t>
            </a:r>
            <a:r>
              <a:rPr lang="en-US" dirty="0"/>
              <a:t>an existing collection in your driver program, or </a:t>
            </a:r>
            <a:endParaRPr lang="en-US" dirty="0" smtClean="0"/>
          </a:p>
          <a:p>
            <a:pPr lvl="1"/>
            <a:r>
              <a:rPr lang="en-US" dirty="0" smtClean="0"/>
              <a:t>referencing </a:t>
            </a:r>
            <a:r>
              <a:rPr lang="en-US" dirty="0"/>
              <a:t>a dataset in an external storage system, such as a shared </a:t>
            </a:r>
            <a:r>
              <a:rPr lang="en-US" dirty="0" err="1"/>
              <a:t>filesystem</a:t>
            </a:r>
            <a:r>
              <a:rPr lang="en-US" dirty="0"/>
              <a:t>, HDFS, </a:t>
            </a:r>
            <a:r>
              <a:rPr lang="en-US" dirty="0" err="1" smtClean="0"/>
              <a:t>Hbase</a:t>
            </a:r>
            <a:r>
              <a:rPr lang="en-US" dirty="0" smtClean="0"/>
              <a:t> etc.</a:t>
            </a:r>
          </a:p>
          <a:p>
            <a:r>
              <a:rPr lang="en-US" dirty="0"/>
              <a:t>In Spark all work is expressed as either </a:t>
            </a:r>
          </a:p>
          <a:p>
            <a:pPr lvl="1"/>
            <a:r>
              <a:rPr lang="en-US" dirty="0"/>
              <a:t>creating new RDDs, </a:t>
            </a:r>
            <a:r>
              <a:rPr lang="en-US" dirty="0" smtClean="0"/>
              <a:t> transforming </a:t>
            </a:r>
            <a:r>
              <a:rPr lang="en-US" dirty="0"/>
              <a:t>existing RDDs, or </a:t>
            </a:r>
            <a:r>
              <a:rPr lang="en-US" dirty="0" smtClean="0"/>
              <a:t> calling </a:t>
            </a:r>
            <a:r>
              <a:rPr lang="en-US" dirty="0"/>
              <a:t>operations on RDDs </a:t>
            </a:r>
            <a:r>
              <a:rPr lang="en-US" b="1" dirty="0"/>
              <a:t>to</a:t>
            </a:r>
            <a:r>
              <a:rPr lang="en-US" dirty="0"/>
              <a:t> compute a result. </a:t>
            </a:r>
          </a:p>
          <a:p>
            <a:r>
              <a:rPr lang="en-US" dirty="0"/>
              <a:t>Spark automatically distributes the data contained in RDDs across your cluster and parallelizes the operations you perform on them</a:t>
            </a:r>
            <a:r>
              <a:rPr lang="en-US" dirty="0" smtClean="0"/>
              <a:t>.</a:t>
            </a:r>
          </a:p>
        </p:txBody>
      </p:sp>
    </p:spTree>
    <p:extLst>
      <p:ext uri="{BB962C8B-B14F-4D97-AF65-F5344CB8AC3E}">
        <p14:creationId xmlns:p14="http://schemas.microsoft.com/office/powerpoint/2010/main" val="414243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smtClean="0"/>
              <a:t>Passing functions to Spark</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dirty="0" smtClean="0"/>
              <a:t>In most </a:t>
            </a:r>
            <a:r>
              <a:rPr lang="en-US" dirty="0"/>
              <a:t>of Spark’s transformations, and some of its actions, </a:t>
            </a:r>
            <a:r>
              <a:rPr lang="en-US" dirty="0" smtClean="0"/>
              <a:t>we pass functions.</a:t>
            </a:r>
          </a:p>
          <a:p>
            <a:r>
              <a:rPr lang="en-US" dirty="0" smtClean="0"/>
              <a:t>These functions are </a:t>
            </a:r>
            <a:r>
              <a:rPr lang="en-US" dirty="0"/>
              <a:t>used by Spark to compute data</a:t>
            </a:r>
            <a:r>
              <a:rPr lang="en-US" dirty="0" smtClean="0"/>
              <a:t>.</a:t>
            </a:r>
          </a:p>
          <a:p>
            <a:r>
              <a:rPr lang="en-US" dirty="0" smtClean="0"/>
              <a:t>Each of the core languages has a slightly different way/mechanism for passing functions to spark.</a:t>
            </a:r>
          </a:p>
          <a:p>
            <a:r>
              <a:rPr lang="en-US" b="1" dirty="0" smtClean="0"/>
              <a:t>Python – passing functions:</a:t>
            </a:r>
          </a:p>
          <a:p>
            <a:pPr lvl="1"/>
            <a:r>
              <a:rPr lang="en-US" dirty="0" smtClean="0"/>
              <a:t>We have 3 options for passing functions into spark.</a:t>
            </a:r>
          </a:p>
          <a:p>
            <a:pPr marL="1371600" lvl="2" indent="-514350">
              <a:buFont typeface="+mj-lt"/>
              <a:buAutoNum type="arabicPeriod"/>
            </a:pPr>
            <a:r>
              <a:rPr lang="en-US" dirty="0" smtClean="0"/>
              <a:t>shorter functions – we can use lambda</a:t>
            </a:r>
          </a:p>
          <a:p>
            <a:pPr marL="1828800" lvl="3" indent="-514350"/>
            <a:r>
              <a:rPr lang="en-US" dirty="0" smtClean="0"/>
              <a:t>word </a:t>
            </a:r>
            <a:r>
              <a:rPr lang="en-US" dirty="0"/>
              <a:t>= </a:t>
            </a:r>
            <a:r>
              <a:rPr lang="en-US" dirty="0" err="1"/>
              <a:t>rdd.filter</a:t>
            </a:r>
            <a:r>
              <a:rPr lang="en-US" dirty="0"/>
              <a:t>(lambda s: "error" in s</a:t>
            </a:r>
            <a:r>
              <a:rPr lang="en-US" dirty="0" smtClean="0"/>
              <a:t>)</a:t>
            </a:r>
          </a:p>
          <a:p>
            <a:pPr marL="1828800" lvl="3" indent="-514350"/>
            <a:r>
              <a:rPr lang="en-US" dirty="0" err="1"/>
              <a:t>def</a:t>
            </a:r>
            <a:r>
              <a:rPr lang="en-US" dirty="0"/>
              <a:t> </a:t>
            </a:r>
            <a:r>
              <a:rPr lang="en-US" b="1" dirty="0" err="1"/>
              <a:t>containsError</a:t>
            </a:r>
            <a:r>
              <a:rPr lang="en-US" dirty="0"/>
              <a:t>(s):</a:t>
            </a:r>
          </a:p>
          <a:p>
            <a:pPr marL="1771650" lvl="4" indent="0">
              <a:buNone/>
            </a:pPr>
            <a:r>
              <a:rPr lang="en-US" dirty="0"/>
              <a:t>    return "error" in s</a:t>
            </a:r>
          </a:p>
          <a:p>
            <a:pPr marL="1771650" lvl="4" indent="0">
              <a:buNone/>
            </a:pPr>
            <a:r>
              <a:rPr lang="en-US" dirty="0"/>
              <a:t>word = </a:t>
            </a:r>
            <a:r>
              <a:rPr lang="en-US" dirty="0" err="1"/>
              <a:t>rdd.filter</a:t>
            </a:r>
            <a:r>
              <a:rPr lang="en-US" dirty="0"/>
              <a:t>(</a:t>
            </a:r>
            <a:r>
              <a:rPr lang="en-US" b="1" dirty="0" err="1"/>
              <a:t>containsError</a:t>
            </a:r>
            <a:r>
              <a:rPr lang="en-US" dirty="0"/>
              <a:t>)</a:t>
            </a:r>
            <a:endParaRPr lang="en-US" dirty="0" smtClean="0"/>
          </a:p>
          <a:p>
            <a:pPr marL="1371600" lvl="2" indent="-514350">
              <a:buFont typeface="+mj-lt"/>
              <a:buAutoNum type="arabicPeriod"/>
            </a:pPr>
            <a:r>
              <a:rPr lang="en-US" dirty="0" smtClean="0"/>
              <a:t>We can pass top–level functions</a:t>
            </a:r>
            <a:r>
              <a:rPr lang="en-US" dirty="0"/>
              <a:t> </a:t>
            </a:r>
            <a:r>
              <a:rPr lang="en-US" dirty="0" smtClean="0"/>
              <a:t>or </a:t>
            </a:r>
          </a:p>
          <a:p>
            <a:pPr marL="1371600" lvl="2" indent="-514350">
              <a:buFont typeface="+mj-lt"/>
              <a:buAutoNum type="arabicPeriod"/>
            </a:pPr>
            <a:r>
              <a:rPr lang="en-US" dirty="0" smtClean="0"/>
              <a:t>Locally defined functions</a:t>
            </a:r>
          </a:p>
          <a:p>
            <a:pPr lvl="1"/>
            <a:endParaRPr lang="en-US" dirty="0" smtClean="0"/>
          </a:p>
        </p:txBody>
      </p:sp>
    </p:spTree>
    <p:extLst>
      <p:ext uri="{BB962C8B-B14F-4D97-AF65-F5344CB8AC3E}">
        <p14:creationId xmlns:p14="http://schemas.microsoft.com/office/powerpoint/2010/main" val="1511644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smtClean="0"/>
              <a:t>Passing functions to Spark</a:t>
            </a:r>
            <a:endParaRPr lang="en-US" dirty="0"/>
          </a:p>
        </p:txBody>
      </p:sp>
      <p:sp>
        <p:nvSpPr>
          <p:cNvPr id="3" name="Content Placeholder 2"/>
          <p:cNvSpPr>
            <a:spLocks noGrp="1"/>
          </p:cNvSpPr>
          <p:nvPr>
            <p:ph idx="1"/>
          </p:nvPr>
        </p:nvSpPr>
        <p:spPr>
          <a:xfrm>
            <a:off x="0" y="838200"/>
            <a:ext cx="9144000" cy="6019800"/>
          </a:xfrm>
        </p:spPr>
        <p:txBody>
          <a:bodyPr>
            <a:normAutofit fontScale="77500" lnSpcReduction="20000"/>
          </a:bodyPr>
          <a:lstStyle/>
          <a:p>
            <a:r>
              <a:rPr lang="en-US" dirty="0" smtClean="0"/>
              <a:t>We should take care below points while passing functions</a:t>
            </a:r>
          </a:p>
          <a:p>
            <a:pPr lvl="1"/>
            <a:r>
              <a:rPr lang="en-US" dirty="0" smtClean="0"/>
              <a:t>When we pass functions, we are accidentally/without intention , serializing the object containing the function.</a:t>
            </a:r>
          </a:p>
          <a:p>
            <a:pPr lvl="1"/>
            <a:r>
              <a:rPr lang="en-US" dirty="0" smtClean="0"/>
              <a:t>This is because, when you pass a function that is member of an object or function containing reference to fields in an object (e.g. </a:t>
            </a:r>
            <a:r>
              <a:rPr lang="en-US" dirty="0" err="1" smtClean="0"/>
              <a:t>self.field</a:t>
            </a:r>
            <a:r>
              <a:rPr lang="en-US" dirty="0" smtClean="0"/>
              <a:t>), then spark sends the entire object to worker nodes, which can be much larger than the information you need. </a:t>
            </a:r>
          </a:p>
          <a:p>
            <a:pPr lvl="1"/>
            <a:r>
              <a:rPr lang="en-US" dirty="0" smtClean="0"/>
              <a:t>E.g. passing a function with field reference, (don’t do this)</a:t>
            </a:r>
          </a:p>
          <a:p>
            <a:pPr lvl="2"/>
            <a:r>
              <a:rPr lang="en-US" dirty="0"/>
              <a:t>class </a:t>
            </a:r>
            <a:r>
              <a:rPr lang="en-US" dirty="0" err="1"/>
              <a:t>SearchFunctions</a:t>
            </a:r>
            <a:r>
              <a:rPr lang="en-US" dirty="0"/>
              <a:t>(object):</a:t>
            </a:r>
          </a:p>
          <a:p>
            <a:pPr marL="914400" lvl="2" indent="0">
              <a:buNone/>
            </a:pPr>
            <a:r>
              <a:rPr lang="en-US" dirty="0"/>
              <a:t>  </a:t>
            </a:r>
            <a:r>
              <a:rPr lang="en-US" dirty="0" err="1"/>
              <a:t>def</a:t>
            </a:r>
            <a:r>
              <a:rPr lang="en-US" dirty="0"/>
              <a:t> __</a:t>
            </a:r>
            <a:r>
              <a:rPr lang="en-US" dirty="0" err="1"/>
              <a:t>init</a:t>
            </a:r>
            <a:r>
              <a:rPr lang="en-US" dirty="0"/>
              <a:t>__(</a:t>
            </a:r>
            <a:r>
              <a:rPr lang="en-US" b="1" dirty="0"/>
              <a:t>self</a:t>
            </a:r>
            <a:r>
              <a:rPr lang="en-US" dirty="0"/>
              <a:t>, query):</a:t>
            </a:r>
          </a:p>
          <a:p>
            <a:pPr marL="914400" lvl="2" indent="0">
              <a:buNone/>
            </a:pPr>
            <a:r>
              <a:rPr lang="en-US" dirty="0"/>
              <a:t>      </a:t>
            </a:r>
            <a:r>
              <a:rPr lang="en-US" dirty="0" err="1"/>
              <a:t>self.query</a:t>
            </a:r>
            <a:r>
              <a:rPr lang="en-US" dirty="0"/>
              <a:t> = query</a:t>
            </a:r>
          </a:p>
          <a:p>
            <a:pPr marL="914400" lvl="2" indent="0">
              <a:buNone/>
            </a:pPr>
            <a:r>
              <a:rPr lang="en-US" dirty="0"/>
              <a:t>  </a:t>
            </a:r>
            <a:r>
              <a:rPr lang="en-US" dirty="0" err="1"/>
              <a:t>def</a:t>
            </a:r>
            <a:r>
              <a:rPr lang="en-US" dirty="0"/>
              <a:t> </a:t>
            </a:r>
            <a:r>
              <a:rPr lang="en-US" dirty="0" err="1"/>
              <a:t>isMatch</a:t>
            </a:r>
            <a:r>
              <a:rPr lang="en-US" dirty="0"/>
              <a:t>(self, s):</a:t>
            </a:r>
          </a:p>
          <a:p>
            <a:pPr marL="914400" lvl="2" indent="0">
              <a:buNone/>
            </a:pPr>
            <a:r>
              <a:rPr lang="en-US" dirty="0"/>
              <a:t>      return </a:t>
            </a:r>
            <a:r>
              <a:rPr lang="en-US" dirty="0" err="1"/>
              <a:t>self.query</a:t>
            </a:r>
            <a:r>
              <a:rPr lang="en-US" dirty="0"/>
              <a:t> in s</a:t>
            </a:r>
          </a:p>
          <a:p>
            <a:pPr marL="914400" lvl="2" indent="0">
              <a:buNone/>
            </a:pPr>
            <a:r>
              <a:rPr lang="en-US" dirty="0"/>
              <a:t>  </a:t>
            </a:r>
            <a:r>
              <a:rPr lang="en-US" dirty="0" err="1"/>
              <a:t>def</a:t>
            </a:r>
            <a:r>
              <a:rPr lang="en-US" dirty="0"/>
              <a:t> </a:t>
            </a:r>
            <a:r>
              <a:rPr lang="en-US" dirty="0" err="1"/>
              <a:t>getMatchesFunctionReference</a:t>
            </a:r>
            <a:r>
              <a:rPr lang="en-US" dirty="0"/>
              <a:t>(self, </a:t>
            </a:r>
            <a:r>
              <a:rPr lang="en-US" dirty="0" err="1"/>
              <a:t>rdd</a:t>
            </a:r>
            <a:r>
              <a:rPr lang="en-US" dirty="0"/>
              <a:t>):</a:t>
            </a:r>
          </a:p>
          <a:p>
            <a:pPr marL="914400" lvl="2" indent="0">
              <a:buNone/>
            </a:pPr>
            <a:r>
              <a:rPr lang="en-US" dirty="0"/>
              <a:t>      # Problem: references all of "self" in "</a:t>
            </a:r>
            <a:r>
              <a:rPr lang="en-US" dirty="0" err="1"/>
              <a:t>self.isMatch</a:t>
            </a:r>
            <a:r>
              <a:rPr lang="en-US" dirty="0"/>
              <a:t>"</a:t>
            </a:r>
          </a:p>
          <a:p>
            <a:pPr marL="914400" lvl="2" indent="0">
              <a:buNone/>
            </a:pPr>
            <a:r>
              <a:rPr lang="en-US" dirty="0"/>
              <a:t>      return </a:t>
            </a:r>
            <a:r>
              <a:rPr lang="en-US" dirty="0" err="1"/>
              <a:t>rdd.filter</a:t>
            </a:r>
            <a:r>
              <a:rPr lang="en-US" dirty="0"/>
              <a:t>(</a:t>
            </a:r>
            <a:r>
              <a:rPr lang="en-US" dirty="0" err="1"/>
              <a:t>self.isMatch</a:t>
            </a:r>
            <a:r>
              <a:rPr lang="en-US" dirty="0"/>
              <a:t>)</a:t>
            </a:r>
          </a:p>
          <a:p>
            <a:pPr marL="914400" lvl="2" indent="0">
              <a:buNone/>
            </a:pPr>
            <a:r>
              <a:rPr lang="en-US" dirty="0"/>
              <a:t>  </a:t>
            </a:r>
            <a:r>
              <a:rPr lang="en-US" dirty="0" err="1"/>
              <a:t>def</a:t>
            </a:r>
            <a:r>
              <a:rPr lang="en-US" dirty="0"/>
              <a:t> </a:t>
            </a:r>
            <a:r>
              <a:rPr lang="en-US" dirty="0" err="1"/>
              <a:t>getMatchesMemberReference</a:t>
            </a:r>
            <a:r>
              <a:rPr lang="en-US" dirty="0"/>
              <a:t>(self, </a:t>
            </a:r>
            <a:r>
              <a:rPr lang="en-US" dirty="0" err="1"/>
              <a:t>rdd</a:t>
            </a:r>
            <a:r>
              <a:rPr lang="en-US" dirty="0"/>
              <a:t>):</a:t>
            </a:r>
          </a:p>
          <a:p>
            <a:pPr marL="914400" lvl="2" indent="0">
              <a:buNone/>
            </a:pPr>
            <a:r>
              <a:rPr lang="en-US" dirty="0"/>
              <a:t>      # Problem: references all of "self" in "</a:t>
            </a:r>
            <a:r>
              <a:rPr lang="en-US" dirty="0" err="1"/>
              <a:t>self.query</a:t>
            </a:r>
            <a:r>
              <a:rPr lang="en-US" dirty="0"/>
              <a:t>"</a:t>
            </a:r>
          </a:p>
          <a:p>
            <a:pPr marL="914400" lvl="2" indent="0">
              <a:buNone/>
            </a:pPr>
            <a:r>
              <a:rPr lang="en-US" dirty="0"/>
              <a:t>      return </a:t>
            </a:r>
            <a:r>
              <a:rPr lang="en-US" dirty="0" err="1"/>
              <a:t>rdd.filter</a:t>
            </a:r>
            <a:r>
              <a:rPr lang="en-US" dirty="0"/>
              <a:t>(lambda x: </a:t>
            </a:r>
            <a:r>
              <a:rPr lang="en-US" b="1" dirty="0" err="1"/>
              <a:t>self.query</a:t>
            </a:r>
            <a:r>
              <a:rPr lang="en-US" dirty="0"/>
              <a:t> in x</a:t>
            </a:r>
            <a:r>
              <a:rPr lang="en-US" dirty="0" smtClean="0"/>
              <a:t>)</a:t>
            </a:r>
          </a:p>
        </p:txBody>
      </p:sp>
    </p:spTree>
    <p:extLst>
      <p:ext uri="{BB962C8B-B14F-4D97-AF65-F5344CB8AC3E}">
        <p14:creationId xmlns:p14="http://schemas.microsoft.com/office/powerpoint/2010/main" val="3705726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smtClean="0"/>
              <a:t>Passing functions to Spark</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742950" lvl="2" indent="-342900"/>
            <a:r>
              <a:rPr lang="en-US" dirty="0"/>
              <a:t>Instead, just extract the fields you need from your object into a local variable and pass that in, as shown in next example.</a:t>
            </a:r>
          </a:p>
          <a:p>
            <a:pPr lvl="1"/>
            <a:r>
              <a:rPr lang="en-US" dirty="0"/>
              <a:t>Python function passing without field </a:t>
            </a:r>
            <a:r>
              <a:rPr lang="en-US" dirty="0" smtClean="0"/>
              <a:t>references</a:t>
            </a:r>
          </a:p>
          <a:p>
            <a:pPr lvl="2"/>
            <a:r>
              <a:rPr lang="en-US" dirty="0"/>
              <a:t>class </a:t>
            </a:r>
            <a:r>
              <a:rPr lang="en-US" dirty="0" err="1"/>
              <a:t>WordFunctions</a:t>
            </a:r>
            <a:r>
              <a:rPr lang="en-US" dirty="0"/>
              <a:t>(object):</a:t>
            </a:r>
          </a:p>
          <a:p>
            <a:pPr marL="914400" lvl="2" indent="0">
              <a:buNone/>
            </a:pPr>
            <a:r>
              <a:rPr lang="en-US" dirty="0"/>
              <a:t>  ...</a:t>
            </a:r>
          </a:p>
          <a:p>
            <a:pPr marL="914400" lvl="2" indent="0">
              <a:buNone/>
            </a:pPr>
            <a:r>
              <a:rPr lang="en-US" dirty="0"/>
              <a:t>  </a:t>
            </a:r>
            <a:r>
              <a:rPr lang="en-US" dirty="0" err="1"/>
              <a:t>def</a:t>
            </a:r>
            <a:r>
              <a:rPr lang="en-US" dirty="0"/>
              <a:t> </a:t>
            </a:r>
            <a:r>
              <a:rPr lang="en-US" dirty="0" err="1"/>
              <a:t>getMatchesNoReference</a:t>
            </a:r>
            <a:r>
              <a:rPr lang="en-US" dirty="0"/>
              <a:t>(self, </a:t>
            </a:r>
            <a:r>
              <a:rPr lang="en-US" dirty="0" err="1"/>
              <a:t>rdd</a:t>
            </a:r>
            <a:r>
              <a:rPr lang="en-US" dirty="0"/>
              <a:t>):</a:t>
            </a:r>
          </a:p>
          <a:p>
            <a:pPr marL="914400" lvl="2" indent="0">
              <a:buNone/>
            </a:pPr>
            <a:r>
              <a:rPr lang="en-US" dirty="0"/>
              <a:t>      # Safe: extract only the field we need into a local variable</a:t>
            </a:r>
          </a:p>
          <a:p>
            <a:pPr marL="914400" lvl="2" indent="0">
              <a:buNone/>
            </a:pPr>
            <a:r>
              <a:rPr lang="en-US" dirty="0"/>
              <a:t>      </a:t>
            </a:r>
            <a:r>
              <a:rPr lang="en-US" b="1" dirty="0"/>
              <a:t>query = </a:t>
            </a:r>
            <a:r>
              <a:rPr lang="en-US" b="1" dirty="0" err="1"/>
              <a:t>self.query</a:t>
            </a:r>
            <a:endParaRPr lang="en-US" b="1" dirty="0"/>
          </a:p>
          <a:p>
            <a:pPr marL="914400" lvl="2" indent="0">
              <a:buNone/>
            </a:pPr>
            <a:r>
              <a:rPr lang="en-US" dirty="0"/>
              <a:t>      return </a:t>
            </a:r>
            <a:r>
              <a:rPr lang="en-US" dirty="0" err="1"/>
              <a:t>rdd.filter</a:t>
            </a:r>
            <a:r>
              <a:rPr lang="en-US" dirty="0"/>
              <a:t>(lambda x: </a:t>
            </a:r>
            <a:r>
              <a:rPr lang="en-US" b="1" dirty="0"/>
              <a:t>query</a:t>
            </a:r>
            <a:r>
              <a:rPr lang="en-US" dirty="0"/>
              <a:t> in x)</a:t>
            </a:r>
            <a:endParaRPr lang="en-US" dirty="0" smtClean="0"/>
          </a:p>
        </p:txBody>
      </p:sp>
    </p:spTree>
    <p:extLst>
      <p:ext uri="{BB962C8B-B14F-4D97-AF65-F5344CB8AC3E}">
        <p14:creationId xmlns:p14="http://schemas.microsoft.com/office/powerpoint/2010/main" val="414912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smtClean="0"/>
              <a:t>Passing functions to Spark</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marL="0" indent="-400050"/>
            <a:r>
              <a:rPr lang="en-US" dirty="0" smtClean="0"/>
              <a:t>Scala – passing functions:</a:t>
            </a:r>
            <a:endParaRPr lang="en-US" dirty="0"/>
          </a:p>
          <a:p>
            <a:pPr marL="744538" lvl="1" indent="-400050"/>
            <a:r>
              <a:rPr lang="en-US" dirty="0" smtClean="0"/>
              <a:t>We can pass in functions </a:t>
            </a:r>
          </a:p>
          <a:p>
            <a:pPr marL="1093788" lvl="1" indent="-514350">
              <a:buFont typeface="+mj-lt"/>
              <a:buAutoNum type="arabicPeriod"/>
            </a:pPr>
            <a:r>
              <a:rPr lang="en-US" dirty="0" smtClean="0"/>
              <a:t>defined INLINE, </a:t>
            </a:r>
          </a:p>
          <a:p>
            <a:pPr marL="1093788" lvl="1" indent="-514350">
              <a:buFont typeface="+mj-lt"/>
              <a:buAutoNum type="arabicPeriod"/>
            </a:pPr>
            <a:r>
              <a:rPr lang="en-US" dirty="0" smtClean="0"/>
              <a:t>references to methods or</a:t>
            </a:r>
          </a:p>
          <a:p>
            <a:pPr marL="1093788" lvl="1" indent="-514350">
              <a:buFont typeface="+mj-lt"/>
              <a:buAutoNum type="arabicPeriod"/>
            </a:pPr>
            <a:r>
              <a:rPr lang="en-US" dirty="0" smtClean="0"/>
              <a:t>Static functions </a:t>
            </a:r>
          </a:p>
          <a:p>
            <a:pPr marL="744538" lvl="1" indent="-400050"/>
            <a:r>
              <a:rPr lang="en-US" dirty="0" smtClean="0"/>
              <a:t>The other considerations are – the functions we pass and the data referenced in functions need to be serializable (implementing Java’s serializable interface).</a:t>
            </a:r>
          </a:p>
          <a:p>
            <a:pPr marL="744538" lvl="1" indent="-400050"/>
            <a:r>
              <a:rPr lang="en-US" dirty="0" smtClean="0"/>
              <a:t>The problem with python(forced to write self) is less problematic in </a:t>
            </a:r>
            <a:r>
              <a:rPr lang="en-US" dirty="0" err="1" smtClean="0"/>
              <a:t>scala</a:t>
            </a:r>
            <a:r>
              <a:rPr lang="en-US" dirty="0" smtClean="0"/>
              <a:t> as we are forced to use ‘self’.</a:t>
            </a:r>
          </a:p>
          <a:p>
            <a:pPr marL="744538" lvl="1" indent="-400050"/>
            <a:r>
              <a:rPr lang="en-US" dirty="0" smtClean="0"/>
              <a:t>As we did in the python example, extract the fields we need as local variables and avoid needing to pass the whole object containing them.(seen in next example)</a:t>
            </a:r>
          </a:p>
          <a:p>
            <a:pPr marL="744538" lvl="1" indent="-400050"/>
            <a:r>
              <a:rPr lang="en-US" dirty="0"/>
              <a:t>If </a:t>
            </a:r>
            <a:r>
              <a:rPr lang="en-US" dirty="0" err="1"/>
              <a:t>NotSerializableException</a:t>
            </a:r>
            <a:r>
              <a:rPr lang="en-US" dirty="0"/>
              <a:t> occurs in Scala, a reference to a method or field in a </a:t>
            </a:r>
            <a:r>
              <a:rPr lang="en-US" dirty="0" err="1"/>
              <a:t>nonserializable</a:t>
            </a:r>
            <a:r>
              <a:rPr lang="en-US" dirty="0"/>
              <a:t> class is usually the problem</a:t>
            </a:r>
            <a:r>
              <a:rPr lang="en-US" dirty="0" smtClean="0"/>
              <a:t>.</a:t>
            </a:r>
          </a:p>
          <a:p>
            <a:pPr marL="744538" lvl="1" indent="-400050"/>
            <a:r>
              <a:rPr lang="en-US" dirty="0" smtClean="0"/>
              <a:t>Note </a:t>
            </a:r>
            <a:r>
              <a:rPr lang="en-US" dirty="0"/>
              <a:t>that passing in local serializable variables or functions that are members of a top-level object is always safe.</a:t>
            </a:r>
            <a:endParaRPr lang="en-US" dirty="0" smtClean="0"/>
          </a:p>
        </p:txBody>
      </p:sp>
    </p:spTree>
    <p:extLst>
      <p:ext uri="{BB962C8B-B14F-4D97-AF65-F5344CB8AC3E}">
        <p14:creationId xmlns:p14="http://schemas.microsoft.com/office/powerpoint/2010/main" val="3185741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8229600" cy="838200"/>
          </a:xfrm>
        </p:spPr>
        <p:txBody>
          <a:bodyPr/>
          <a:lstStyle/>
          <a:p>
            <a:pPr algn="l"/>
            <a:r>
              <a:rPr lang="en-US" smtClean="0"/>
              <a:t>Passing functions to Spark</a:t>
            </a:r>
            <a:endParaRPr lang="en-US"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marL="0" indent="-400050"/>
            <a:r>
              <a:rPr lang="en-US" dirty="0"/>
              <a:t>Scala passing functions example:</a:t>
            </a:r>
          </a:p>
          <a:p>
            <a:pPr marL="744538" lvl="1" indent="-400050"/>
            <a:r>
              <a:rPr lang="en-US" dirty="0"/>
              <a:t>class </a:t>
            </a:r>
            <a:r>
              <a:rPr lang="en-US" dirty="0" err="1"/>
              <a:t>SearchFunctions</a:t>
            </a:r>
            <a:r>
              <a:rPr lang="en-US" dirty="0"/>
              <a:t>(</a:t>
            </a:r>
            <a:r>
              <a:rPr lang="en-US" dirty="0" err="1"/>
              <a:t>val</a:t>
            </a:r>
            <a:r>
              <a:rPr lang="en-US" dirty="0"/>
              <a:t> query: String) {</a:t>
            </a:r>
          </a:p>
          <a:p>
            <a:pPr marL="744538" lvl="2" indent="0">
              <a:buNone/>
            </a:pPr>
            <a:r>
              <a:rPr lang="en-US" dirty="0"/>
              <a:t>  </a:t>
            </a:r>
            <a:r>
              <a:rPr lang="en-US" dirty="0" err="1"/>
              <a:t>def</a:t>
            </a:r>
            <a:r>
              <a:rPr lang="en-US" dirty="0"/>
              <a:t> </a:t>
            </a:r>
            <a:r>
              <a:rPr lang="en-US" dirty="0" err="1"/>
              <a:t>isMatch</a:t>
            </a:r>
            <a:r>
              <a:rPr lang="en-US" dirty="0"/>
              <a:t>(s: String): Boolean = {</a:t>
            </a:r>
          </a:p>
          <a:p>
            <a:pPr marL="744538" lvl="2" indent="0">
              <a:buNone/>
            </a:pPr>
            <a:r>
              <a:rPr lang="en-US" dirty="0"/>
              <a:t>    </a:t>
            </a:r>
            <a:r>
              <a:rPr lang="en-US" dirty="0" err="1"/>
              <a:t>s.contains</a:t>
            </a:r>
            <a:r>
              <a:rPr lang="en-US" dirty="0"/>
              <a:t>(query)</a:t>
            </a:r>
          </a:p>
          <a:p>
            <a:pPr marL="744538" lvl="2" indent="0">
              <a:buNone/>
            </a:pPr>
            <a:r>
              <a:rPr lang="en-US" dirty="0"/>
              <a:t>  }</a:t>
            </a:r>
          </a:p>
          <a:p>
            <a:pPr marL="744538" lvl="2" indent="0">
              <a:buNone/>
            </a:pPr>
            <a:r>
              <a:rPr lang="en-US" dirty="0"/>
              <a:t>  </a:t>
            </a:r>
            <a:r>
              <a:rPr lang="en-US" dirty="0" err="1"/>
              <a:t>def</a:t>
            </a:r>
            <a:r>
              <a:rPr lang="en-US" dirty="0"/>
              <a:t> </a:t>
            </a:r>
            <a:r>
              <a:rPr lang="en-US" dirty="0" err="1"/>
              <a:t>getMatchesFunctionReference</a:t>
            </a:r>
            <a:r>
              <a:rPr lang="en-US" dirty="0"/>
              <a:t>(</a:t>
            </a:r>
            <a:r>
              <a:rPr lang="en-US" dirty="0" err="1"/>
              <a:t>rdd</a:t>
            </a:r>
            <a:r>
              <a:rPr lang="en-US" dirty="0"/>
              <a:t>: RDD[String]): RDD[Boolean] = {</a:t>
            </a:r>
          </a:p>
          <a:p>
            <a:pPr marL="744538" lvl="2" indent="0">
              <a:buNone/>
            </a:pPr>
            <a:r>
              <a:rPr lang="en-US" dirty="0"/>
              <a:t>    // Problem: "</a:t>
            </a:r>
            <a:r>
              <a:rPr lang="en-US" dirty="0" err="1"/>
              <a:t>isMatch</a:t>
            </a:r>
            <a:r>
              <a:rPr lang="en-US" dirty="0"/>
              <a:t>" means "</a:t>
            </a:r>
            <a:r>
              <a:rPr lang="en-US" dirty="0" err="1"/>
              <a:t>this.isMatch</a:t>
            </a:r>
            <a:r>
              <a:rPr lang="en-US" dirty="0"/>
              <a:t>", so we pass all of "this"</a:t>
            </a:r>
          </a:p>
          <a:p>
            <a:pPr marL="744538" lvl="2" indent="0">
              <a:buNone/>
            </a:pPr>
            <a:r>
              <a:rPr lang="en-US" dirty="0"/>
              <a:t>    </a:t>
            </a:r>
            <a:r>
              <a:rPr lang="en-US" dirty="0" err="1"/>
              <a:t>rdd.map</a:t>
            </a:r>
            <a:r>
              <a:rPr lang="en-US" dirty="0"/>
              <a:t>(</a:t>
            </a:r>
            <a:r>
              <a:rPr lang="en-US" dirty="0" err="1"/>
              <a:t>isMatch</a:t>
            </a:r>
            <a:r>
              <a:rPr lang="en-US" dirty="0"/>
              <a:t>)</a:t>
            </a:r>
          </a:p>
          <a:p>
            <a:pPr marL="744538" lvl="2" indent="0">
              <a:buNone/>
            </a:pPr>
            <a:r>
              <a:rPr lang="en-US" dirty="0"/>
              <a:t>  }</a:t>
            </a:r>
          </a:p>
          <a:p>
            <a:pPr marL="744538" lvl="2" indent="0">
              <a:buNone/>
            </a:pPr>
            <a:r>
              <a:rPr lang="en-US" dirty="0"/>
              <a:t>  </a:t>
            </a:r>
            <a:r>
              <a:rPr lang="en-US" dirty="0" err="1"/>
              <a:t>def</a:t>
            </a:r>
            <a:r>
              <a:rPr lang="en-US" dirty="0"/>
              <a:t> </a:t>
            </a:r>
            <a:r>
              <a:rPr lang="en-US" dirty="0" err="1"/>
              <a:t>getMatchesFieldReference</a:t>
            </a:r>
            <a:r>
              <a:rPr lang="en-US" dirty="0"/>
              <a:t>(</a:t>
            </a:r>
            <a:r>
              <a:rPr lang="en-US" dirty="0" err="1"/>
              <a:t>rdd</a:t>
            </a:r>
            <a:r>
              <a:rPr lang="en-US" dirty="0"/>
              <a:t>: RDD[String]): RDD[Array[String]] = {</a:t>
            </a:r>
          </a:p>
          <a:p>
            <a:pPr marL="744538" lvl="2" indent="0">
              <a:buNone/>
            </a:pPr>
            <a:r>
              <a:rPr lang="en-US" dirty="0"/>
              <a:t>    // Problem: "query" means "</a:t>
            </a:r>
            <a:r>
              <a:rPr lang="en-US" dirty="0" err="1"/>
              <a:t>this.query</a:t>
            </a:r>
            <a:r>
              <a:rPr lang="en-US" dirty="0"/>
              <a:t>", so we pass all of "this"</a:t>
            </a:r>
          </a:p>
          <a:p>
            <a:pPr marL="744538" lvl="2" indent="0">
              <a:buNone/>
            </a:pPr>
            <a:r>
              <a:rPr lang="en-US" dirty="0"/>
              <a:t>    </a:t>
            </a:r>
            <a:r>
              <a:rPr lang="en-US" dirty="0" err="1"/>
              <a:t>rdd.map</a:t>
            </a:r>
            <a:r>
              <a:rPr lang="en-US" dirty="0"/>
              <a:t>(x =&gt; </a:t>
            </a:r>
            <a:r>
              <a:rPr lang="en-US" dirty="0" err="1"/>
              <a:t>x.split</a:t>
            </a:r>
            <a:r>
              <a:rPr lang="en-US" dirty="0"/>
              <a:t>(query))</a:t>
            </a:r>
          </a:p>
          <a:p>
            <a:pPr marL="744538" lvl="2" indent="0">
              <a:buNone/>
            </a:pPr>
            <a:r>
              <a:rPr lang="en-US" dirty="0"/>
              <a:t>  }</a:t>
            </a:r>
          </a:p>
          <a:p>
            <a:pPr marL="744538" lvl="2" indent="0">
              <a:buNone/>
            </a:pPr>
            <a:r>
              <a:rPr lang="en-US" dirty="0"/>
              <a:t>  </a:t>
            </a:r>
            <a:r>
              <a:rPr lang="en-US" dirty="0" err="1"/>
              <a:t>def</a:t>
            </a:r>
            <a:r>
              <a:rPr lang="en-US" dirty="0"/>
              <a:t> </a:t>
            </a:r>
            <a:r>
              <a:rPr lang="en-US" dirty="0" err="1"/>
              <a:t>getMatchesNoReference</a:t>
            </a:r>
            <a:r>
              <a:rPr lang="en-US" dirty="0"/>
              <a:t>(</a:t>
            </a:r>
            <a:r>
              <a:rPr lang="en-US" dirty="0" err="1"/>
              <a:t>rdd</a:t>
            </a:r>
            <a:r>
              <a:rPr lang="en-US" dirty="0"/>
              <a:t>: RDD[String]): RDD[Array[String]] = {</a:t>
            </a:r>
          </a:p>
          <a:p>
            <a:pPr marL="744538" lvl="2" indent="0">
              <a:buNone/>
            </a:pPr>
            <a:r>
              <a:rPr lang="en-US" dirty="0"/>
              <a:t>    // Safe: extract just the field we need into a local variable</a:t>
            </a:r>
          </a:p>
          <a:p>
            <a:pPr marL="744538" lvl="2" indent="0">
              <a:buNone/>
            </a:pPr>
            <a:r>
              <a:rPr lang="en-US" dirty="0"/>
              <a:t>    </a:t>
            </a:r>
            <a:r>
              <a:rPr lang="en-US" dirty="0" err="1"/>
              <a:t>val</a:t>
            </a:r>
            <a:r>
              <a:rPr lang="en-US" dirty="0"/>
              <a:t> query_ = </a:t>
            </a:r>
            <a:r>
              <a:rPr lang="en-US" dirty="0" err="1"/>
              <a:t>this.query</a:t>
            </a:r>
            <a:endParaRPr lang="en-US" dirty="0"/>
          </a:p>
          <a:p>
            <a:pPr marL="744538" lvl="2" indent="0">
              <a:buNone/>
            </a:pPr>
            <a:r>
              <a:rPr lang="en-US" dirty="0"/>
              <a:t>    </a:t>
            </a:r>
            <a:r>
              <a:rPr lang="en-US" dirty="0" err="1"/>
              <a:t>rdd.map</a:t>
            </a:r>
            <a:r>
              <a:rPr lang="en-US" dirty="0"/>
              <a:t>(x =&gt; </a:t>
            </a:r>
            <a:r>
              <a:rPr lang="en-US" dirty="0" err="1"/>
              <a:t>x.split</a:t>
            </a:r>
            <a:r>
              <a:rPr lang="en-US" dirty="0"/>
              <a:t>(query_))</a:t>
            </a:r>
          </a:p>
          <a:p>
            <a:pPr marL="744538" lvl="2" indent="0">
              <a:buNone/>
            </a:pPr>
            <a:r>
              <a:rPr lang="en-US" dirty="0"/>
              <a:t>  } }</a:t>
            </a:r>
            <a:endParaRPr lang="en-US" dirty="0" smtClean="0"/>
          </a:p>
        </p:txBody>
      </p:sp>
    </p:spTree>
    <p:extLst>
      <p:ext uri="{BB962C8B-B14F-4D97-AF65-F5344CB8AC3E}">
        <p14:creationId xmlns:p14="http://schemas.microsoft.com/office/powerpoint/2010/main" val="66202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Passing functions to Spark</a:t>
            </a:r>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dirty="0" smtClean="0"/>
              <a:t>Java – Passing functions:</a:t>
            </a:r>
          </a:p>
          <a:p>
            <a:pPr lvl="1"/>
            <a:r>
              <a:rPr lang="en-US" dirty="0" smtClean="0"/>
              <a:t>In </a:t>
            </a:r>
            <a:r>
              <a:rPr lang="en-US" dirty="0"/>
              <a:t>Java, functions are specified as objects that implement one of Spark’s function interfaces from the </a:t>
            </a:r>
            <a:r>
              <a:rPr lang="en-US" dirty="0" err="1"/>
              <a:t>org.apache.spark.api.java.function</a:t>
            </a:r>
            <a:r>
              <a:rPr lang="en-US" dirty="0"/>
              <a:t> </a:t>
            </a:r>
            <a:r>
              <a:rPr lang="en-US" dirty="0" smtClean="0"/>
              <a:t>package.</a:t>
            </a:r>
          </a:p>
          <a:p>
            <a:pPr lvl="1"/>
            <a:r>
              <a:rPr lang="en-US" dirty="0"/>
              <a:t>There are a number of different interfaces based on the return type of the function</a:t>
            </a:r>
            <a:r>
              <a:rPr lang="en-US" dirty="0" smtClean="0"/>
              <a:t>.</a:t>
            </a:r>
          </a:p>
          <a:p>
            <a:pPr lvl="1"/>
            <a:r>
              <a:rPr lang="en-US" dirty="0"/>
              <a:t>most basic function </a:t>
            </a:r>
            <a:r>
              <a:rPr lang="en-US" dirty="0" smtClean="0"/>
              <a:t>interfaces are shown below:</a:t>
            </a:r>
          </a:p>
          <a:p>
            <a:pPr lvl="1"/>
            <a:r>
              <a:rPr lang="en-US" i="1" u="sng" dirty="0"/>
              <a:t>Standard Java function </a:t>
            </a:r>
            <a:r>
              <a:rPr lang="en-US" i="1" u="sng" dirty="0" smtClean="0"/>
              <a:t>interfaces:</a:t>
            </a:r>
          </a:p>
          <a:p>
            <a:pPr lvl="1"/>
            <a:r>
              <a:rPr lang="en-US" u="sng" dirty="0"/>
              <a:t>Function name --- Method to implement --- Usage</a:t>
            </a:r>
          </a:p>
          <a:p>
            <a:pPr lvl="2"/>
            <a:r>
              <a:rPr lang="en-US" b="1" dirty="0"/>
              <a:t>Function&lt;T, R&gt;  </a:t>
            </a:r>
            <a:r>
              <a:rPr lang="en-US" dirty="0"/>
              <a:t>--- R call(T) --- Take in one input and return one output, for use with operations like map() and filter().</a:t>
            </a:r>
          </a:p>
          <a:p>
            <a:pPr lvl="2"/>
            <a:r>
              <a:rPr lang="en-US" b="1" dirty="0"/>
              <a:t>Function2&lt;T1, T2, R&gt; </a:t>
            </a:r>
            <a:r>
              <a:rPr lang="en-US" dirty="0"/>
              <a:t>--- R call(T1, T2) --- Take in two inputs and return one output, for use with operations like aggregate() or fold().</a:t>
            </a:r>
          </a:p>
          <a:p>
            <a:pPr lvl="2"/>
            <a:r>
              <a:rPr lang="en-US" b="1" dirty="0" err="1"/>
              <a:t>FlatMapFunction</a:t>
            </a:r>
            <a:r>
              <a:rPr lang="en-US" b="1" dirty="0"/>
              <a:t>&lt;T, R&gt; </a:t>
            </a:r>
            <a:r>
              <a:rPr lang="en-US" dirty="0"/>
              <a:t>--- </a:t>
            </a:r>
            <a:r>
              <a:rPr lang="en-US" dirty="0" err="1"/>
              <a:t>Iterable</a:t>
            </a:r>
            <a:r>
              <a:rPr lang="en-US" dirty="0"/>
              <a:t>&lt;R&gt; call(T) --- Take in one input and return zero or more outputs, for use with operations like </a:t>
            </a:r>
            <a:r>
              <a:rPr lang="en-US" dirty="0" err="1"/>
              <a:t>flatMap</a:t>
            </a:r>
            <a:r>
              <a:rPr lang="en-US" dirty="0"/>
              <a:t>().</a:t>
            </a:r>
          </a:p>
        </p:txBody>
      </p:sp>
    </p:spTree>
    <p:extLst>
      <p:ext uri="{BB962C8B-B14F-4D97-AF65-F5344CB8AC3E}">
        <p14:creationId xmlns:p14="http://schemas.microsoft.com/office/powerpoint/2010/main" val="61534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Passing functions to Spark</a:t>
            </a:r>
          </a:p>
        </p:txBody>
      </p:sp>
      <p:sp>
        <p:nvSpPr>
          <p:cNvPr id="3" name="Content Placeholder 2"/>
          <p:cNvSpPr>
            <a:spLocks noGrp="1"/>
          </p:cNvSpPr>
          <p:nvPr>
            <p:ph idx="1"/>
          </p:nvPr>
        </p:nvSpPr>
        <p:spPr>
          <a:xfrm>
            <a:off x="17106" y="928396"/>
            <a:ext cx="9126894" cy="5929604"/>
          </a:xfrm>
        </p:spPr>
        <p:txBody>
          <a:bodyPr>
            <a:normAutofit/>
          </a:bodyPr>
          <a:lstStyle/>
          <a:p>
            <a:pPr lvl="1"/>
            <a:r>
              <a:rPr lang="en-US" dirty="0" smtClean="0"/>
              <a:t>We can either define our function classes inline as anonymous </a:t>
            </a:r>
            <a:r>
              <a:rPr lang="en-US" dirty="0" err="1" smtClean="0"/>
              <a:t>innter</a:t>
            </a:r>
            <a:r>
              <a:rPr lang="en-US" dirty="0" smtClean="0"/>
              <a:t> class (</a:t>
            </a:r>
            <a:r>
              <a:rPr lang="en-US" dirty="0" err="1" smtClean="0"/>
              <a:t>i</a:t>
            </a:r>
            <a:r>
              <a:rPr lang="en-US" dirty="0" smtClean="0"/>
              <a:t>) or create a named class (ii)</a:t>
            </a:r>
          </a:p>
          <a:p>
            <a:pPr lvl="1"/>
            <a:r>
              <a:rPr lang="en-US" dirty="0" smtClean="0"/>
              <a:t>(</a:t>
            </a:r>
            <a:r>
              <a:rPr lang="en-US" dirty="0" err="1" smtClean="0"/>
              <a:t>i</a:t>
            </a:r>
            <a:r>
              <a:rPr lang="en-US" dirty="0" smtClean="0"/>
              <a:t>) </a:t>
            </a:r>
            <a:r>
              <a:rPr lang="en-US" i="1" dirty="0"/>
              <a:t>Java function passing with anonymous inner class</a:t>
            </a:r>
          </a:p>
          <a:p>
            <a:pPr lvl="2"/>
            <a:r>
              <a:rPr lang="en-US" dirty="0"/>
              <a:t>RDD&lt;String&gt; errors = </a:t>
            </a:r>
            <a:r>
              <a:rPr lang="en-US" dirty="0" err="1"/>
              <a:t>lines.filter</a:t>
            </a:r>
            <a:r>
              <a:rPr lang="en-US" dirty="0"/>
              <a:t>(new </a:t>
            </a:r>
            <a:r>
              <a:rPr lang="en-US" dirty="0" smtClean="0"/>
              <a:t>Function&lt;</a:t>
            </a:r>
            <a:r>
              <a:rPr lang="en-US" dirty="0" err="1" smtClean="0"/>
              <a:t>String,Boolean</a:t>
            </a:r>
            <a:r>
              <a:rPr lang="en-US" dirty="0"/>
              <a:t>&gt;() {</a:t>
            </a:r>
          </a:p>
          <a:p>
            <a:pPr marL="914400" lvl="2" indent="0">
              <a:buNone/>
            </a:pPr>
            <a:r>
              <a:rPr lang="en-US" dirty="0"/>
              <a:t>  public </a:t>
            </a:r>
            <a:r>
              <a:rPr lang="en-US" dirty="0" smtClean="0"/>
              <a:t>Boolean </a:t>
            </a:r>
            <a:r>
              <a:rPr lang="en-US" dirty="0"/>
              <a:t>call(String x) { return </a:t>
            </a:r>
            <a:r>
              <a:rPr lang="en-US" dirty="0" err="1"/>
              <a:t>x.contains</a:t>
            </a:r>
            <a:r>
              <a:rPr lang="en-US" dirty="0"/>
              <a:t>("error"); } </a:t>
            </a:r>
            <a:r>
              <a:rPr lang="en-US" dirty="0" smtClean="0"/>
              <a:t>});</a:t>
            </a:r>
          </a:p>
          <a:p>
            <a:pPr lvl="1"/>
            <a:r>
              <a:rPr lang="en-US" dirty="0" smtClean="0"/>
              <a:t>(ii) </a:t>
            </a:r>
            <a:r>
              <a:rPr lang="en-US" i="1" dirty="0"/>
              <a:t>Java function passing with named class</a:t>
            </a:r>
          </a:p>
          <a:p>
            <a:pPr lvl="2"/>
            <a:r>
              <a:rPr lang="en-US" dirty="0"/>
              <a:t>class </a:t>
            </a:r>
            <a:r>
              <a:rPr lang="en-US" dirty="0" err="1"/>
              <a:t>ContainsError</a:t>
            </a:r>
            <a:r>
              <a:rPr lang="en-US" dirty="0"/>
              <a:t> implements Function&lt;String, Boolean&gt;() {</a:t>
            </a:r>
          </a:p>
          <a:p>
            <a:pPr marL="914400" lvl="2" indent="0">
              <a:buNone/>
            </a:pPr>
            <a:r>
              <a:rPr lang="en-US" dirty="0"/>
              <a:t>  public Boolean call(String x) { return </a:t>
            </a:r>
            <a:r>
              <a:rPr lang="en-US" dirty="0" err="1"/>
              <a:t>x.contains</a:t>
            </a:r>
            <a:r>
              <a:rPr lang="en-US" dirty="0"/>
              <a:t>("error"); } </a:t>
            </a:r>
            <a:r>
              <a:rPr lang="en-US" dirty="0" smtClean="0"/>
              <a:t>}</a:t>
            </a:r>
          </a:p>
          <a:p>
            <a:pPr lvl="1"/>
            <a:r>
              <a:rPr lang="en-US" dirty="0" smtClean="0"/>
              <a:t>We pass the </a:t>
            </a:r>
            <a:r>
              <a:rPr lang="en-US" smtClean="0"/>
              <a:t>above functions as below</a:t>
            </a:r>
          </a:p>
          <a:p>
            <a:pPr lvl="1"/>
            <a:r>
              <a:rPr lang="en-US" dirty="0" smtClean="0"/>
              <a:t>RDD&lt;String</a:t>
            </a:r>
            <a:r>
              <a:rPr lang="en-US" dirty="0"/>
              <a:t>&gt; errors = </a:t>
            </a:r>
            <a:r>
              <a:rPr lang="en-US" dirty="0" err="1"/>
              <a:t>lines.filter</a:t>
            </a:r>
            <a:r>
              <a:rPr lang="en-US" dirty="0"/>
              <a:t>(new </a:t>
            </a:r>
            <a:r>
              <a:rPr lang="en-US" dirty="0" err="1"/>
              <a:t>ContainsError</a:t>
            </a:r>
            <a:r>
              <a:rPr lang="en-US" dirty="0"/>
              <a:t>());</a:t>
            </a:r>
          </a:p>
        </p:txBody>
      </p:sp>
    </p:spTree>
    <p:extLst>
      <p:ext uri="{BB962C8B-B14F-4D97-AF65-F5344CB8AC3E}">
        <p14:creationId xmlns:p14="http://schemas.microsoft.com/office/powerpoint/2010/main" val="1989517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Passing functions to Spark</a:t>
            </a:r>
          </a:p>
        </p:txBody>
      </p:sp>
      <p:sp>
        <p:nvSpPr>
          <p:cNvPr id="3" name="Content Placeholder 2"/>
          <p:cNvSpPr>
            <a:spLocks noGrp="1"/>
          </p:cNvSpPr>
          <p:nvPr>
            <p:ph idx="1"/>
          </p:nvPr>
        </p:nvSpPr>
        <p:spPr>
          <a:xfrm>
            <a:off x="17106" y="928396"/>
            <a:ext cx="9126894" cy="5929604"/>
          </a:xfrm>
        </p:spPr>
        <p:txBody>
          <a:bodyPr>
            <a:normAutofit/>
          </a:bodyPr>
          <a:lstStyle/>
          <a:p>
            <a:pPr lvl="1"/>
            <a:r>
              <a:rPr lang="en-US" dirty="0" smtClean="0"/>
              <a:t>The style to choose is  a personal preference.</a:t>
            </a:r>
          </a:p>
          <a:p>
            <a:pPr lvl="1"/>
            <a:r>
              <a:rPr lang="en-US" dirty="0" smtClean="0"/>
              <a:t>But we find that top-level named functions are </a:t>
            </a:r>
            <a:r>
              <a:rPr lang="en-US" dirty="0" err="1" smtClean="0"/>
              <a:t>ofter</a:t>
            </a:r>
            <a:r>
              <a:rPr lang="en-US" dirty="0" smtClean="0"/>
              <a:t> cleaner for organizing large programs.</a:t>
            </a:r>
          </a:p>
          <a:p>
            <a:pPr lvl="1"/>
            <a:r>
              <a:rPr lang="en-US" dirty="0" smtClean="0"/>
              <a:t>Another benefit of top-level functions is that you can give them constructor parameters, as shown below.</a:t>
            </a:r>
          </a:p>
          <a:p>
            <a:pPr lvl="1"/>
            <a:r>
              <a:rPr lang="en-US" i="1" dirty="0" smtClean="0"/>
              <a:t>(Iii)Java </a:t>
            </a:r>
            <a:r>
              <a:rPr lang="en-US" i="1" dirty="0"/>
              <a:t>function class with </a:t>
            </a:r>
            <a:r>
              <a:rPr lang="en-US" i="1" dirty="0" smtClean="0"/>
              <a:t>parameters</a:t>
            </a:r>
          </a:p>
          <a:p>
            <a:pPr lvl="2"/>
            <a:r>
              <a:rPr lang="en-US" dirty="0"/>
              <a:t>class </a:t>
            </a:r>
            <a:r>
              <a:rPr lang="en-US" b="1" dirty="0"/>
              <a:t>Contains</a:t>
            </a:r>
            <a:r>
              <a:rPr lang="en-US" dirty="0"/>
              <a:t> implements Function&lt;String, Boolean&gt;() {</a:t>
            </a:r>
          </a:p>
          <a:p>
            <a:pPr marL="857250" lvl="2" indent="0">
              <a:buNone/>
            </a:pPr>
            <a:r>
              <a:rPr lang="en-US" dirty="0"/>
              <a:t>  private String query;</a:t>
            </a:r>
          </a:p>
          <a:p>
            <a:pPr marL="857250" lvl="2" indent="0">
              <a:buNone/>
            </a:pPr>
            <a:r>
              <a:rPr lang="en-US" dirty="0"/>
              <a:t>  public Contains(String query) { </a:t>
            </a:r>
            <a:r>
              <a:rPr lang="en-US" dirty="0" err="1"/>
              <a:t>this.query</a:t>
            </a:r>
            <a:r>
              <a:rPr lang="en-US" dirty="0"/>
              <a:t> = query; }</a:t>
            </a:r>
          </a:p>
          <a:p>
            <a:pPr marL="857250" lvl="2" indent="0">
              <a:buNone/>
            </a:pPr>
            <a:r>
              <a:rPr lang="en-US" dirty="0"/>
              <a:t>  public Boolean call(String x) { return </a:t>
            </a:r>
            <a:r>
              <a:rPr lang="en-US" dirty="0" err="1"/>
              <a:t>x.contains</a:t>
            </a:r>
            <a:r>
              <a:rPr lang="en-US" dirty="0"/>
              <a:t>(query); }</a:t>
            </a:r>
          </a:p>
          <a:p>
            <a:pPr marL="857250" lvl="2" indent="0">
              <a:buNone/>
            </a:pPr>
            <a:r>
              <a:rPr lang="en-US" dirty="0" smtClean="0"/>
              <a:t>}  and we can pass the function as</a:t>
            </a:r>
            <a:endParaRPr lang="en-US" dirty="0"/>
          </a:p>
          <a:p>
            <a:pPr lvl="1"/>
            <a:r>
              <a:rPr lang="en-US" dirty="0" smtClean="0"/>
              <a:t>RDD&lt;String</a:t>
            </a:r>
            <a:r>
              <a:rPr lang="en-US" dirty="0"/>
              <a:t>&gt; errors = </a:t>
            </a:r>
            <a:r>
              <a:rPr lang="en-US" dirty="0" err="1"/>
              <a:t>lines.filter</a:t>
            </a:r>
            <a:r>
              <a:rPr lang="en-US" dirty="0"/>
              <a:t>(new </a:t>
            </a:r>
            <a:r>
              <a:rPr lang="en-US" b="1" dirty="0"/>
              <a:t>Contains</a:t>
            </a:r>
            <a:r>
              <a:rPr lang="en-US" dirty="0"/>
              <a:t>("error"));</a:t>
            </a:r>
          </a:p>
          <a:p>
            <a:pPr lvl="1"/>
            <a:endParaRPr lang="en-US" dirty="0"/>
          </a:p>
        </p:txBody>
      </p:sp>
    </p:spTree>
    <p:extLst>
      <p:ext uri="{BB962C8B-B14F-4D97-AF65-F5344CB8AC3E}">
        <p14:creationId xmlns:p14="http://schemas.microsoft.com/office/powerpoint/2010/main" val="391143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a:t>Passing functions to Spark</a:t>
            </a:r>
          </a:p>
        </p:txBody>
      </p:sp>
      <p:sp>
        <p:nvSpPr>
          <p:cNvPr id="3" name="Content Placeholder 2"/>
          <p:cNvSpPr>
            <a:spLocks noGrp="1"/>
          </p:cNvSpPr>
          <p:nvPr>
            <p:ph idx="1"/>
          </p:nvPr>
        </p:nvSpPr>
        <p:spPr>
          <a:xfrm>
            <a:off x="17106" y="928396"/>
            <a:ext cx="9126894" cy="5929604"/>
          </a:xfrm>
        </p:spPr>
        <p:txBody>
          <a:bodyPr>
            <a:normAutofit/>
          </a:bodyPr>
          <a:lstStyle/>
          <a:p>
            <a:pPr lvl="1"/>
            <a:r>
              <a:rPr lang="en-US" dirty="0"/>
              <a:t> Java 8, you can also use lambda expressions to </a:t>
            </a:r>
            <a:r>
              <a:rPr lang="en-US" dirty="0" smtClean="0"/>
              <a:t>easily implement </a:t>
            </a:r>
            <a:r>
              <a:rPr lang="en-US" dirty="0"/>
              <a:t>the function interfaces. </a:t>
            </a:r>
            <a:endParaRPr lang="en-US" dirty="0" smtClean="0"/>
          </a:p>
          <a:p>
            <a:pPr lvl="1"/>
            <a:r>
              <a:rPr lang="en-US" dirty="0" smtClean="0"/>
              <a:t>(iv)function </a:t>
            </a:r>
            <a:r>
              <a:rPr lang="en-US" dirty="0"/>
              <a:t>passing with lambda expression </a:t>
            </a:r>
            <a:r>
              <a:rPr lang="en-US" dirty="0" smtClean="0"/>
              <a:t>in Java 8</a:t>
            </a:r>
          </a:p>
          <a:p>
            <a:pPr lvl="1"/>
            <a:r>
              <a:rPr lang="en-US" i="1" dirty="0"/>
              <a:t>RDD&lt;String&gt; errors = </a:t>
            </a:r>
            <a:r>
              <a:rPr lang="en-US" i="1" dirty="0" err="1"/>
              <a:t>lines.filter</a:t>
            </a:r>
            <a:r>
              <a:rPr lang="en-US" i="1" dirty="0"/>
              <a:t>(s -&gt; </a:t>
            </a:r>
            <a:r>
              <a:rPr lang="en-US" i="1" dirty="0" err="1"/>
              <a:t>s.contains</a:t>
            </a:r>
            <a:r>
              <a:rPr lang="en-US" i="1" dirty="0"/>
              <a:t>("error</a:t>
            </a:r>
            <a:r>
              <a:rPr lang="en-US" i="1" dirty="0" smtClean="0"/>
              <a:t>"));</a:t>
            </a:r>
          </a:p>
          <a:p>
            <a:pPr lvl="1"/>
            <a:r>
              <a:rPr lang="en-US" dirty="0"/>
              <a:t>Refer </a:t>
            </a:r>
            <a:r>
              <a:rPr lang="en-US" dirty="0">
                <a:hlinkClick r:id="rId3"/>
              </a:rPr>
              <a:t>http://</a:t>
            </a:r>
            <a:r>
              <a:rPr lang="en-US" dirty="0" smtClean="0">
                <a:hlinkClick r:id="rId3"/>
              </a:rPr>
              <a:t>bit.ly/1ywZBs4</a:t>
            </a:r>
            <a:r>
              <a:rPr lang="en-US" dirty="0" smtClean="0"/>
              <a:t>, </a:t>
            </a:r>
            <a:r>
              <a:rPr lang="en-US" dirty="0" err="1" smtClean="0"/>
              <a:t>databrics</a:t>
            </a:r>
            <a:r>
              <a:rPr lang="en-US" dirty="0" smtClean="0"/>
              <a:t> blog post on how to use lambdas with spark.</a:t>
            </a:r>
          </a:p>
          <a:p>
            <a:pPr lvl="1"/>
            <a:r>
              <a:rPr lang="en-US" dirty="0"/>
              <a:t>Both anonymous inner classes and lambda expressions </a:t>
            </a:r>
            <a:r>
              <a:rPr lang="en-US" dirty="0" smtClean="0"/>
              <a:t>in Java can </a:t>
            </a:r>
            <a:r>
              <a:rPr lang="en-US" dirty="0"/>
              <a:t>reference any </a:t>
            </a:r>
            <a:r>
              <a:rPr lang="en-US" b="1" dirty="0"/>
              <a:t>final</a:t>
            </a:r>
            <a:r>
              <a:rPr lang="en-US" dirty="0"/>
              <a:t> variables in the method enclosing them, so you can pass these variables to Spark just as in Python and Scala</a:t>
            </a:r>
            <a:r>
              <a:rPr lang="en-US" dirty="0" smtClean="0"/>
              <a:t>.</a:t>
            </a:r>
          </a:p>
          <a:p>
            <a:pPr lvl="1"/>
            <a:endParaRPr lang="en-US" dirty="0"/>
          </a:p>
          <a:p>
            <a:pPr lvl="1"/>
            <a:endParaRPr lang="en-US" dirty="0"/>
          </a:p>
        </p:txBody>
      </p:sp>
    </p:spTree>
    <p:extLst>
      <p:ext uri="{BB962C8B-B14F-4D97-AF65-F5344CB8AC3E}">
        <p14:creationId xmlns:p14="http://schemas.microsoft.com/office/powerpoint/2010/main" val="3087666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b="1" dirty="0"/>
              <a:t>Basic </a:t>
            </a:r>
            <a:r>
              <a:rPr lang="en-US" b="1" dirty="0" smtClean="0"/>
              <a:t>RDDs:</a:t>
            </a:r>
            <a:r>
              <a:rPr lang="en-US" dirty="0" smtClean="0"/>
              <a:t>  we will discuss </a:t>
            </a:r>
            <a:r>
              <a:rPr lang="en-US" u="sng" dirty="0" smtClean="0"/>
              <a:t>common</a:t>
            </a:r>
            <a:r>
              <a:rPr lang="en-US" dirty="0" smtClean="0"/>
              <a:t> transformations and actions can be performed on </a:t>
            </a:r>
            <a:r>
              <a:rPr lang="en-US" u="sng" dirty="0" smtClean="0"/>
              <a:t>all RDDs regardless of data</a:t>
            </a:r>
            <a:r>
              <a:rPr lang="en-US" dirty="0" smtClean="0"/>
              <a:t>. </a:t>
            </a:r>
          </a:p>
          <a:p>
            <a:r>
              <a:rPr lang="en-US" dirty="0"/>
              <a:t>(</a:t>
            </a:r>
            <a:r>
              <a:rPr lang="en-US" dirty="0" smtClean="0"/>
              <a:t>RDDs with certain types of data, additional operations can be performed.)</a:t>
            </a:r>
          </a:p>
          <a:p>
            <a:r>
              <a:rPr lang="en-US" b="1" dirty="0"/>
              <a:t>Element-wise </a:t>
            </a:r>
            <a:r>
              <a:rPr lang="en-US" b="1" dirty="0" smtClean="0"/>
              <a:t>transformations:</a:t>
            </a:r>
          </a:p>
          <a:p>
            <a:pPr lvl="1"/>
            <a:r>
              <a:rPr lang="en-US" dirty="0"/>
              <a:t>The two most common </a:t>
            </a:r>
            <a:r>
              <a:rPr lang="en-US" dirty="0" smtClean="0"/>
              <a:t>transformations we will be using </a:t>
            </a:r>
            <a:r>
              <a:rPr lang="en-US" dirty="0"/>
              <a:t>are map() and filter</a:t>
            </a:r>
            <a:r>
              <a:rPr lang="en-US" dirty="0" smtClean="0"/>
              <a:t>().</a:t>
            </a:r>
          </a:p>
          <a:p>
            <a:r>
              <a:rPr lang="en-US" b="1" dirty="0" smtClean="0"/>
              <a:t>Map()</a:t>
            </a:r>
          </a:p>
          <a:p>
            <a:pPr lvl="1"/>
            <a:r>
              <a:rPr lang="en-US" dirty="0"/>
              <a:t>The </a:t>
            </a:r>
            <a:r>
              <a:rPr lang="en-US" b="1" dirty="0"/>
              <a:t>map() </a:t>
            </a:r>
            <a:r>
              <a:rPr lang="en-US" dirty="0"/>
              <a:t>transformation takes in a function and </a:t>
            </a:r>
            <a:r>
              <a:rPr lang="en-US" b="1" dirty="0"/>
              <a:t>applies</a:t>
            </a:r>
            <a:r>
              <a:rPr lang="en-US" dirty="0"/>
              <a:t> it </a:t>
            </a:r>
            <a:r>
              <a:rPr lang="en-US" b="1" dirty="0"/>
              <a:t>to each element</a:t>
            </a:r>
            <a:r>
              <a:rPr lang="en-US" dirty="0"/>
              <a:t> in the </a:t>
            </a:r>
            <a:r>
              <a:rPr lang="en-US" dirty="0" smtClean="0"/>
              <a:t>RDD, result contains new value for each element in the RDD.</a:t>
            </a:r>
          </a:p>
          <a:p>
            <a:r>
              <a:rPr lang="en-US" b="1" dirty="0"/>
              <a:t>filter()</a:t>
            </a:r>
          </a:p>
          <a:p>
            <a:pPr lvl="1"/>
            <a:r>
              <a:rPr lang="en-US" dirty="0"/>
              <a:t>The filter() transformation takes in a function and returns an RDD that </a:t>
            </a:r>
            <a:r>
              <a:rPr lang="en-US" b="1" dirty="0"/>
              <a:t>only</a:t>
            </a:r>
            <a:r>
              <a:rPr lang="en-US" dirty="0"/>
              <a:t> has </a:t>
            </a:r>
            <a:r>
              <a:rPr lang="en-US" b="1" dirty="0"/>
              <a:t>elements</a:t>
            </a:r>
            <a:r>
              <a:rPr lang="en-US" dirty="0"/>
              <a:t> that </a:t>
            </a:r>
            <a:r>
              <a:rPr lang="en-US" b="1" dirty="0"/>
              <a:t>pass</a:t>
            </a:r>
            <a:r>
              <a:rPr lang="en-US" dirty="0"/>
              <a:t> </a:t>
            </a:r>
            <a:r>
              <a:rPr lang="en-US" b="1" dirty="0"/>
              <a:t>the filter() </a:t>
            </a:r>
            <a:r>
              <a:rPr lang="en-US" dirty="0"/>
              <a:t>function.</a:t>
            </a:r>
          </a:p>
          <a:p>
            <a:endParaRPr lang="en-US" dirty="0"/>
          </a:p>
          <a:p>
            <a:endParaRPr lang="en-US" dirty="0"/>
          </a:p>
        </p:txBody>
      </p:sp>
    </p:spTree>
    <p:extLst>
      <p:ext uri="{BB962C8B-B14F-4D97-AF65-F5344CB8AC3E}">
        <p14:creationId xmlns:p14="http://schemas.microsoft.com/office/powerpoint/2010/main" val="330105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Introduction to RDDs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RDDs </a:t>
            </a:r>
            <a:r>
              <a:rPr lang="en-US" dirty="0"/>
              <a:t>are huge collections of records with following properties –</a:t>
            </a:r>
          </a:p>
          <a:p>
            <a:pPr lvl="1"/>
            <a:r>
              <a:rPr lang="en-US" dirty="0"/>
              <a:t>Immutable</a:t>
            </a:r>
          </a:p>
          <a:p>
            <a:pPr lvl="1"/>
            <a:r>
              <a:rPr lang="en-US" dirty="0"/>
              <a:t>Fault </a:t>
            </a:r>
            <a:r>
              <a:rPr lang="en-US" dirty="0" smtClean="0"/>
              <a:t>tolerant – </a:t>
            </a:r>
          </a:p>
          <a:p>
            <a:pPr lvl="2"/>
            <a:r>
              <a:rPr lang="en-US" dirty="0" err="1" smtClean="0"/>
              <a:t>Rdds</a:t>
            </a:r>
            <a:r>
              <a:rPr lang="en-US" dirty="0" smtClean="0"/>
              <a:t> are created by transformations. RDDs log transformations rather than data. Graph of these transformations is called lineage graph. Incase of failure replay the lineage.</a:t>
            </a:r>
            <a:endParaRPr lang="en-US" dirty="0"/>
          </a:p>
          <a:p>
            <a:pPr lvl="1"/>
            <a:r>
              <a:rPr lang="en-US" dirty="0"/>
              <a:t>Lazily </a:t>
            </a:r>
            <a:r>
              <a:rPr lang="en-US" dirty="0" smtClean="0"/>
              <a:t>evaluated – </a:t>
            </a:r>
          </a:p>
          <a:p>
            <a:pPr lvl="2"/>
            <a:r>
              <a:rPr lang="en-US" dirty="0" smtClean="0"/>
              <a:t>computed only when they are accessed (action), otherwise the transformations are pipelined.</a:t>
            </a:r>
          </a:p>
          <a:p>
            <a:pPr lvl="1"/>
            <a:r>
              <a:rPr lang="en-US" dirty="0"/>
              <a:t>Type Inferred</a:t>
            </a:r>
          </a:p>
          <a:p>
            <a:pPr lvl="1"/>
            <a:r>
              <a:rPr lang="en-US" dirty="0" smtClean="0"/>
              <a:t>Can </a:t>
            </a:r>
            <a:r>
              <a:rPr lang="en-US" dirty="0"/>
              <a:t>be persisted (Cacheable</a:t>
            </a:r>
            <a:r>
              <a:rPr lang="en-US" dirty="0" smtClean="0"/>
              <a:t>) </a:t>
            </a:r>
          </a:p>
          <a:p>
            <a:pPr lvl="2"/>
            <a:r>
              <a:rPr lang="en-US" dirty="0" smtClean="0"/>
              <a:t>RDDs which will be reused can be stored in memory or disk, makes RDDs useful for fast computations.</a:t>
            </a:r>
            <a:endParaRPr lang="en-US" dirty="0"/>
          </a:p>
          <a:p>
            <a:pPr lvl="1"/>
            <a:r>
              <a:rPr lang="en-US" dirty="0" smtClean="0"/>
              <a:t>Partitioned – </a:t>
            </a:r>
          </a:p>
          <a:p>
            <a:pPr lvl="2"/>
            <a:r>
              <a:rPr lang="en-US" dirty="0" smtClean="0"/>
              <a:t>partition is logical division of data</a:t>
            </a:r>
            <a:endParaRPr lang="en-US" dirty="0"/>
          </a:p>
          <a:p>
            <a:pPr lvl="1"/>
            <a:r>
              <a:rPr lang="en-US" dirty="0"/>
              <a:t>Created by coarse grained </a:t>
            </a:r>
            <a:r>
              <a:rPr lang="en-US" dirty="0" smtClean="0"/>
              <a:t>operations – </a:t>
            </a:r>
          </a:p>
          <a:p>
            <a:pPr lvl="2"/>
            <a:r>
              <a:rPr lang="en-US" dirty="0" smtClean="0"/>
              <a:t>ops applied to all elements in the data set.</a:t>
            </a:r>
            <a:endParaRPr lang="en-US" dirty="0"/>
          </a:p>
        </p:txBody>
      </p:sp>
    </p:spTree>
    <p:extLst>
      <p:ext uri="{BB962C8B-B14F-4D97-AF65-F5344CB8AC3E}">
        <p14:creationId xmlns:p14="http://schemas.microsoft.com/office/powerpoint/2010/main" val="1082408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pPr lvl="1"/>
            <a:r>
              <a:rPr lang="en-US" dirty="0"/>
              <a:t>We can use </a:t>
            </a:r>
            <a:r>
              <a:rPr lang="en-US" b="1" dirty="0"/>
              <a:t>map() </a:t>
            </a:r>
            <a:r>
              <a:rPr lang="en-US" dirty="0"/>
              <a:t>to do any number of </a:t>
            </a:r>
            <a:r>
              <a:rPr lang="en-US" dirty="0" smtClean="0"/>
              <a:t>things.</a:t>
            </a:r>
          </a:p>
          <a:p>
            <a:pPr lvl="1"/>
            <a:r>
              <a:rPr lang="en-US" dirty="0"/>
              <a:t>Python squaring the values in an RDD:</a:t>
            </a:r>
          </a:p>
          <a:p>
            <a:pPr lvl="2"/>
            <a:r>
              <a:rPr lang="en-US" dirty="0" err="1"/>
              <a:t>nums</a:t>
            </a:r>
            <a:r>
              <a:rPr lang="en-US" dirty="0"/>
              <a:t> = </a:t>
            </a:r>
            <a:r>
              <a:rPr lang="en-US" dirty="0" err="1"/>
              <a:t>sc.parallelize</a:t>
            </a:r>
            <a:r>
              <a:rPr lang="en-US" dirty="0"/>
              <a:t>([1, 2, 3, 4])</a:t>
            </a:r>
          </a:p>
          <a:p>
            <a:pPr lvl="2"/>
            <a:r>
              <a:rPr lang="en-US" dirty="0"/>
              <a:t>squared = </a:t>
            </a:r>
            <a:r>
              <a:rPr lang="en-US" dirty="0" err="1"/>
              <a:t>nums.map</a:t>
            </a:r>
            <a:r>
              <a:rPr lang="en-US" dirty="0"/>
              <a:t>(lambda x: x * x).collect()</a:t>
            </a:r>
          </a:p>
          <a:p>
            <a:pPr lvl="2"/>
            <a:r>
              <a:rPr lang="en-US" dirty="0"/>
              <a:t>for </a:t>
            </a:r>
            <a:r>
              <a:rPr lang="en-US" dirty="0" err="1"/>
              <a:t>num</a:t>
            </a:r>
            <a:r>
              <a:rPr lang="en-US" dirty="0"/>
              <a:t> in squared:</a:t>
            </a:r>
          </a:p>
          <a:p>
            <a:pPr lvl="2"/>
            <a:r>
              <a:rPr lang="en-US" dirty="0"/>
              <a:t>    print "%</a:t>
            </a:r>
            <a:r>
              <a:rPr lang="en-US" dirty="0" err="1"/>
              <a:t>i</a:t>
            </a:r>
            <a:r>
              <a:rPr lang="en-US" dirty="0"/>
              <a:t> " % (</a:t>
            </a:r>
            <a:r>
              <a:rPr lang="en-US" dirty="0" err="1"/>
              <a:t>num</a:t>
            </a:r>
            <a:r>
              <a:rPr lang="en-US" dirty="0"/>
              <a:t>)</a:t>
            </a:r>
          </a:p>
          <a:p>
            <a:pPr lvl="1"/>
            <a:r>
              <a:rPr lang="en-US" dirty="0" smtClean="0"/>
              <a:t>Scala </a:t>
            </a:r>
            <a:r>
              <a:rPr lang="en-US" dirty="0"/>
              <a:t>squaring the values in an RDD:</a:t>
            </a:r>
          </a:p>
          <a:p>
            <a:pPr lvl="2"/>
            <a:r>
              <a:rPr lang="en-US" dirty="0" err="1"/>
              <a:t>val</a:t>
            </a:r>
            <a:r>
              <a:rPr lang="en-US" dirty="0"/>
              <a:t> input = </a:t>
            </a:r>
            <a:r>
              <a:rPr lang="en-US" dirty="0" err="1"/>
              <a:t>sc.parallelize</a:t>
            </a:r>
            <a:r>
              <a:rPr lang="en-US" dirty="0"/>
              <a:t>(List(1, 2, 3, 4))</a:t>
            </a:r>
          </a:p>
          <a:p>
            <a:pPr lvl="2"/>
            <a:r>
              <a:rPr lang="en-US" dirty="0" err="1"/>
              <a:t>val</a:t>
            </a:r>
            <a:r>
              <a:rPr lang="en-US" dirty="0"/>
              <a:t> result = </a:t>
            </a:r>
            <a:r>
              <a:rPr lang="en-US" dirty="0" err="1"/>
              <a:t>input.map</a:t>
            </a:r>
            <a:r>
              <a:rPr lang="en-US" dirty="0"/>
              <a:t>(x =&gt; x * x)</a:t>
            </a:r>
          </a:p>
          <a:p>
            <a:pPr lvl="2"/>
            <a:r>
              <a:rPr lang="en-US" dirty="0" err="1"/>
              <a:t>println</a:t>
            </a:r>
            <a:r>
              <a:rPr lang="en-US" dirty="0"/>
              <a:t>(</a:t>
            </a:r>
            <a:r>
              <a:rPr lang="en-US" dirty="0" err="1"/>
              <a:t>result.collect</a:t>
            </a:r>
            <a:r>
              <a:rPr lang="en-US" dirty="0"/>
              <a:t>().</a:t>
            </a:r>
            <a:r>
              <a:rPr lang="en-US" dirty="0" err="1"/>
              <a:t>mkString</a:t>
            </a:r>
            <a:r>
              <a:rPr lang="en-US" dirty="0"/>
              <a:t>(","))</a:t>
            </a:r>
          </a:p>
          <a:p>
            <a:pPr lvl="1"/>
            <a:r>
              <a:rPr lang="en-US" dirty="0" smtClean="0"/>
              <a:t>Java </a:t>
            </a:r>
            <a:r>
              <a:rPr lang="en-US" dirty="0"/>
              <a:t>squaring the values in an RDD:</a:t>
            </a:r>
          </a:p>
          <a:p>
            <a:pPr lvl="2"/>
            <a:r>
              <a:rPr lang="en-US" dirty="0" err="1"/>
              <a:t>JavaRDD</a:t>
            </a:r>
            <a:r>
              <a:rPr lang="en-US" dirty="0"/>
              <a:t>&lt;Integer&gt; </a:t>
            </a:r>
            <a:r>
              <a:rPr lang="en-US" dirty="0" err="1"/>
              <a:t>rdd</a:t>
            </a:r>
            <a:r>
              <a:rPr lang="en-US" dirty="0"/>
              <a:t> = </a:t>
            </a:r>
            <a:r>
              <a:rPr lang="en-US" dirty="0" err="1"/>
              <a:t>sc.parallelize</a:t>
            </a:r>
            <a:r>
              <a:rPr lang="en-US" dirty="0"/>
              <a:t>(</a:t>
            </a:r>
            <a:r>
              <a:rPr lang="en-US" dirty="0" err="1"/>
              <a:t>Arrays.asList</a:t>
            </a:r>
            <a:r>
              <a:rPr lang="en-US" dirty="0"/>
              <a:t>(1, 2, 3, 4));</a:t>
            </a:r>
          </a:p>
          <a:p>
            <a:pPr lvl="2"/>
            <a:r>
              <a:rPr lang="en-US" dirty="0" err="1"/>
              <a:t>JavaRDD</a:t>
            </a:r>
            <a:r>
              <a:rPr lang="en-US" dirty="0"/>
              <a:t>&lt;Integer&gt; result = </a:t>
            </a:r>
            <a:r>
              <a:rPr lang="en-US" dirty="0" err="1"/>
              <a:t>rdd.map</a:t>
            </a:r>
            <a:r>
              <a:rPr lang="en-US" dirty="0"/>
              <a:t>(new Function&lt;Integer, Integer&gt;() </a:t>
            </a:r>
            <a:r>
              <a:rPr lang="en-US" dirty="0" smtClean="0"/>
              <a:t>{   </a:t>
            </a:r>
            <a:r>
              <a:rPr lang="en-US" dirty="0"/>
              <a:t>public Integer call(Integer x) { return x*x; </a:t>
            </a:r>
            <a:r>
              <a:rPr lang="en-US" dirty="0" smtClean="0"/>
              <a:t>} });</a:t>
            </a:r>
            <a:endParaRPr lang="en-US" dirty="0"/>
          </a:p>
          <a:p>
            <a:pPr lvl="2"/>
            <a:r>
              <a:rPr lang="en-US" dirty="0" err="1"/>
              <a:t>System.out.println</a:t>
            </a:r>
            <a:r>
              <a:rPr lang="en-US" dirty="0"/>
              <a:t>(</a:t>
            </a:r>
            <a:r>
              <a:rPr lang="en-US" dirty="0" err="1"/>
              <a:t>StringUtils.join</a:t>
            </a:r>
            <a:r>
              <a:rPr lang="en-US" dirty="0"/>
              <a:t>(</a:t>
            </a:r>
            <a:r>
              <a:rPr lang="en-US" dirty="0" err="1"/>
              <a:t>result.collect</a:t>
            </a:r>
            <a:r>
              <a:rPr lang="en-US" dirty="0"/>
              <a:t>(), ","));</a:t>
            </a:r>
          </a:p>
        </p:txBody>
      </p:sp>
    </p:spTree>
    <p:extLst>
      <p:ext uri="{BB962C8B-B14F-4D97-AF65-F5344CB8AC3E}">
        <p14:creationId xmlns:p14="http://schemas.microsoft.com/office/powerpoint/2010/main" val="337746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pPr lvl="1"/>
            <a:r>
              <a:rPr lang="en-US" dirty="0" smtClean="0"/>
              <a:t>Produce </a:t>
            </a:r>
            <a:r>
              <a:rPr lang="en-US" dirty="0"/>
              <a:t>multiple output elements for each input element. The operation to do this is called </a:t>
            </a:r>
            <a:r>
              <a:rPr lang="en-US" dirty="0" err="1"/>
              <a:t>flatMap</a:t>
            </a:r>
            <a:r>
              <a:rPr lang="en-US" dirty="0" smtClean="0"/>
              <a:t>().</a:t>
            </a:r>
          </a:p>
          <a:p>
            <a:pPr lvl="1"/>
            <a:r>
              <a:rPr lang="en-US" dirty="0" smtClean="0"/>
              <a:t>Similar to map</a:t>
            </a:r>
            <a:r>
              <a:rPr lang="en-US" dirty="0"/>
              <a:t>(), the function we provide to </a:t>
            </a:r>
            <a:r>
              <a:rPr lang="en-US" dirty="0" err="1"/>
              <a:t>flatMap</a:t>
            </a:r>
            <a:r>
              <a:rPr lang="en-US" dirty="0"/>
              <a:t>() is called individually for each element in our input </a:t>
            </a:r>
            <a:r>
              <a:rPr lang="en-US" dirty="0" smtClean="0"/>
              <a:t>RDD.</a:t>
            </a:r>
          </a:p>
          <a:p>
            <a:pPr lvl="1"/>
            <a:r>
              <a:rPr lang="en-US" dirty="0"/>
              <a:t>Instead of returning a single element, we return an iterator with our return values.</a:t>
            </a:r>
          </a:p>
          <a:p>
            <a:pPr lvl="1"/>
            <a:r>
              <a:rPr lang="en-US" dirty="0"/>
              <a:t>Rather than producing an RDD of iterators, we get back an RDD that consists of the elements from all of the iterators.</a:t>
            </a:r>
          </a:p>
          <a:p>
            <a:pPr lvl="1"/>
            <a:r>
              <a:rPr lang="en-US" dirty="0"/>
              <a:t>A simple usage of </a:t>
            </a:r>
            <a:r>
              <a:rPr lang="en-US" dirty="0" err="1"/>
              <a:t>flatMap</a:t>
            </a:r>
            <a:r>
              <a:rPr lang="en-US" dirty="0"/>
              <a:t>() is splitting up an input string into words</a:t>
            </a:r>
            <a:r>
              <a:rPr lang="en-US" dirty="0" smtClean="0"/>
              <a:t>.</a:t>
            </a:r>
          </a:p>
          <a:p>
            <a:pPr lvl="1"/>
            <a:r>
              <a:rPr lang="en-US" dirty="0" err="1"/>
              <a:t>flatMap</a:t>
            </a:r>
            <a:r>
              <a:rPr lang="en-US" dirty="0"/>
              <a:t>() in Python, splitting lines into words:</a:t>
            </a:r>
          </a:p>
          <a:p>
            <a:pPr lvl="2"/>
            <a:r>
              <a:rPr lang="en-US" dirty="0"/>
              <a:t>lines = </a:t>
            </a:r>
            <a:r>
              <a:rPr lang="en-US" dirty="0" err="1"/>
              <a:t>sc.parallelize</a:t>
            </a:r>
            <a:r>
              <a:rPr lang="en-US" dirty="0"/>
              <a:t>(["hello world", "hi"])</a:t>
            </a:r>
          </a:p>
          <a:p>
            <a:pPr lvl="2"/>
            <a:r>
              <a:rPr lang="en-US" dirty="0"/>
              <a:t>words = </a:t>
            </a:r>
            <a:r>
              <a:rPr lang="en-US" dirty="0" err="1"/>
              <a:t>lines.flatMap</a:t>
            </a:r>
            <a:r>
              <a:rPr lang="en-US" dirty="0"/>
              <a:t>(lambda line: </a:t>
            </a:r>
            <a:r>
              <a:rPr lang="en-US" dirty="0" err="1"/>
              <a:t>line.split</a:t>
            </a:r>
            <a:r>
              <a:rPr lang="en-US" dirty="0"/>
              <a:t>(" "))</a:t>
            </a:r>
          </a:p>
          <a:p>
            <a:pPr lvl="2"/>
            <a:r>
              <a:rPr lang="en-US" dirty="0" err="1"/>
              <a:t>words.first</a:t>
            </a:r>
            <a:r>
              <a:rPr lang="en-US" dirty="0"/>
              <a:t>()  # returns "hello"</a:t>
            </a:r>
          </a:p>
        </p:txBody>
      </p:sp>
    </p:spTree>
    <p:extLst>
      <p:ext uri="{BB962C8B-B14F-4D97-AF65-F5344CB8AC3E}">
        <p14:creationId xmlns:p14="http://schemas.microsoft.com/office/powerpoint/2010/main" val="2897189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a:bodyPr>
          <a:lstStyle/>
          <a:p>
            <a:pPr lvl="1"/>
            <a:r>
              <a:rPr lang="en-US" dirty="0" err="1"/>
              <a:t>flatMap</a:t>
            </a:r>
            <a:r>
              <a:rPr lang="en-US" dirty="0"/>
              <a:t>() in Scala, splitting lines into multiple words:</a:t>
            </a:r>
          </a:p>
          <a:p>
            <a:pPr lvl="2"/>
            <a:r>
              <a:rPr lang="en-US" dirty="0" err="1"/>
              <a:t>val</a:t>
            </a:r>
            <a:r>
              <a:rPr lang="en-US" dirty="0"/>
              <a:t> lines = </a:t>
            </a:r>
            <a:r>
              <a:rPr lang="en-US" dirty="0" err="1"/>
              <a:t>sc.parallelize</a:t>
            </a:r>
            <a:r>
              <a:rPr lang="en-US" dirty="0"/>
              <a:t>(List("hello world", "hi"))</a:t>
            </a:r>
          </a:p>
          <a:p>
            <a:pPr lvl="2"/>
            <a:r>
              <a:rPr lang="en-US" dirty="0" err="1"/>
              <a:t>val</a:t>
            </a:r>
            <a:r>
              <a:rPr lang="en-US" dirty="0"/>
              <a:t> words = </a:t>
            </a:r>
            <a:r>
              <a:rPr lang="en-US" dirty="0" err="1"/>
              <a:t>lines.flatMap</a:t>
            </a:r>
            <a:r>
              <a:rPr lang="en-US" dirty="0"/>
              <a:t>(line =&gt; </a:t>
            </a:r>
            <a:r>
              <a:rPr lang="en-US" dirty="0" err="1"/>
              <a:t>line.split</a:t>
            </a:r>
            <a:r>
              <a:rPr lang="en-US" dirty="0"/>
              <a:t>(" "))</a:t>
            </a:r>
          </a:p>
          <a:p>
            <a:pPr lvl="2"/>
            <a:r>
              <a:rPr lang="en-US" dirty="0" err="1"/>
              <a:t>words.first</a:t>
            </a:r>
            <a:r>
              <a:rPr lang="en-US" dirty="0"/>
              <a:t>()  // returns "hello"</a:t>
            </a:r>
          </a:p>
          <a:p>
            <a:pPr lvl="1"/>
            <a:endParaRPr lang="en-US" dirty="0"/>
          </a:p>
          <a:p>
            <a:pPr lvl="1"/>
            <a:r>
              <a:rPr lang="en-US" dirty="0" err="1"/>
              <a:t>flatMap</a:t>
            </a:r>
            <a:r>
              <a:rPr lang="en-US" dirty="0"/>
              <a:t>() in Java, splitting lines into multiple words:</a:t>
            </a:r>
          </a:p>
          <a:p>
            <a:pPr lvl="2"/>
            <a:r>
              <a:rPr lang="en-US" dirty="0" err="1"/>
              <a:t>JavaRDD</a:t>
            </a:r>
            <a:r>
              <a:rPr lang="en-US" dirty="0"/>
              <a:t>&lt;String&gt; lines = </a:t>
            </a:r>
            <a:r>
              <a:rPr lang="en-US" dirty="0" err="1"/>
              <a:t>sc.parallelize</a:t>
            </a:r>
            <a:r>
              <a:rPr lang="en-US" dirty="0"/>
              <a:t>(</a:t>
            </a:r>
            <a:r>
              <a:rPr lang="en-US" dirty="0" err="1"/>
              <a:t>Arrays.asList</a:t>
            </a:r>
            <a:r>
              <a:rPr lang="en-US" dirty="0"/>
              <a:t>("hello world", "hi"));</a:t>
            </a:r>
          </a:p>
          <a:p>
            <a:pPr lvl="2"/>
            <a:r>
              <a:rPr lang="en-US" dirty="0" err="1"/>
              <a:t>JavaRDD</a:t>
            </a:r>
            <a:r>
              <a:rPr lang="en-US" dirty="0"/>
              <a:t>&lt;String&gt; words = </a:t>
            </a:r>
            <a:r>
              <a:rPr lang="en-US" dirty="0" err="1"/>
              <a:t>lines.flatMap</a:t>
            </a:r>
            <a:r>
              <a:rPr lang="en-US" dirty="0"/>
              <a:t>(new </a:t>
            </a:r>
            <a:r>
              <a:rPr lang="en-US" dirty="0" err="1"/>
              <a:t>FlatMapFunction</a:t>
            </a:r>
            <a:r>
              <a:rPr lang="en-US" dirty="0"/>
              <a:t>&lt;String, String&gt;() {</a:t>
            </a:r>
          </a:p>
          <a:p>
            <a:pPr lvl="2"/>
            <a:r>
              <a:rPr lang="en-US" dirty="0"/>
              <a:t>  public </a:t>
            </a:r>
            <a:r>
              <a:rPr lang="en-US" dirty="0" err="1"/>
              <a:t>Iterable</a:t>
            </a:r>
            <a:r>
              <a:rPr lang="en-US" dirty="0"/>
              <a:t>&lt;String&gt; call(String line) {</a:t>
            </a:r>
          </a:p>
          <a:p>
            <a:pPr lvl="2"/>
            <a:r>
              <a:rPr lang="en-US" dirty="0"/>
              <a:t>    return </a:t>
            </a:r>
            <a:r>
              <a:rPr lang="en-US" dirty="0" err="1"/>
              <a:t>Arrays.asList</a:t>
            </a:r>
            <a:r>
              <a:rPr lang="en-US" dirty="0"/>
              <a:t>(</a:t>
            </a:r>
            <a:r>
              <a:rPr lang="en-US" dirty="0" err="1"/>
              <a:t>line.split</a:t>
            </a:r>
            <a:r>
              <a:rPr lang="en-US" dirty="0"/>
              <a:t>(" ")); } });</a:t>
            </a:r>
          </a:p>
          <a:p>
            <a:pPr lvl="2"/>
            <a:r>
              <a:rPr lang="en-US" dirty="0" err="1"/>
              <a:t>words.first</a:t>
            </a:r>
            <a:r>
              <a:rPr lang="en-US" dirty="0"/>
              <a:t>();  // returns "hello"</a:t>
            </a:r>
          </a:p>
        </p:txBody>
      </p:sp>
    </p:spTree>
    <p:extLst>
      <p:ext uri="{BB962C8B-B14F-4D97-AF65-F5344CB8AC3E}">
        <p14:creationId xmlns:p14="http://schemas.microsoft.com/office/powerpoint/2010/main" val="296551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a:bodyPr>
          <a:lstStyle/>
          <a:p>
            <a:pPr lvl="1"/>
            <a:r>
              <a:rPr lang="en-US" dirty="0" smtClean="0"/>
              <a:t>Difference between map() and </a:t>
            </a:r>
            <a:r>
              <a:rPr lang="en-US" dirty="0" err="1" smtClean="0"/>
              <a:t>flatmap</a:t>
            </a:r>
            <a:r>
              <a:rPr lang="en-US" dirty="0" smtClean="0"/>
              <a:t>() shown below.</a:t>
            </a:r>
          </a:p>
          <a:p>
            <a:pPr lvl="1"/>
            <a:r>
              <a:rPr lang="en-US" dirty="0" smtClean="0"/>
              <a:t>You </a:t>
            </a:r>
            <a:r>
              <a:rPr lang="en-US" dirty="0"/>
              <a:t>can think of </a:t>
            </a:r>
            <a:r>
              <a:rPr lang="en-US" dirty="0" err="1"/>
              <a:t>flatMap</a:t>
            </a:r>
            <a:r>
              <a:rPr lang="en-US" dirty="0"/>
              <a:t>() as “flattening” the iterators returned to </a:t>
            </a:r>
            <a:r>
              <a:rPr lang="en-US" dirty="0" smtClean="0"/>
              <a:t>it.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39" y="2362200"/>
            <a:ext cx="8637521" cy="4343400"/>
          </a:xfrm>
          <a:prstGeom prst="rect">
            <a:avLst/>
          </a:prstGeom>
        </p:spPr>
      </p:pic>
    </p:spTree>
    <p:extLst>
      <p:ext uri="{BB962C8B-B14F-4D97-AF65-F5344CB8AC3E}">
        <p14:creationId xmlns:p14="http://schemas.microsoft.com/office/powerpoint/2010/main" val="2859422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20000"/>
          </a:bodyPr>
          <a:lstStyle/>
          <a:p>
            <a:r>
              <a:rPr lang="en-US" b="1" dirty="0"/>
              <a:t>Pseudo </a:t>
            </a:r>
            <a:r>
              <a:rPr lang="en-US" b="1" u="sng" dirty="0"/>
              <a:t>set</a:t>
            </a:r>
            <a:r>
              <a:rPr lang="en-US" b="1" dirty="0"/>
              <a:t> </a:t>
            </a:r>
            <a:r>
              <a:rPr lang="en-US" b="1" dirty="0" smtClean="0"/>
              <a:t>operations:</a:t>
            </a:r>
          </a:p>
          <a:p>
            <a:pPr lvl="1"/>
            <a:r>
              <a:rPr lang="en-US" dirty="0"/>
              <a:t>RDDs support many of the operations of mathematical sets, such as union and intersection, even when the RDDs themselves are not properly sets</a:t>
            </a:r>
            <a:r>
              <a:rPr lang="en-US" dirty="0" smtClean="0"/>
              <a:t>.</a:t>
            </a:r>
          </a:p>
          <a:p>
            <a:pPr lvl="1"/>
            <a:r>
              <a:rPr lang="en-US" dirty="0"/>
              <a:t>we can use the </a:t>
            </a:r>
            <a:r>
              <a:rPr lang="en-US" dirty="0" err="1"/>
              <a:t>RDD.</a:t>
            </a:r>
            <a:r>
              <a:rPr lang="en-US" b="1" dirty="0" err="1"/>
              <a:t>distinct</a:t>
            </a:r>
            <a:r>
              <a:rPr lang="en-US" dirty="0"/>
              <a:t>() transformation to produce a new RDD with only distinct </a:t>
            </a:r>
            <a:r>
              <a:rPr lang="en-US" dirty="0" smtClean="0"/>
              <a:t>items.</a:t>
            </a:r>
          </a:p>
          <a:p>
            <a:pPr lvl="1"/>
            <a:r>
              <a:rPr lang="en-US" dirty="0"/>
              <a:t>Note that distinct() is </a:t>
            </a:r>
            <a:r>
              <a:rPr lang="en-US" u="sng" dirty="0"/>
              <a:t>expensive</a:t>
            </a:r>
            <a:r>
              <a:rPr lang="en-US" dirty="0"/>
              <a:t>, however, as it requires shuffling all the data over the network to ensure that we receive only one copy of each element. </a:t>
            </a:r>
          </a:p>
          <a:p>
            <a:pPr lvl="1"/>
            <a:r>
              <a:rPr lang="en-US" dirty="0"/>
              <a:t>Shuffling, and how to avoid it, is discussed in more detail in later sections</a:t>
            </a:r>
            <a:r>
              <a:rPr lang="en-US" dirty="0" smtClean="0"/>
              <a:t>.</a:t>
            </a:r>
          </a:p>
          <a:p>
            <a:pPr lvl="1"/>
            <a:r>
              <a:rPr lang="en-US" dirty="0"/>
              <a:t>The simplest set operation is </a:t>
            </a:r>
            <a:r>
              <a:rPr lang="en-US" b="1" dirty="0"/>
              <a:t>union(other</a:t>
            </a:r>
            <a:r>
              <a:rPr lang="en-US" dirty="0"/>
              <a:t>), which gives back an RDD consisting of the data from both sources.</a:t>
            </a:r>
          </a:p>
          <a:p>
            <a:pPr lvl="1"/>
            <a:r>
              <a:rPr lang="en-US" dirty="0"/>
              <a:t>Unlike the mathematical union(), if there are duplicates in the input RDDs, the result of Spark’s union() </a:t>
            </a:r>
            <a:r>
              <a:rPr lang="en-US" u="sng" dirty="0" smtClean="0"/>
              <a:t>will contain duplicates.</a:t>
            </a:r>
            <a:endParaRPr lang="en-US" u="sng" dirty="0"/>
          </a:p>
        </p:txBody>
      </p:sp>
    </p:spTree>
    <p:extLst>
      <p:ext uri="{BB962C8B-B14F-4D97-AF65-F5344CB8AC3E}">
        <p14:creationId xmlns:p14="http://schemas.microsoft.com/office/powerpoint/2010/main" val="158071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b="1" dirty="0"/>
              <a:t>Pseudo </a:t>
            </a:r>
            <a:r>
              <a:rPr lang="en-US" b="1" u="sng" dirty="0"/>
              <a:t>set</a:t>
            </a:r>
            <a:r>
              <a:rPr lang="en-US" b="1" dirty="0"/>
              <a:t> </a:t>
            </a:r>
            <a:r>
              <a:rPr lang="en-US" b="1" dirty="0" smtClean="0"/>
              <a:t>operations: cont..</a:t>
            </a:r>
          </a:p>
          <a:p>
            <a:pPr lvl="1"/>
            <a:r>
              <a:rPr lang="en-US" dirty="0"/>
              <a:t>Spark also provides an </a:t>
            </a:r>
            <a:r>
              <a:rPr lang="en-US" b="1" dirty="0"/>
              <a:t>intersection(other</a:t>
            </a:r>
            <a:r>
              <a:rPr lang="en-US" dirty="0"/>
              <a:t>) method, which returns only elements in both RDDs. </a:t>
            </a:r>
            <a:r>
              <a:rPr lang="en-US" dirty="0" smtClean="0"/>
              <a:t>It also </a:t>
            </a:r>
            <a:r>
              <a:rPr lang="en-US" dirty="0"/>
              <a:t>removes all duplicates (including duplicates from a single RDD) while running. </a:t>
            </a:r>
          </a:p>
          <a:p>
            <a:pPr lvl="1"/>
            <a:r>
              <a:rPr lang="en-US" dirty="0"/>
              <a:t>While intersection() and union() are two similar concepts, the performance of </a:t>
            </a:r>
            <a:r>
              <a:rPr lang="en-US" u="sng" dirty="0"/>
              <a:t>intersection() is much worse since it requires a shuffle over the network </a:t>
            </a:r>
            <a:r>
              <a:rPr lang="en-US" dirty="0"/>
              <a:t>to identify common elements.</a:t>
            </a:r>
          </a:p>
          <a:p>
            <a:pPr lvl="1"/>
            <a:r>
              <a:rPr lang="en-US" dirty="0" smtClean="0"/>
              <a:t>The </a:t>
            </a:r>
            <a:r>
              <a:rPr lang="en-US" b="1" dirty="0"/>
              <a:t>subtract(other)</a:t>
            </a:r>
            <a:r>
              <a:rPr lang="en-US" dirty="0"/>
              <a:t> function takes in another RDD and returns an RDD that has only values present in the first RDD and not the second RDD. </a:t>
            </a:r>
            <a:r>
              <a:rPr lang="en-US" dirty="0" smtClean="0"/>
              <a:t>Like </a:t>
            </a:r>
            <a:r>
              <a:rPr lang="en-US" dirty="0"/>
              <a:t>intersection(), it performs a shuffle.</a:t>
            </a:r>
          </a:p>
          <a:p>
            <a:pPr lvl="1"/>
            <a:r>
              <a:rPr lang="en-US" dirty="0" smtClean="0"/>
              <a:t>We </a:t>
            </a:r>
            <a:r>
              <a:rPr lang="en-US" dirty="0"/>
              <a:t>can also compute a </a:t>
            </a:r>
            <a:r>
              <a:rPr lang="en-US" b="1" dirty="0"/>
              <a:t>Cartesian</a:t>
            </a:r>
            <a:r>
              <a:rPr lang="en-US" dirty="0"/>
              <a:t> </a:t>
            </a:r>
            <a:r>
              <a:rPr lang="en-US" b="1" dirty="0" smtClean="0"/>
              <a:t>product </a:t>
            </a:r>
            <a:r>
              <a:rPr lang="en-US" dirty="0" smtClean="0"/>
              <a:t>between </a:t>
            </a:r>
            <a:r>
              <a:rPr lang="en-US" dirty="0"/>
              <a:t>two RDDs.</a:t>
            </a:r>
          </a:p>
          <a:p>
            <a:pPr lvl="1"/>
            <a:r>
              <a:rPr lang="en-US" dirty="0"/>
              <a:t>The </a:t>
            </a:r>
            <a:r>
              <a:rPr lang="en-US" b="1" dirty="0" err="1"/>
              <a:t>cartesian</a:t>
            </a:r>
            <a:r>
              <a:rPr lang="en-US" b="1" dirty="0"/>
              <a:t>(other)</a:t>
            </a:r>
            <a:r>
              <a:rPr lang="en-US" dirty="0"/>
              <a:t> transformation returns all possible pairs of (a, b) where a is in the source RDD and b is in the other RDD. </a:t>
            </a:r>
          </a:p>
          <a:p>
            <a:pPr lvl="1"/>
            <a:r>
              <a:rPr lang="en-US" dirty="0"/>
              <a:t>The Cartesian product can be useful when we wish to consider the similarity between all possible </a:t>
            </a:r>
            <a:r>
              <a:rPr lang="en-US" dirty="0" smtClean="0"/>
              <a:t>pairs. We </a:t>
            </a:r>
            <a:r>
              <a:rPr lang="en-US" dirty="0"/>
              <a:t>can also take the </a:t>
            </a:r>
            <a:r>
              <a:rPr lang="en-US" b="1" dirty="0"/>
              <a:t>Cartesian product of an RDD with itself, </a:t>
            </a:r>
            <a:r>
              <a:rPr lang="en-US" dirty="0"/>
              <a:t>which can be useful for tasks like user similarity. </a:t>
            </a:r>
            <a:r>
              <a:rPr lang="en-US" dirty="0" smtClean="0"/>
              <a:t>Warning – the Cartesian </a:t>
            </a:r>
            <a:r>
              <a:rPr lang="en-US" dirty="0"/>
              <a:t>product is very expensive for large RDDs.</a:t>
            </a:r>
            <a:endParaRPr lang="en-US" dirty="0" smtClean="0"/>
          </a:p>
        </p:txBody>
      </p:sp>
    </p:spTree>
    <p:extLst>
      <p:ext uri="{BB962C8B-B14F-4D97-AF65-F5344CB8AC3E}">
        <p14:creationId xmlns:p14="http://schemas.microsoft.com/office/powerpoint/2010/main" val="709769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679580"/>
          </a:xfrm>
        </p:spPr>
        <p:txBody>
          <a:bodyPr>
            <a:normAutofit fontScale="90000"/>
          </a:bodyPr>
          <a:lstStyle/>
          <a:p>
            <a:pPr fontAlgn="base"/>
            <a:r>
              <a:rPr lang="en-US" b="1" dirty="0"/>
              <a:t>Common Transformations and Actions</a:t>
            </a:r>
          </a:p>
        </p:txBody>
      </p:sp>
      <p:pic>
        <p:nvPicPr>
          <p:cNvPr id="4" name="Content Placeholder 3"/>
          <p:cNvPicPr>
            <a:picLocks noGrp="1" noChangeAspect="1"/>
          </p:cNvPicPr>
          <p:nvPr>
            <p:ph idx="1"/>
          </p:nvPr>
        </p:nvPicPr>
        <p:blipFill>
          <a:blip r:embed="rId3"/>
          <a:stretch>
            <a:fillRect/>
          </a:stretch>
        </p:blipFill>
        <p:spPr>
          <a:xfrm>
            <a:off x="17463" y="685800"/>
            <a:ext cx="9126537" cy="3446630"/>
          </a:xfrm>
          <a:prstGeom prst="rect">
            <a:avLst/>
          </a:prstGeom>
        </p:spPr>
      </p:pic>
      <p:pic>
        <p:nvPicPr>
          <p:cNvPr id="5" name="Picture 4"/>
          <p:cNvPicPr>
            <a:picLocks noChangeAspect="1"/>
          </p:cNvPicPr>
          <p:nvPr/>
        </p:nvPicPr>
        <p:blipFill>
          <a:blip r:embed="rId4"/>
          <a:stretch>
            <a:fillRect/>
          </a:stretch>
        </p:blipFill>
        <p:spPr>
          <a:xfrm>
            <a:off x="171450" y="4132430"/>
            <a:ext cx="8801100" cy="2476500"/>
          </a:xfrm>
          <a:prstGeom prst="rect">
            <a:avLst/>
          </a:prstGeom>
        </p:spPr>
      </p:pic>
    </p:spTree>
    <p:extLst>
      <p:ext uri="{BB962C8B-B14F-4D97-AF65-F5344CB8AC3E}">
        <p14:creationId xmlns:p14="http://schemas.microsoft.com/office/powerpoint/2010/main" val="2079989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85000" lnSpcReduction="10000"/>
          </a:bodyPr>
          <a:lstStyle/>
          <a:p>
            <a:r>
              <a:rPr lang="en-US" b="1" dirty="0" smtClean="0"/>
              <a:t>Actions:</a:t>
            </a:r>
          </a:p>
          <a:p>
            <a:pPr lvl="1"/>
            <a:r>
              <a:rPr lang="en-US" dirty="0"/>
              <a:t>The most common action on basic RDDs you will likely use is </a:t>
            </a:r>
            <a:r>
              <a:rPr lang="en-US" b="1" dirty="0"/>
              <a:t>reduce(), </a:t>
            </a:r>
          </a:p>
          <a:p>
            <a:pPr lvl="1"/>
            <a:r>
              <a:rPr lang="en-US" dirty="0"/>
              <a:t>which takes a function that operates on two elements of the type in your RDD and returns a new element of the same type.</a:t>
            </a:r>
          </a:p>
          <a:p>
            <a:pPr lvl="1"/>
            <a:r>
              <a:rPr lang="en-US" dirty="0"/>
              <a:t>A simple example of such a function is +, which we can use to sum our RDD. </a:t>
            </a:r>
          </a:p>
          <a:p>
            <a:pPr lvl="1"/>
            <a:r>
              <a:rPr lang="en-US" dirty="0"/>
              <a:t>With reduce(), we can easily sum the elements of our RDD, count the number of elements, and perform other types of aggregations </a:t>
            </a:r>
          </a:p>
          <a:p>
            <a:pPr lvl="1"/>
            <a:endParaRPr lang="en-US" dirty="0"/>
          </a:p>
          <a:p>
            <a:pPr lvl="1"/>
            <a:r>
              <a:rPr lang="en-US" dirty="0"/>
              <a:t>reduce() in Python: sum = </a:t>
            </a:r>
            <a:r>
              <a:rPr lang="en-US" dirty="0" err="1"/>
              <a:t>rdd.reduce</a:t>
            </a:r>
            <a:r>
              <a:rPr lang="en-US" dirty="0"/>
              <a:t>(lambda x, y: x + y)</a:t>
            </a:r>
          </a:p>
          <a:p>
            <a:pPr lvl="1"/>
            <a:r>
              <a:rPr lang="en-US" dirty="0"/>
              <a:t>reduce() in Scala: </a:t>
            </a:r>
            <a:r>
              <a:rPr lang="en-US" dirty="0" err="1"/>
              <a:t>val</a:t>
            </a:r>
            <a:r>
              <a:rPr lang="en-US" dirty="0"/>
              <a:t> sum = </a:t>
            </a:r>
            <a:r>
              <a:rPr lang="en-US" dirty="0" err="1"/>
              <a:t>rdd.reduce</a:t>
            </a:r>
            <a:r>
              <a:rPr lang="en-US" dirty="0"/>
              <a:t>((x, y) =&gt; x + y)</a:t>
            </a:r>
          </a:p>
          <a:p>
            <a:pPr lvl="1"/>
            <a:r>
              <a:rPr lang="en-US" dirty="0"/>
              <a:t>reduce() in Java:</a:t>
            </a:r>
          </a:p>
          <a:p>
            <a:pPr marL="457200" lvl="1" indent="0">
              <a:buNone/>
            </a:pPr>
            <a:r>
              <a:rPr lang="en-US" dirty="0"/>
              <a:t>Integer sum = </a:t>
            </a:r>
            <a:r>
              <a:rPr lang="en-US" dirty="0" err="1"/>
              <a:t>rdd.reduce</a:t>
            </a:r>
            <a:r>
              <a:rPr lang="en-US" dirty="0"/>
              <a:t>(new Function2&lt;Integer, Integer, Integer&gt;() </a:t>
            </a:r>
            <a:r>
              <a:rPr lang="en-US" dirty="0" smtClean="0"/>
              <a:t>{   </a:t>
            </a:r>
            <a:r>
              <a:rPr lang="en-US" dirty="0"/>
              <a:t>public Integer call(Integer x, Integer y) { return x + y; } });</a:t>
            </a:r>
            <a:endParaRPr lang="en-US" dirty="0" smtClean="0"/>
          </a:p>
        </p:txBody>
      </p:sp>
    </p:spTree>
    <p:extLst>
      <p:ext uri="{BB962C8B-B14F-4D97-AF65-F5344CB8AC3E}">
        <p14:creationId xmlns:p14="http://schemas.microsoft.com/office/powerpoint/2010/main" val="1820892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pPr lvl="1"/>
            <a:r>
              <a:rPr lang="en-US" dirty="0"/>
              <a:t>Similar to reduce() is </a:t>
            </a:r>
            <a:r>
              <a:rPr lang="en-US" b="1" dirty="0"/>
              <a:t>fold(), </a:t>
            </a:r>
            <a:r>
              <a:rPr lang="en-US" dirty="0"/>
              <a:t>in addition to function provided to reduce(), it takes a ZERO value to be used for the initial call on 'each </a:t>
            </a:r>
            <a:r>
              <a:rPr lang="en-US" dirty="0" smtClean="0"/>
              <a:t>partition‘.</a:t>
            </a:r>
          </a:p>
          <a:p>
            <a:pPr lvl="1" fontAlgn="base"/>
            <a:r>
              <a:rPr lang="en-US" dirty="0"/>
              <a:t>The zero value you provide </a:t>
            </a:r>
            <a:r>
              <a:rPr lang="en-US" u="sng" dirty="0"/>
              <a:t>should be </a:t>
            </a:r>
            <a:r>
              <a:rPr lang="en-US" dirty="0"/>
              <a:t>the identity element for your operation</a:t>
            </a:r>
            <a:r>
              <a:rPr lang="en-US" dirty="0" smtClean="0"/>
              <a:t>; </a:t>
            </a:r>
            <a:r>
              <a:rPr lang="en-US" dirty="0"/>
              <a:t>that is, applying </a:t>
            </a:r>
            <a:r>
              <a:rPr lang="en-US" dirty="0" smtClean="0"/>
              <a:t>it(zero value) </a:t>
            </a:r>
            <a:r>
              <a:rPr lang="en-US" dirty="0"/>
              <a:t>multiple times with your function should not change the </a:t>
            </a:r>
            <a:r>
              <a:rPr lang="en-US" dirty="0" smtClean="0"/>
              <a:t>value. </a:t>
            </a:r>
          </a:p>
          <a:p>
            <a:pPr lvl="1" fontAlgn="base"/>
            <a:r>
              <a:rPr lang="en-US" dirty="0" err="1" smtClean="0"/>
              <a:t>E.g</a:t>
            </a:r>
            <a:r>
              <a:rPr lang="en-US" dirty="0" smtClean="0"/>
              <a:t> identity elements are : </a:t>
            </a:r>
            <a:r>
              <a:rPr lang="en-US" dirty="0"/>
              <a:t>(e.g., 0 for +, 1 for *, or an empty list for concatenation).</a:t>
            </a:r>
          </a:p>
          <a:p>
            <a:pPr lvl="1"/>
            <a:r>
              <a:rPr lang="en-US" dirty="0"/>
              <a:t>You can minimize object creation in fold() by modifying and returning the first of the two parameters in place. However, you should not modify the second parameter</a:t>
            </a:r>
            <a:r>
              <a:rPr lang="en-US" dirty="0" smtClean="0"/>
              <a:t>.</a:t>
            </a:r>
          </a:p>
          <a:p>
            <a:pPr lvl="1"/>
            <a:r>
              <a:rPr lang="en-US" dirty="0"/>
              <a:t>Both fold() and reduce() require that the return type of our result be the same type as that of the elements in the RDD we are operating over.</a:t>
            </a:r>
            <a:br>
              <a:rPr lang="en-US" dirty="0"/>
            </a:br>
            <a:endParaRPr lang="en-US" dirty="0" smtClean="0"/>
          </a:p>
        </p:txBody>
      </p:sp>
    </p:spTree>
    <p:extLst>
      <p:ext uri="{BB962C8B-B14F-4D97-AF65-F5344CB8AC3E}">
        <p14:creationId xmlns:p14="http://schemas.microsoft.com/office/powerpoint/2010/main" val="2961105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pPr lvl="1"/>
            <a:r>
              <a:rPr lang="en-US" b="1" dirty="0"/>
              <a:t>aggregate() </a:t>
            </a:r>
            <a:r>
              <a:rPr lang="en-US" dirty="0"/>
              <a:t>function frees us from the constraint of having the return be the same type as the RDD we are working on. </a:t>
            </a:r>
            <a:r>
              <a:rPr lang="en-US" dirty="0" smtClean="0"/>
              <a:t>For aggregate also, we need to supply </a:t>
            </a:r>
            <a:r>
              <a:rPr lang="en-US" dirty="0"/>
              <a:t>initial zero value of the type we want to </a:t>
            </a:r>
            <a:r>
              <a:rPr lang="en-US" dirty="0" smtClean="0"/>
              <a:t>return.</a:t>
            </a:r>
            <a:r>
              <a:rPr lang="en-US" dirty="0"/>
              <a:t> We </a:t>
            </a:r>
            <a:r>
              <a:rPr lang="en-US" u="sng" dirty="0"/>
              <a:t>then</a:t>
            </a:r>
            <a:r>
              <a:rPr lang="en-US" dirty="0"/>
              <a:t> supply a function to combine the elements from our RDD with the accumulator</a:t>
            </a:r>
            <a:r>
              <a:rPr lang="en-US" dirty="0" smtClean="0"/>
              <a:t>.</a:t>
            </a:r>
          </a:p>
          <a:p>
            <a:pPr lvl="1"/>
            <a:r>
              <a:rPr lang="en-US" dirty="0"/>
              <a:t>Finally, we need to supply a second function to merge two accumulators, given that each node accumulates its own results locally</a:t>
            </a:r>
            <a:r>
              <a:rPr lang="en-US" dirty="0" smtClean="0"/>
              <a:t>.</a:t>
            </a:r>
          </a:p>
          <a:p>
            <a:pPr lvl="1"/>
            <a:r>
              <a:rPr lang="en-US" dirty="0"/>
              <a:t>We can use aggregate() to compute the average of an RDD, avoiding a map() before the fold(), as shown </a:t>
            </a:r>
            <a:r>
              <a:rPr lang="en-US" dirty="0" smtClean="0"/>
              <a:t>below.</a:t>
            </a:r>
          </a:p>
          <a:p>
            <a:pPr lvl="1"/>
            <a:r>
              <a:rPr lang="en-US" dirty="0"/>
              <a:t>aggregate() in Python</a:t>
            </a:r>
          </a:p>
          <a:p>
            <a:pPr lvl="2"/>
            <a:r>
              <a:rPr lang="en-US" dirty="0" err="1"/>
              <a:t>sumCount</a:t>
            </a:r>
            <a:r>
              <a:rPr lang="en-US" dirty="0"/>
              <a:t> = </a:t>
            </a:r>
            <a:r>
              <a:rPr lang="en-US" dirty="0" err="1"/>
              <a:t>nums.aggregate</a:t>
            </a:r>
            <a:r>
              <a:rPr lang="en-US" dirty="0"/>
              <a:t>((0, 0),</a:t>
            </a:r>
          </a:p>
          <a:p>
            <a:pPr lvl="2"/>
            <a:r>
              <a:rPr lang="en-US" dirty="0"/>
              <a:t>               (lambda </a:t>
            </a:r>
            <a:r>
              <a:rPr lang="en-US" dirty="0" err="1"/>
              <a:t>acc</a:t>
            </a:r>
            <a:r>
              <a:rPr lang="en-US" dirty="0"/>
              <a:t>, value: (</a:t>
            </a:r>
            <a:r>
              <a:rPr lang="en-US" dirty="0" err="1"/>
              <a:t>acc</a:t>
            </a:r>
            <a:r>
              <a:rPr lang="en-US" dirty="0"/>
              <a:t>[0] + value, </a:t>
            </a:r>
            <a:r>
              <a:rPr lang="en-US" dirty="0" err="1"/>
              <a:t>acc</a:t>
            </a:r>
            <a:r>
              <a:rPr lang="en-US" dirty="0"/>
              <a:t>[1] + 1)),</a:t>
            </a:r>
          </a:p>
          <a:p>
            <a:pPr lvl="2"/>
            <a:r>
              <a:rPr lang="en-US" dirty="0"/>
              <a:t>               (lambda acc1, acc2: (acc1[0] + acc2[0], acc1[1] + acc2[1])))</a:t>
            </a:r>
          </a:p>
          <a:p>
            <a:pPr lvl="2"/>
            <a:r>
              <a:rPr lang="en-US" dirty="0"/>
              <a:t>return </a:t>
            </a:r>
            <a:r>
              <a:rPr lang="en-US" dirty="0" err="1"/>
              <a:t>sumCount</a:t>
            </a:r>
            <a:r>
              <a:rPr lang="en-US" dirty="0"/>
              <a:t>[0] / float(</a:t>
            </a:r>
            <a:r>
              <a:rPr lang="en-US" dirty="0" err="1"/>
              <a:t>sumCount</a:t>
            </a:r>
            <a:r>
              <a:rPr lang="en-US" dirty="0"/>
              <a:t>[1])</a:t>
            </a:r>
            <a:endParaRPr lang="en-US" dirty="0" smtClean="0"/>
          </a:p>
        </p:txBody>
      </p:sp>
    </p:spTree>
    <p:extLst>
      <p:ext uri="{BB962C8B-B14F-4D97-AF65-F5344CB8AC3E}">
        <p14:creationId xmlns:p14="http://schemas.microsoft.com/office/powerpoint/2010/main" val="344729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a:t>
            </a:r>
            <a:endParaRPr lang="en-US" dirty="0"/>
          </a:p>
        </p:txBody>
      </p:sp>
      <p:sp>
        <p:nvSpPr>
          <p:cNvPr id="3" name="Content Placeholder 2"/>
          <p:cNvSpPr>
            <a:spLocks noGrp="1"/>
          </p:cNvSpPr>
          <p:nvPr>
            <p:ph idx="1"/>
          </p:nvPr>
        </p:nvSpPr>
        <p:spPr>
          <a:xfrm>
            <a:off x="17106" y="928396"/>
            <a:ext cx="9126894" cy="5929604"/>
          </a:xfrm>
        </p:spPr>
        <p:txBody>
          <a:bodyPr>
            <a:normAutofit lnSpcReduction="10000"/>
          </a:bodyPr>
          <a:lstStyle/>
          <a:p>
            <a:r>
              <a:rPr lang="en-US" dirty="0" smtClean="0"/>
              <a:t>RDD is distributed collection of objects.</a:t>
            </a:r>
          </a:p>
          <a:p>
            <a:r>
              <a:rPr lang="en-US" dirty="0" smtClean="0"/>
              <a:t>Each RDD is split into multiple partitions.</a:t>
            </a:r>
          </a:p>
          <a:p>
            <a:r>
              <a:rPr lang="en-US" dirty="0" smtClean="0"/>
              <a:t>Each partition is computed on different nodes of the cluster.</a:t>
            </a:r>
          </a:p>
          <a:p>
            <a:r>
              <a:rPr lang="en-US" dirty="0" smtClean="0"/>
              <a:t>RDDs can contain any type of Objects.</a:t>
            </a:r>
          </a:p>
          <a:p>
            <a:pPr lvl="1"/>
            <a:r>
              <a:rPr lang="en-US" dirty="0" smtClean="0"/>
              <a:t>Python objects, Java Objects, Scala Objects</a:t>
            </a:r>
          </a:p>
          <a:p>
            <a:pPr lvl="1"/>
            <a:r>
              <a:rPr lang="en-US" dirty="0" smtClean="0"/>
              <a:t>Or even user defined classes.</a:t>
            </a:r>
          </a:p>
          <a:p>
            <a:r>
              <a:rPr lang="en-US" dirty="0" smtClean="0"/>
              <a:t>User can create RDDs in 2 ways:</a:t>
            </a:r>
          </a:p>
          <a:p>
            <a:pPr lvl="1"/>
            <a:r>
              <a:rPr lang="en-US" dirty="0" smtClean="0"/>
              <a:t>Load external dataset (existing in HD, HDFS </a:t>
            </a:r>
            <a:r>
              <a:rPr lang="en-US" dirty="0" err="1" smtClean="0"/>
              <a:t>etc</a:t>
            </a:r>
            <a:r>
              <a:rPr lang="en-US" dirty="0" smtClean="0"/>
              <a:t> medium)</a:t>
            </a:r>
          </a:p>
          <a:p>
            <a:pPr lvl="1"/>
            <a:r>
              <a:rPr lang="en-US" dirty="0" smtClean="0"/>
              <a:t>Or Distributing a collection of objects ( list, map, set ..)</a:t>
            </a:r>
          </a:p>
          <a:p>
            <a:pPr lvl="1"/>
            <a:r>
              <a:rPr lang="en-US" dirty="0" smtClean="0"/>
              <a:t>We load or distributed in RDDs driver program.</a:t>
            </a:r>
            <a:endParaRPr lang="en-US" dirty="0"/>
          </a:p>
        </p:txBody>
      </p:sp>
    </p:spTree>
    <p:extLst>
      <p:ext uri="{BB962C8B-B14F-4D97-AF65-F5344CB8AC3E}">
        <p14:creationId xmlns:p14="http://schemas.microsoft.com/office/powerpoint/2010/main" val="900838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62500" lnSpcReduction="20000"/>
          </a:bodyPr>
          <a:lstStyle/>
          <a:p>
            <a:pPr lvl="1"/>
            <a:r>
              <a:rPr lang="en-US" dirty="0"/>
              <a:t>aggregate() in Scala</a:t>
            </a:r>
          </a:p>
          <a:p>
            <a:pPr lvl="2"/>
            <a:r>
              <a:rPr lang="en-US" dirty="0" err="1"/>
              <a:t>val</a:t>
            </a:r>
            <a:r>
              <a:rPr lang="en-US" dirty="0"/>
              <a:t> result = </a:t>
            </a:r>
            <a:r>
              <a:rPr lang="en-US" dirty="0" err="1"/>
              <a:t>input.aggregate</a:t>
            </a:r>
            <a:r>
              <a:rPr lang="en-US" dirty="0"/>
              <a:t>((0, 0))(</a:t>
            </a:r>
          </a:p>
          <a:p>
            <a:pPr lvl="2"/>
            <a:r>
              <a:rPr lang="en-US" dirty="0"/>
              <a:t>               (</a:t>
            </a:r>
            <a:r>
              <a:rPr lang="en-US" dirty="0" err="1"/>
              <a:t>acc</a:t>
            </a:r>
            <a:r>
              <a:rPr lang="en-US" dirty="0"/>
              <a:t>, value) =&gt; (acc._1 + value, acc._2 + 1),</a:t>
            </a:r>
          </a:p>
          <a:p>
            <a:pPr lvl="2"/>
            <a:r>
              <a:rPr lang="en-US" dirty="0"/>
              <a:t>               (acc1, acc2) =&gt; (acc1._1 + acc2._1, acc1._2 + acc2._2))</a:t>
            </a:r>
          </a:p>
          <a:p>
            <a:pPr lvl="2"/>
            <a:r>
              <a:rPr lang="en-US" dirty="0" err="1"/>
              <a:t>val</a:t>
            </a:r>
            <a:r>
              <a:rPr lang="en-US" dirty="0"/>
              <a:t> </a:t>
            </a:r>
            <a:r>
              <a:rPr lang="en-US" dirty="0" err="1"/>
              <a:t>avg</a:t>
            </a:r>
            <a:r>
              <a:rPr lang="en-US" dirty="0"/>
              <a:t> = result._1 / result._</a:t>
            </a:r>
            <a:r>
              <a:rPr lang="en-US" dirty="0" smtClean="0"/>
              <a:t>2.toDouble</a:t>
            </a:r>
          </a:p>
          <a:p>
            <a:pPr lvl="1"/>
            <a:r>
              <a:rPr lang="en-US" dirty="0"/>
              <a:t>aggregate() in Java</a:t>
            </a:r>
          </a:p>
          <a:p>
            <a:pPr lvl="2"/>
            <a:r>
              <a:rPr lang="en-US" dirty="0"/>
              <a:t>class </a:t>
            </a:r>
            <a:r>
              <a:rPr lang="en-US" dirty="0" err="1"/>
              <a:t>AvgCount</a:t>
            </a:r>
            <a:r>
              <a:rPr lang="en-US" dirty="0"/>
              <a:t> implements Serializable {</a:t>
            </a:r>
          </a:p>
          <a:p>
            <a:pPr marL="914400" lvl="2" indent="0">
              <a:buNone/>
            </a:pPr>
            <a:r>
              <a:rPr lang="en-US" dirty="0"/>
              <a:t>  public </a:t>
            </a:r>
            <a:r>
              <a:rPr lang="en-US" dirty="0" err="1"/>
              <a:t>AvgCount</a:t>
            </a:r>
            <a:r>
              <a:rPr lang="en-US" dirty="0"/>
              <a:t>(</a:t>
            </a:r>
            <a:r>
              <a:rPr lang="en-US" dirty="0" err="1"/>
              <a:t>int</a:t>
            </a:r>
            <a:r>
              <a:rPr lang="en-US" dirty="0"/>
              <a:t> total, </a:t>
            </a:r>
            <a:r>
              <a:rPr lang="en-US" dirty="0" err="1"/>
              <a:t>int</a:t>
            </a:r>
            <a:r>
              <a:rPr lang="en-US" dirty="0"/>
              <a:t> </a:t>
            </a:r>
            <a:r>
              <a:rPr lang="en-US" dirty="0" err="1"/>
              <a:t>num</a:t>
            </a:r>
            <a:r>
              <a:rPr lang="en-US" dirty="0"/>
              <a:t>) {</a:t>
            </a:r>
          </a:p>
          <a:p>
            <a:pPr marL="914400" lvl="2" indent="0">
              <a:buNone/>
            </a:pPr>
            <a:r>
              <a:rPr lang="en-US" dirty="0"/>
              <a:t>    </a:t>
            </a:r>
            <a:r>
              <a:rPr lang="en-US" dirty="0" err="1"/>
              <a:t>this.total</a:t>
            </a:r>
            <a:r>
              <a:rPr lang="en-US" dirty="0"/>
              <a:t> = total</a:t>
            </a:r>
            <a:r>
              <a:rPr lang="en-US" dirty="0" smtClean="0"/>
              <a:t>;     </a:t>
            </a:r>
            <a:r>
              <a:rPr lang="en-US" dirty="0" err="1"/>
              <a:t>this.num</a:t>
            </a:r>
            <a:r>
              <a:rPr lang="en-US" dirty="0"/>
              <a:t> = </a:t>
            </a:r>
            <a:r>
              <a:rPr lang="en-US" dirty="0" err="1"/>
              <a:t>num</a:t>
            </a:r>
            <a:r>
              <a:rPr lang="en-US" dirty="0" smtClean="0"/>
              <a:t>;   </a:t>
            </a:r>
            <a:r>
              <a:rPr lang="en-US" dirty="0"/>
              <a:t>}</a:t>
            </a:r>
          </a:p>
          <a:p>
            <a:pPr marL="914400" lvl="2" indent="0">
              <a:buNone/>
            </a:pPr>
            <a:r>
              <a:rPr lang="en-US" dirty="0"/>
              <a:t>  public </a:t>
            </a:r>
            <a:r>
              <a:rPr lang="en-US" dirty="0" err="1"/>
              <a:t>int</a:t>
            </a:r>
            <a:r>
              <a:rPr lang="en-US" dirty="0"/>
              <a:t> total</a:t>
            </a:r>
            <a:r>
              <a:rPr lang="en-US" dirty="0" smtClean="0"/>
              <a:t>;   </a:t>
            </a:r>
            <a:r>
              <a:rPr lang="en-US" dirty="0"/>
              <a:t>public </a:t>
            </a:r>
            <a:r>
              <a:rPr lang="en-US" dirty="0" err="1"/>
              <a:t>int</a:t>
            </a:r>
            <a:r>
              <a:rPr lang="en-US" dirty="0"/>
              <a:t> </a:t>
            </a:r>
            <a:r>
              <a:rPr lang="en-US" dirty="0" err="1"/>
              <a:t>num</a:t>
            </a:r>
            <a:r>
              <a:rPr lang="en-US" dirty="0"/>
              <a:t>;</a:t>
            </a:r>
          </a:p>
          <a:p>
            <a:pPr marL="914400" lvl="2" indent="0">
              <a:buNone/>
            </a:pPr>
            <a:r>
              <a:rPr lang="en-US" dirty="0"/>
              <a:t>  public double </a:t>
            </a:r>
            <a:r>
              <a:rPr lang="en-US" dirty="0" err="1"/>
              <a:t>avg</a:t>
            </a:r>
            <a:r>
              <a:rPr lang="en-US" dirty="0"/>
              <a:t>() </a:t>
            </a:r>
            <a:r>
              <a:rPr lang="en-US" dirty="0" smtClean="0"/>
              <a:t>{      </a:t>
            </a:r>
            <a:r>
              <a:rPr lang="en-US" dirty="0"/>
              <a:t>return total / (double) </a:t>
            </a:r>
            <a:r>
              <a:rPr lang="en-US" dirty="0" err="1"/>
              <a:t>num</a:t>
            </a:r>
            <a:r>
              <a:rPr lang="en-US" dirty="0" smtClean="0"/>
              <a:t>;   </a:t>
            </a:r>
            <a:r>
              <a:rPr lang="en-US" dirty="0"/>
              <a:t>}</a:t>
            </a:r>
          </a:p>
          <a:p>
            <a:pPr marL="914400" lvl="2" indent="0">
              <a:buNone/>
            </a:pPr>
            <a:r>
              <a:rPr lang="en-US" dirty="0"/>
              <a:t>}</a:t>
            </a:r>
          </a:p>
          <a:p>
            <a:pPr marL="914400" lvl="2" indent="0">
              <a:buNone/>
            </a:pPr>
            <a:r>
              <a:rPr lang="en-US" dirty="0"/>
              <a:t>Function2&lt;</a:t>
            </a:r>
            <a:r>
              <a:rPr lang="en-US" dirty="0" err="1"/>
              <a:t>AvgCount</a:t>
            </a:r>
            <a:r>
              <a:rPr lang="en-US" dirty="0"/>
              <a:t>, Integer, </a:t>
            </a:r>
            <a:r>
              <a:rPr lang="en-US" dirty="0" err="1"/>
              <a:t>AvgCount</a:t>
            </a:r>
            <a:r>
              <a:rPr lang="en-US" dirty="0"/>
              <a:t>&gt; </a:t>
            </a:r>
            <a:r>
              <a:rPr lang="en-US" dirty="0" err="1"/>
              <a:t>addAndCount</a:t>
            </a:r>
            <a:r>
              <a:rPr lang="en-US" dirty="0"/>
              <a:t> =</a:t>
            </a:r>
          </a:p>
          <a:p>
            <a:pPr marL="914400" lvl="2" indent="0">
              <a:buNone/>
            </a:pPr>
            <a:r>
              <a:rPr lang="en-US" dirty="0"/>
              <a:t>  new Function2&lt;</a:t>
            </a:r>
            <a:r>
              <a:rPr lang="en-US" dirty="0" err="1"/>
              <a:t>AvgCount</a:t>
            </a:r>
            <a:r>
              <a:rPr lang="en-US" dirty="0"/>
              <a:t>, Integer, </a:t>
            </a:r>
            <a:r>
              <a:rPr lang="en-US" dirty="0" err="1"/>
              <a:t>AvgCount</a:t>
            </a:r>
            <a:r>
              <a:rPr lang="en-US" dirty="0"/>
              <a:t>&gt;() {</a:t>
            </a:r>
          </a:p>
          <a:p>
            <a:pPr marL="914400" lvl="2" indent="0">
              <a:buNone/>
            </a:pPr>
            <a:r>
              <a:rPr lang="en-US" dirty="0"/>
              <a:t>    public </a:t>
            </a:r>
            <a:r>
              <a:rPr lang="en-US" dirty="0" err="1"/>
              <a:t>AvgCount</a:t>
            </a:r>
            <a:r>
              <a:rPr lang="en-US" dirty="0"/>
              <a:t> call(</a:t>
            </a:r>
            <a:r>
              <a:rPr lang="en-US" dirty="0" err="1"/>
              <a:t>AvgCount</a:t>
            </a:r>
            <a:r>
              <a:rPr lang="en-US" dirty="0"/>
              <a:t> a, Integer x) {</a:t>
            </a:r>
          </a:p>
          <a:p>
            <a:pPr marL="914400" lvl="2" indent="0">
              <a:buNone/>
            </a:pPr>
            <a:r>
              <a:rPr lang="en-US" dirty="0"/>
              <a:t>      </a:t>
            </a:r>
            <a:r>
              <a:rPr lang="en-US" dirty="0" err="1"/>
              <a:t>a.total</a:t>
            </a:r>
            <a:r>
              <a:rPr lang="en-US" dirty="0"/>
              <a:t> += x</a:t>
            </a:r>
            <a:r>
              <a:rPr lang="en-US" dirty="0" smtClean="0"/>
              <a:t>;        </a:t>
            </a:r>
            <a:r>
              <a:rPr lang="en-US" dirty="0" err="1"/>
              <a:t>a.num</a:t>
            </a:r>
            <a:r>
              <a:rPr lang="en-US" dirty="0"/>
              <a:t> += 1</a:t>
            </a:r>
            <a:r>
              <a:rPr lang="en-US" dirty="0" smtClean="0"/>
              <a:t>;       </a:t>
            </a:r>
            <a:r>
              <a:rPr lang="en-US" dirty="0"/>
              <a:t>return a</a:t>
            </a:r>
            <a:r>
              <a:rPr lang="en-US" dirty="0" smtClean="0"/>
              <a:t>;   </a:t>
            </a:r>
            <a:r>
              <a:rPr lang="en-US" dirty="0"/>
              <a:t>}</a:t>
            </a:r>
          </a:p>
          <a:p>
            <a:pPr marL="914400" lvl="2" indent="0">
              <a:buNone/>
            </a:pPr>
            <a:r>
              <a:rPr lang="en-US" dirty="0"/>
              <a:t>};</a:t>
            </a:r>
          </a:p>
          <a:p>
            <a:pPr marL="914400" lvl="2" indent="0">
              <a:buNone/>
            </a:pPr>
            <a:r>
              <a:rPr lang="en-US" dirty="0"/>
              <a:t>Function2&lt;</a:t>
            </a:r>
            <a:r>
              <a:rPr lang="en-US" dirty="0" err="1"/>
              <a:t>AvgCount</a:t>
            </a:r>
            <a:r>
              <a:rPr lang="en-US" dirty="0"/>
              <a:t>, </a:t>
            </a:r>
            <a:r>
              <a:rPr lang="en-US" dirty="0" err="1"/>
              <a:t>AvgCount</a:t>
            </a:r>
            <a:r>
              <a:rPr lang="en-US" dirty="0"/>
              <a:t>, </a:t>
            </a:r>
            <a:r>
              <a:rPr lang="en-US" dirty="0" err="1"/>
              <a:t>AvgCount</a:t>
            </a:r>
            <a:r>
              <a:rPr lang="en-US" dirty="0"/>
              <a:t>&gt; combine =</a:t>
            </a:r>
          </a:p>
          <a:p>
            <a:pPr marL="914400" lvl="2" indent="0">
              <a:buNone/>
            </a:pPr>
            <a:r>
              <a:rPr lang="en-US" dirty="0"/>
              <a:t>  new Function2&lt;</a:t>
            </a:r>
            <a:r>
              <a:rPr lang="en-US" dirty="0" err="1"/>
              <a:t>AvgCount</a:t>
            </a:r>
            <a:r>
              <a:rPr lang="en-US" dirty="0"/>
              <a:t>, </a:t>
            </a:r>
            <a:r>
              <a:rPr lang="en-US" dirty="0" err="1"/>
              <a:t>AvgCount</a:t>
            </a:r>
            <a:r>
              <a:rPr lang="en-US" dirty="0"/>
              <a:t>, </a:t>
            </a:r>
            <a:r>
              <a:rPr lang="en-US" dirty="0" err="1"/>
              <a:t>AvgCount</a:t>
            </a:r>
            <a:r>
              <a:rPr lang="en-US" dirty="0"/>
              <a:t>&gt;() {</a:t>
            </a:r>
          </a:p>
          <a:p>
            <a:pPr marL="914400" lvl="2" indent="0">
              <a:buNone/>
            </a:pPr>
            <a:r>
              <a:rPr lang="en-US" dirty="0"/>
              <a:t>  public </a:t>
            </a:r>
            <a:r>
              <a:rPr lang="en-US" dirty="0" err="1"/>
              <a:t>AvgCount</a:t>
            </a:r>
            <a:r>
              <a:rPr lang="en-US" dirty="0"/>
              <a:t> call(</a:t>
            </a:r>
            <a:r>
              <a:rPr lang="en-US" dirty="0" err="1"/>
              <a:t>AvgCount</a:t>
            </a:r>
            <a:r>
              <a:rPr lang="en-US" dirty="0"/>
              <a:t> a, </a:t>
            </a:r>
            <a:r>
              <a:rPr lang="en-US" dirty="0" err="1"/>
              <a:t>AvgCount</a:t>
            </a:r>
            <a:r>
              <a:rPr lang="en-US" dirty="0"/>
              <a:t> b) {</a:t>
            </a:r>
          </a:p>
          <a:p>
            <a:pPr marL="914400" lvl="2" indent="0">
              <a:buNone/>
            </a:pPr>
            <a:r>
              <a:rPr lang="en-US" dirty="0"/>
              <a:t>    </a:t>
            </a:r>
            <a:r>
              <a:rPr lang="en-US" dirty="0" err="1"/>
              <a:t>a.total</a:t>
            </a:r>
            <a:r>
              <a:rPr lang="en-US" dirty="0"/>
              <a:t> += </a:t>
            </a:r>
            <a:r>
              <a:rPr lang="en-US" dirty="0" err="1"/>
              <a:t>b.total</a:t>
            </a:r>
            <a:r>
              <a:rPr lang="en-US" dirty="0" smtClean="0"/>
              <a:t>;     </a:t>
            </a:r>
            <a:r>
              <a:rPr lang="en-US" dirty="0" err="1"/>
              <a:t>a.num</a:t>
            </a:r>
            <a:r>
              <a:rPr lang="en-US" dirty="0"/>
              <a:t> += </a:t>
            </a:r>
            <a:r>
              <a:rPr lang="en-US" dirty="0" err="1"/>
              <a:t>b.num</a:t>
            </a:r>
            <a:r>
              <a:rPr lang="en-US" dirty="0" smtClean="0"/>
              <a:t>;     </a:t>
            </a:r>
            <a:r>
              <a:rPr lang="en-US" dirty="0"/>
              <a:t>return a</a:t>
            </a:r>
            <a:r>
              <a:rPr lang="en-US" dirty="0" smtClean="0"/>
              <a:t>;   </a:t>
            </a:r>
            <a:r>
              <a:rPr lang="en-US" dirty="0"/>
              <a:t>}</a:t>
            </a:r>
          </a:p>
          <a:p>
            <a:pPr marL="914400" lvl="2" indent="0">
              <a:buNone/>
            </a:pPr>
            <a:r>
              <a:rPr lang="en-US" dirty="0"/>
              <a:t>};</a:t>
            </a:r>
          </a:p>
          <a:p>
            <a:pPr marL="914400" lvl="2" indent="0">
              <a:buNone/>
            </a:pPr>
            <a:r>
              <a:rPr lang="en-US" dirty="0" err="1"/>
              <a:t>AvgCount</a:t>
            </a:r>
            <a:r>
              <a:rPr lang="en-US" dirty="0"/>
              <a:t> initial = new </a:t>
            </a:r>
            <a:r>
              <a:rPr lang="en-US" dirty="0" err="1"/>
              <a:t>AvgCount</a:t>
            </a:r>
            <a:r>
              <a:rPr lang="en-US" dirty="0"/>
              <a:t>(0, 0);</a:t>
            </a:r>
          </a:p>
          <a:p>
            <a:pPr marL="914400" lvl="2" indent="0">
              <a:buNone/>
            </a:pPr>
            <a:r>
              <a:rPr lang="en-US" dirty="0" err="1"/>
              <a:t>AvgCount</a:t>
            </a:r>
            <a:r>
              <a:rPr lang="en-US" dirty="0"/>
              <a:t> result = </a:t>
            </a:r>
            <a:r>
              <a:rPr lang="en-US" dirty="0" err="1"/>
              <a:t>rdd.aggregate</a:t>
            </a:r>
            <a:r>
              <a:rPr lang="en-US" dirty="0"/>
              <a:t>(initial, </a:t>
            </a:r>
            <a:r>
              <a:rPr lang="en-US" dirty="0" err="1"/>
              <a:t>addAndCount</a:t>
            </a:r>
            <a:r>
              <a:rPr lang="en-US" dirty="0"/>
              <a:t>, combine);</a:t>
            </a:r>
          </a:p>
          <a:p>
            <a:pPr marL="914400" lvl="2" indent="0">
              <a:buNone/>
            </a:pPr>
            <a:r>
              <a:rPr lang="en-US" dirty="0" err="1"/>
              <a:t>System.out.println</a:t>
            </a:r>
            <a:r>
              <a:rPr lang="en-US" dirty="0"/>
              <a:t>(</a:t>
            </a:r>
            <a:r>
              <a:rPr lang="en-US" dirty="0" err="1"/>
              <a:t>result.avg</a:t>
            </a:r>
            <a:r>
              <a:rPr lang="en-US" dirty="0"/>
              <a:t>());</a:t>
            </a:r>
            <a:endParaRPr lang="en-US" dirty="0" smtClean="0"/>
          </a:p>
        </p:txBody>
      </p:sp>
    </p:spTree>
    <p:extLst>
      <p:ext uri="{BB962C8B-B14F-4D97-AF65-F5344CB8AC3E}">
        <p14:creationId xmlns:p14="http://schemas.microsoft.com/office/powerpoint/2010/main" val="758947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3" name="Content Placeholder 2"/>
          <p:cNvSpPr>
            <a:spLocks noGrp="1"/>
          </p:cNvSpPr>
          <p:nvPr>
            <p:ph idx="1"/>
          </p:nvPr>
        </p:nvSpPr>
        <p:spPr>
          <a:xfrm>
            <a:off x="17106" y="928396"/>
            <a:ext cx="9126894" cy="5929604"/>
          </a:xfrm>
        </p:spPr>
        <p:txBody>
          <a:bodyPr>
            <a:normAutofit fontScale="70000" lnSpcReduction="20000"/>
          </a:bodyPr>
          <a:lstStyle/>
          <a:p>
            <a:pPr lvl="1"/>
            <a:r>
              <a:rPr lang="en-US" dirty="0"/>
              <a:t>Some actions on RDDs return some or all of the data to our driver program in the form of a regular collection or value</a:t>
            </a:r>
            <a:r>
              <a:rPr lang="en-US" dirty="0" smtClean="0"/>
              <a:t>.</a:t>
            </a:r>
          </a:p>
          <a:p>
            <a:pPr lvl="1"/>
            <a:r>
              <a:rPr lang="en-US" dirty="0"/>
              <a:t>The simplest and most common operation that returns data to our driver program is </a:t>
            </a:r>
            <a:r>
              <a:rPr lang="en-US" b="1" dirty="0"/>
              <a:t>collect(), </a:t>
            </a:r>
            <a:r>
              <a:rPr lang="en-US" dirty="0"/>
              <a:t>which returns the entire RDD’s contents. </a:t>
            </a:r>
            <a:endParaRPr lang="en-US" dirty="0" smtClean="0"/>
          </a:p>
          <a:p>
            <a:pPr lvl="1"/>
            <a:r>
              <a:rPr lang="en-US" b="1" dirty="0"/>
              <a:t>collect() </a:t>
            </a:r>
            <a:r>
              <a:rPr lang="en-US" dirty="0"/>
              <a:t>suffers from the restriction that all of your data must fit on a single machine, as it all needs to be copied to the driver</a:t>
            </a:r>
            <a:r>
              <a:rPr lang="en-US" dirty="0" smtClean="0"/>
              <a:t>.</a:t>
            </a:r>
          </a:p>
          <a:p>
            <a:pPr lvl="1"/>
            <a:r>
              <a:rPr lang="en-US" b="1" dirty="0"/>
              <a:t>take(n) </a:t>
            </a:r>
            <a:r>
              <a:rPr lang="en-US" dirty="0"/>
              <a:t>returns n elements from the RDD and attempts to minimize the number of partitions it accesses, so it may represent a biased collection</a:t>
            </a:r>
            <a:r>
              <a:rPr lang="en-US" dirty="0" smtClean="0"/>
              <a:t>.</a:t>
            </a:r>
          </a:p>
          <a:p>
            <a:pPr lvl="1"/>
            <a:r>
              <a:rPr lang="en-US" dirty="0"/>
              <a:t>we can also extract the top elements from an RDD using </a:t>
            </a:r>
            <a:r>
              <a:rPr lang="en-US" b="1" dirty="0"/>
              <a:t>top(). </a:t>
            </a:r>
            <a:r>
              <a:rPr lang="en-US" dirty="0"/>
              <a:t>top() will use the default ordering on the data, but we can supply our own comparison function to extract the top elements</a:t>
            </a:r>
            <a:r>
              <a:rPr lang="en-US" dirty="0" smtClean="0"/>
              <a:t>.</a:t>
            </a:r>
          </a:p>
          <a:p>
            <a:pPr lvl="1"/>
            <a:r>
              <a:rPr lang="en-US" b="1" dirty="0" err="1"/>
              <a:t>takeSample</a:t>
            </a:r>
            <a:r>
              <a:rPr lang="en-US" b="1" dirty="0"/>
              <a:t>(</a:t>
            </a:r>
            <a:r>
              <a:rPr lang="en-US" b="1" dirty="0" err="1"/>
              <a:t>withReplacement</a:t>
            </a:r>
            <a:r>
              <a:rPr lang="en-US" b="1" dirty="0"/>
              <a:t>, </a:t>
            </a:r>
            <a:r>
              <a:rPr lang="en-US" b="1" dirty="0" err="1"/>
              <a:t>num</a:t>
            </a:r>
            <a:r>
              <a:rPr lang="en-US" b="1" dirty="0"/>
              <a:t>, seed) </a:t>
            </a:r>
            <a:r>
              <a:rPr lang="en-US" dirty="0"/>
              <a:t>function allows us to take a sample of our data either with or without replacement</a:t>
            </a:r>
            <a:r>
              <a:rPr lang="en-US" dirty="0" smtClean="0"/>
              <a:t>.</a:t>
            </a:r>
          </a:p>
          <a:p>
            <a:pPr lvl="1"/>
            <a:r>
              <a:rPr lang="en-US" dirty="0"/>
              <a:t>Sometimes it is useful to </a:t>
            </a:r>
            <a:r>
              <a:rPr lang="en-US" u="sng" dirty="0"/>
              <a:t>perform an </a:t>
            </a:r>
            <a:r>
              <a:rPr lang="en-US" b="1" u="sng" dirty="0"/>
              <a:t>action</a:t>
            </a:r>
            <a:r>
              <a:rPr lang="en-US" u="sng" dirty="0"/>
              <a:t> on all of the elements </a:t>
            </a:r>
            <a:r>
              <a:rPr lang="en-US" dirty="0"/>
              <a:t>in the RDD, but </a:t>
            </a:r>
            <a:r>
              <a:rPr lang="en-US" u="sng" dirty="0"/>
              <a:t>without returning any result to the driver program.</a:t>
            </a:r>
            <a:r>
              <a:rPr lang="en-US" dirty="0"/>
              <a:t> </a:t>
            </a:r>
            <a:endParaRPr lang="en-US" dirty="0" smtClean="0"/>
          </a:p>
          <a:p>
            <a:pPr lvl="1"/>
            <a:r>
              <a:rPr lang="en-US" dirty="0"/>
              <a:t>A good example of this would be posting JSON to a webserver or inserting records into a database</a:t>
            </a:r>
            <a:r>
              <a:rPr lang="en-US" dirty="0" smtClean="0"/>
              <a:t>.</a:t>
            </a:r>
          </a:p>
          <a:p>
            <a:pPr lvl="1"/>
            <a:r>
              <a:rPr lang="en-US" dirty="0"/>
              <a:t> In either case, the </a:t>
            </a:r>
            <a:r>
              <a:rPr lang="en-US" b="1" dirty="0" err="1"/>
              <a:t>foreach</a:t>
            </a:r>
            <a:r>
              <a:rPr lang="en-US" b="1" dirty="0"/>
              <a:t>() </a:t>
            </a:r>
            <a:r>
              <a:rPr lang="en-US" dirty="0"/>
              <a:t>action lets us perform computations on each element in the RDD without bringing it back locally</a:t>
            </a:r>
            <a:r>
              <a:rPr lang="en-US" dirty="0" smtClean="0"/>
              <a:t>.</a:t>
            </a:r>
          </a:p>
          <a:p>
            <a:pPr lvl="1"/>
            <a:r>
              <a:rPr lang="en-US" b="1" dirty="0" smtClean="0"/>
              <a:t>count</a:t>
            </a:r>
            <a:r>
              <a:rPr lang="en-US" b="1" dirty="0"/>
              <a:t>()</a:t>
            </a:r>
            <a:r>
              <a:rPr lang="en-US" dirty="0"/>
              <a:t> returns a count of the elements, and </a:t>
            </a:r>
            <a:r>
              <a:rPr lang="en-US" b="1" dirty="0" err="1"/>
              <a:t>countByValue</a:t>
            </a:r>
            <a:r>
              <a:rPr lang="en-US" b="1" dirty="0"/>
              <a:t>() </a:t>
            </a:r>
            <a:r>
              <a:rPr lang="en-US" dirty="0"/>
              <a:t>returns a map of each unique value to its count.</a:t>
            </a:r>
            <a:endParaRPr lang="en-US" dirty="0" smtClean="0"/>
          </a:p>
        </p:txBody>
      </p:sp>
    </p:spTree>
    <p:extLst>
      <p:ext uri="{BB962C8B-B14F-4D97-AF65-F5344CB8AC3E}">
        <p14:creationId xmlns:p14="http://schemas.microsoft.com/office/powerpoint/2010/main" val="4282677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pic>
        <p:nvPicPr>
          <p:cNvPr id="4" name="Content Placeholder 3"/>
          <p:cNvPicPr>
            <a:picLocks noGrp="1" noChangeAspect="1"/>
          </p:cNvPicPr>
          <p:nvPr>
            <p:ph idx="1"/>
          </p:nvPr>
        </p:nvPicPr>
        <p:blipFill>
          <a:blip r:embed="rId3"/>
          <a:stretch>
            <a:fillRect/>
          </a:stretch>
        </p:blipFill>
        <p:spPr>
          <a:xfrm>
            <a:off x="196054" y="685800"/>
            <a:ext cx="9110403" cy="6172200"/>
          </a:xfrm>
          <a:prstGeom prst="rect">
            <a:avLst/>
          </a:prstGeom>
        </p:spPr>
      </p:pic>
    </p:spTree>
    <p:extLst>
      <p:ext uri="{BB962C8B-B14F-4D97-AF65-F5344CB8AC3E}">
        <p14:creationId xmlns:p14="http://schemas.microsoft.com/office/powerpoint/2010/main" val="3871456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77500" lnSpcReduction="20000"/>
          </a:bodyPr>
          <a:lstStyle/>
          <a:p>
            <a:r>
              <a:rPr lang="en-US" b="1" dirty="0"/>
              <a:t>Converting Between RDD </a:t>
            </a:r>
            <a:r>
              <a:rPr lang="en-US" b="1" dirty="0" smtClean="0"/>
              <a:t>Types</a:t>
            </a:r>
            <a:r>
              <a:rPr lang="en-US" b="1" dirty="0" smtClean="0"/>
              <a:t>:</a:t>
            </a:r>
          </a:p>
          <a:p>
            <a:pPr lvl="1"/>
            <a:r>
              <a:rPr lang="en-US" dirty="0"/>
              <a:t>Some functions are available only on certain types of RDDs, such as mean() and variance() on numeric RDDs or join() on key/value pair RDDs. </a:t>
            </a:r>
            <a:endParaRPr lang="en-US" dirty="0" smtClean="0"/>
          </a:p>
          <a:p>
            <a:pPr lvl="1"/>
            <a:r>
              <a:rPr lang="en-US" dirty="0"/>
              <a:t>In Scala and Java, these methods aren’t defined on the standard RDD class, so to access this additional functionality we have to make sure we get the correct specialized class</a:t>
            </a:r>
            <a:r>
              <a:rPr lang="en-US" dirty="0" smtClean="0"/>
              <a:t>.</a:t>
            </a:r>
          </a:p>
          <a:p>
            <a:pPr lvl="1"/>
            <a:r>
              <a:rPr lang="en-US" b="1" dirty="0" smtClean="0"/>
              <a:t>Scala</a:t>
            </a:r>
            <a:r>
              <a:rPr lang="en-US" dirty="0" smtClean="0"/>
              <a:t>:  the conversion to RDDs with special functions (e.g., to expose numeric functions on an RDD[Double]) is handled automatically using implicit conversions.</a:t>
            </a:r>
          </a:p>
          <a:p>
            <a:pPr lvl="1"/>
            <a:r>
              <a:rPr lang="en-US" dirty="0" smtClean="0"/>
              <a:t> we need to add import </a:t>
            </a:r>
            <a:r>
              <a:rPr lang="en-US" dirty="0" err="1" smtClean="0"/>
              <a:t>org.apache.spark.SparkContext</a:t>
            </a:r>
            <a:r>
              <a:rPr lang="en-US" dirty="0" smtClean="0"/>
              <a:t>._ for these conversions to work. </a:t>
            </a:r>
          </a:p>
          <a:p>
            <a:pPr lvl="1"/>
            <a:r>
              <a:rPr lang="en-US" dirty="0"/>
              <a:t> You can see the implicit conversions listed in the </a:t>
            </a:r>
            <a:r>
              <a:rPr lang="en-US" dirty="0" err="1"/>
              <a:t>SparkContext</a:t>
            </a:r>
            <a:r>
              <a:rPr lang="en-US" dirty="0"/>
              <a:t> object’s </a:t>
            </a:r>
            <a:r>
              <a:rPr lang="en-US" dirty="0" err="1"/>
              <a:t>ScalaDoc</a:t>
            </a:r>
            <a:r>
              <a:rPr lang="en-US" dirty="0" smtClean="0"/>
              <a:t>.  </a:t>
            </a:r>
            <a:r>
              <a:rPr lang="en-US" dirty="0">
                <a:hlinkClick r:id="rId3"/>
              </a:rPr>
              <a:t>http://spark.apache.org/docs/latest/api/scala/index.html#org.apache.spark.SparkContext</a:t>
            </a:r>
            <a:r>
              <a:rPr lang="en-US" dirty="0" smtClean="0">
                <a:hlinkClick r:id="rId3"/>
              </a:rPr>
              <a:t>$</a:t>
            </a:r>
            <a:endParaRPr lang="en-US" dirty="0" smtClean="0"/>
          </a:p>
          <a:p>
            <a:pPr lvl="1"/>
            <a:r>
              <a:rPr lang="en-US" dirty="0"/>
              <a:t>These </a:t>
            </a:r>
            <a:r>
              <a:rPr lang="en-US" dirty="0" err="1"/>
              <a:t>implicits</a:t>
            </a:r>
            <a:r>
              <a:rPr lang="en-US" dirty="0"/>
              <a:t> turn an RDD into various wrapper classes, such as </a:t>
            </a:r>
            <a:r>
              <a:rPr lang="en-US" dirty="0" err="1"/>
              <a:t>DoubleRDDFunctions</a:t>
            </a:r>
            <a:r>
              <a:rPr lang="en-US" dirty="0"/>
              <a:t> (for RDDs of numeric data) and </a:t>
            </a:r>
            <a:r>
              <a:rPr lang="en-US" dirty="0" err="1"/>
              <a:t>PairRDDFunctions</a:t>
            </a:r>
            <a:r>
              <a:rPr lang="en-US" dirty="0"/>
              <a:t> (for key/value pairs), to expose additional functions such as mean() and variance().</a:t>
            </a:r>
            <a:endParaRPr lang="en-US" dirty="0" smtClean="0"/>
          </a:p>
          <a:p>
            <a:pPr lvl="1"/>
            <a:endParaRPr lang="en-US" dirty="0"/>
          </a:p>
          <a:p>
            <a:endParaRPr lang="en-US" dirty="0" smtClean="0"/>
          </a:p>
        </p:txBody>
      </p:sp>
    </p:spTree>
    <p:extLst>
      <p:ext uri="{BB962C8B-B14F-4D97-AF65-F5344CB8AC3E}">
        <p14:creationId xmlns:p14="http://schemas.microsoft.com/office/powerpoint/2010/main" val="9993508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85000" lnSpcReduction="10000"/>
          </a:bodyPr>
          <a:lstStyle/>
          <a:p>
            <a:pPr lvl="1"/>
            <a:r>
              <a:rPr lang="en-US" dirty="0" err="1"/>
              <a:t>Implicits</a:t>
            </a:r>
            <a:r>
              <a:rPr lang="en-US" dirty="0"/>
              <a:t>, while quite powerful, can sometimes be confusing. </a:t>
            </a:r>
            <a:endParaRPr lang="en-US" dirty="0" smtClean="0"/>
          </a:p>
          <a:p>
            <a:pPr lvl="1"/>
            <a:r>
              <a:rPr lang="en-US" dirty="0" smtClean="0"/>
              <a:t>If </a:t>
            </a:r>
            <a:r>
              <a:rPr lang="en-US" dirty="0"/>
              <a:t>you call a function like mean() on an RDD, you might look at the </a:t>
            </a:r>
            <a:r>
              <a:rPr lang="en-US" dirty="0" err="1"/>
              <a:t>Scaladocs</a:t>
            </a:r>
            <a:r>
              <a:rPr lang="en-US" dirty="0"/>
              <a:t> for the RDD class and notice there is no mean() function. </a:t>
            </a:r>
            <a:endParaRPr lang="en-US" dirty="0" smtClean="0"/>
          </a:p>
          <a:p>
            <a:pPr lvl="1"/>
            <a:r>
              <a:rPr lang="en-US" dirty="0" smtClean="0"/>
              <a:t>The </a:t>
            </a:r>
            <a:r>
              <a:rPr lang="en-US" dirty="0"/>
              <a:t>call manages to succeed because of implicit conversions between RDD[Double] and </a:t>
            </a:r>
            <a:r>
              <a:rPr lang="en-US" dirty="0" err="1"/>
              <a:t>DoubleRDDFunctions</a:t>
            </a:r>
            <a:r>
              <a:rPr lang="en-US" dirty="0"/>
              <a:t>. </a:t>
            </a:r>
            <a:endParaRPr lang="en-US" dirty="0" smtClean="0"/>
          </a:p>
          <a:p>
            <a:pPr lvl="1"/>
            <a:r>
              <a:rPr lang="en-US" dirty="0" smtClean="0"/>
              <a:t>When </a:t>
            </a:r>
            <a:r>
              <a:rPr lang="en-US" dirty="0"/>
              <a:t>searching for functions on your RDD in </a:t>
            </a:r>
            <a:r>
              <a:rPr lang="en-US" dirty="0" err="1"/>
              <a:t>Scaladoc</a:t>
            </a:r>
            <a:r>
              <a:rPr lang="en-US" dirty="0"/>
              <a:t>, make sure to look at functions that are available in these wrapper classes</a:t>
            </a:r>
            <a:r>
              <a:rPr lang="en-US" dirty="0" smtClean="0"/>
              <a:t>.</a:t>
            </a:r>
          </a:p>
          <a:p>
            <a:pPr lvl="1"/>
            <a:r>
              <a:rPr lang="en-US" b="1" dirty="0"/>
              <a:t>JAVA : </a:t>
            </a:r>
            <a:endParaRPr lang="en-US" dirty="0"/>
          </a:p>
          <a:p>
            <a:pPr lvl="1"/>
            <a:r>
              <a:rPr lang="en-US" dirty="0"/>
              <a:t>In Java the conversion between the specialized types of RDDs is a bit more explicit</a:t>
            </a:r>
            <a:r>
              <a:rPr lang="en-US" dirty="0" smtClean="0"/>
              <a:t>.</a:t>
            </a:r>
          </a:p>
          <a:p>
            <a:pPr lvl="1"/>
            <a:r>
              <a:rPr lang="en-US" dirty="0" smtClean="0"/>
              <a:t>In </a:t>
            </a:r>
            <a:r>
              <a:rPr lang="en-US" dirty="0"/>
              <a:t>particular, there are special classes called </a:t>
            </a:r>
            <a:r>
              <a:rPr lang="en-US" dirty="0" err="1"/>
              <a:t>JavaDoubleRDD</a:t>
            </a:r>
            <a:r>
              <a:rPr lang="en-US" dirty="0"/>
              <a:t> and </a:t>
            </a:r>
            <a:r>
              <a:rPr lang="en-US" dirty="0" err="1"/>
              <a:t>JavaPairRDD</a:t>
            </a:r>
            <a:r>
              <a:rPr lang="en-US" dirty="0"/>
              <a:t> for RDDs of these types, with extra methods for these types of data. </a:t>
            </a:r>
          </a:p>
          <a:p>
            <a:pPr lvl="1"/>
            <a:r>
              <a:rPr lang="en-US" dirty="0"/>
              <a:t> This has the benefit of giving you a greater understanding of what exactly is going on, but can be a bit more cumbersome.</a:t>
            </a:r>
            <a:endParaRPr lang="en-US" dirty="0" smtClean="0"/>
          </a:p>
        </p:txBody>
      </p:sp>
    </p:spTree>
    <p:extLst>
      <p:ext uri="{BB962C8B-B14F-4D97-AF65-F5344CB8AC3E}">
        <p14:creationId xmlns:p14="http://schemas.microsoft.com/office/powerpoint/2010/main" val="2956899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2576804"/>
          </a:xfrm>
        </p:spPr>
        <p:txBody>
          <a:bodyPr>
            <a:normAutofit fontScale="92500" lnSpcReduction="20000"/>
          </a:bodyPr>
          <a:lstStyle/>
          <a:p>
            <a:pPr lvl="1"/>
            <a:r>
              <a:rPr lang="en-US" dirty="0"/>
              <a:t>To construct RDDs of these special types, instead of always using the Function class we will need to use specialized versions. </a:t>
            </a:r>
            <a:endParaRPr lang="en-US" dirty="0" smtClean="0"/>
          </a:p>
          <a:p>
            <a:pPr lvl="1"/>
            <a:r>
              <a:rPr lang="en-US" dirty="0" smtClean="0"/>
              <a:t>If </a:t>
            </a:r>
            <a:r>
              <a:rPr lang="en-US" dirty="0"/>
              <a:t>we want to create a </a:t>
            </a:r>
            <a:r>
              <a:rPr lang="en-US" dirty="0" err="1"/>
              <a:t>DoubleRDD</a:t>
            </a:r>
            <a:r>
              <a:rPr lang="en-US" dirty="0"/>
              <a:t> from an RDD of type T, rather than using Function&lt;T, Double&gt; we use </a:t>
            </a:r>
            <a:r>
              <a:rPr lang="en-US" dirty="0" err="1"/>
              <a:t>DoubleFunction</a:t>
            </a:r>
            <a:r>
              <a:rPr lang="en-US" dirty="0"/>
              <a:t>&lt;T&gt;. </a:t>
            </a:r>
            <a:endParaRPr lang="en-US" dirty="0" smtClean="0"/>
          </a:p>
          <a:p>
            <a:pPr lvl="1"/>
            <a:r>
              <a:rPr lang="en-US" dirty="0" smtClean="0"/>
              <a:t>Below table </a:t>
            </a:r>
            <a:r>
              <a:rPr lang="en-US" dirty="0"/>
              <a:t>shows the specialized functions and their uses.</a:t>
            </a:r>
            <a:endParaRPr lang="en-US" dirty="0" smtClean="0"/>
          </a:p>
        </p:txBody>
      </p:sp>
      <p:pic>
        <p:nvPicPr>
          <p:cNvPr id="4" name="Picture 3"/>
          <p:cNvPicPr>
            <a:picLocks noChangeAspect="1"/>
          </p:cNvPicPr>
          <p:nvPr/>
        </p:nvPicPr>
        <p:blipFill>
          <a:blip r:embed="rId3"/>
          <a:stretch>
            <a:fillRect/>
          </a:stretch>
        </p:blipFill>
        <p:spPr>
          <a:xfrm>
            <a:off x="199053" y="3500887"/>
            <a:ext cx="8763000" cy="3280867"/>
          </a:xfrm>
          <a:prstGeom prst="rect">
            <a:avLst/>
          </a:prstGeom>
        </p:spPr>
      </p:pic>
    </p:spTree>
    <p:extLst>
      <p:ext uri="{BB962C8B-B14F-4D97-AF65-F5344CB8AC3E}">
        <p14:creationId xmlns:p14="http://schemas.microsoft.com/office/powerpoint/2010/main" val="3933362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85000" lnSpcReduction="20000"/>
          </a:bodyPr>
          <a:lstStyle/>
          <a:p>
            <a:pPr lvl="1"/>
            <a:r>
              <a:rPr lang="en-US" dirty="0"/>
              <a:t>We also need to call different functions on our RDD (so we can’t just create a </a:t>
            </a:r>
            <a:r>
              <a:rPr lang="en-US" dirty="0" err="1"/>
              <a:t>DoubleFunction</a:t>
            </a:r>
            <a:r>
              <a:rPr lang="en-US" dirty="0"/>
              <a:t> and pass it to map()). </a:t>
            </a:r>
            <a:endParaRPr lang="en-US" dirty="0" smtClean="0"/>
          </a:p>
          <a:p>
            <a:pPr lvl="1"/>
            <a:r>
              <a:rPr lang="en-US" dirty="0" smtClean="0"/>
              <a:t>When </a:t>
            </a:r>
            <a:r>
              <a:rPr lang="en-US" dirty="0"/>
              <a:t>we want a </a:t>
            </a:r>
            <a:r>
              <a:rPr lang="en-US" dirty="0" err="1"/>
              <a:t>DoubleRDD</a:t>
            </a:r>
            <a:r>
              <a:rPr lang="en-US" dirty="0"/>
              <a:t> back, instead of calling map(), we need to call </a:t>
            </a:r>
            <a:r>
              <a:rPr lang="en-US" dirty="0" err="1"/>
              <a:t>mapToDouble</a:t>
            </a:r>
            <a:r>
              <a:rPr lang="en-US" dirty="0"/>
              <a:t>() with the same pattern all of the other functions follow</a:t>
            </a:r>
            <a:r>
              <a:rPr lang="en-US" dirty="0" smtClean="0"/>
              <a:t>.</a:t>
            </a:r>
          </a:p>
          <a:p>
            <a:pPr lvl="1"/>
            <a:r>
              <a:rPr lang="en-US" dirty="0"/>
              <a:t>We can modify below example where we squared an RDD of numbers, to produce a </a:t>
            </a:r>
            <a:r>
              <a:rPr lang="en-US" dirty="0" err="1"/>
              <a:t>JavaDoubleRDD</a:t>
            </a:r>
            <a:r>
              <a:rPr lang="en-US" dirty="0"/>
              <a:t>, as shown in Example </a:t>
            </a:r>
            <a:r>
              <a:rPr lang="en-US" dirty="0" err="1"/>
              <a:t>DoubleRDD</a:t>
            </a:r>
            <a:r>
              <a:rPr lang="en-US" dirty="0"/>
              <a:t>. </a:t>
            </a:r>
            <a:endParaRPr lang="en-US" dirty="0" smtClean="0"/>
          </a:p>
          <a:p>
            <a:pPr lvl="1"/>
            <a:r>
              <a:rPr lang="en-US" dirty="0" smtClean="0"/>
              <a:t>This </a:t>
            </a:r>
            <a:r>
              <a:rPr lang="en-US" dirty="0"/>
              <a:t>gives us access to the additional </a:t>
            </a:r>
            <a:r>
              <a:rPr lang="en-US" dirty="0" err="1"/>
              <a:t>DoubleRDD</a:t>
            </a:r>
            <a:r>
              <a:rPr lang="en-US" dirty="0"/>
              <a:t> specific functions like mean() and variance</a:t>
            </a:r>
            <a:r>
              <a:rPr lang="en-US" dirty="0" smtClean="0"/>
              <a:t>().</a:t>
            </a:r>
          </a:p>
          <a:p>
            <a:pPr lvl="1"/>
            <a:r>
              <a:rPr lang="en-US" dirty="0"/>
              <a:t>Java squaring the values in an RDD</a:t>
            </a:r>
          </a:p>
          <a:p>
            <a:pPr lvl="2"/>
            <a:r>
              <a:rPr lang="en-US" dirty="0" err="1"/>
              <a:t>JavaRDD</a:t>
            </a:r>
            <a:r>
              <a:rPr lang="en-US" dirty="0"/>
              <a:t>&lt;Integer&gt; </a:t>
            </a:r>
            <a:r>
              <a:rPr lang="en-US" dirty="0" err="1"/>
              <a:t>rdd</a:t>
            </a:r>
            <a:r>
              <a:rPr lang="en-US" dirty="0"/>
              <a:t> = </a:t>
            </a:r>
            <a:r>
              <a:rPr lang="en-US" dirty="0" err="1"/>
              <a:t>sc.parallelize</a:t>
            </a:r>
            <a:r>
              <a:rPr lang="en-US" dirty="0"/>
              <a:t>(</a:t>
            </a:r>
            <a:r>
              <a:rPr lang="en-US" dirty="0" err="1"/>
              <a:t>Arrays.asList</a:t>
            </a:r>
            <a:r>
              <a:rPr lang="en-US" dirty="0"/>
              <a:t>(1, 2, 3, 4));</a:t>
            </a:r>
          </a:p>
          <a:p>
            <a:pPr lvl="2"/>
            <a:r>
              <a:rPr lang="en-US" dirty="0" err="1"/>
              <a:t>JavaRDD</a:t>
            </a:r>
            <a:r>
              <a:rPr lang="en-US" dirty="0"/>
              <a:t>&lt;Integer&gt; result = </a:t>
            </a:r>
            <a:r>
              <a:rPr lang="en-US" dirty="0" err="1"/>
              <a:t>rdd.map</a:t>
            </a:r>
            <a:r>
              <a:rPr lang="en-US" dirty="0"/>
              <a:t>(new Function&lt;Integer, Integer&gt;() {</a:t>
            </a:r>
          </a:p>
          <a:p>
            <a:pPr lvl="2"/>
            <a:r>
              <a:rPr lang="en-US" dirty="0"/>
              <a:t>  public Integer call(Integer x) { return x*x; }</a:t>
            </a:r>
          </a:p>
          <a:p>
            <a:pPr lvl="2"/>
            <a:r>
              <a:rPr lang="en-US" dirty="0"/>
              <a:t>});</a:t>
            </a:r>
          </a:p>
          <a:p>
            <a:pPr lvl="2"/>
            <a:r>
              <a:rPr lang="en-US" dirty="0" err="1"/>
              <a:t>System.out.println</a:t>
            </a:r>
            <a:r>
              <a:rPr lang="en-US" dirty="0"/>
              <a:t>(</a:t>
            </a:r>
            <a:r>
              <a:rPr lang="en-US" dirty="0" err="1"/>
              <a:t>StringUtils.join</a:t>
            </a:r>
            <a:r>
              <a:rPr lang="en-US" dirty="0"/>
              <a:t>(</a:t>
            </a:r>
            <a:r>
              <a:rPr lang="en-US" dirty="0" err="1"/>
              <a:t>result.collect</a:t>
            </a:r>
            <a:r>
              <a:rPr lang="en-US" dirty="0"/>
              <a:t>(), </a:t>
            </a:r>
            <a:r>
              <a:rPr lang="en-US" dirty="0" smtClean="0"/>
              <a:t>","));</a:t>
            </a:r>
          </a:p>
          <a:p>
            <a:pPr lvl="1"/>
            <a:r>
              <a:rPr lang="en-US" dirty="0" smtClean="0"/>
              <a:t>Modified as shown in example on next page:</a:t>
            </a:r>
            <a:endParaRPr lang="en-US" dirty="0"/>
          </a:p>
          <a:p>
            <a:pPr lvl="1"/>
            <a:endParaRPr lang="en-US" dirty="0" smtClean="0"/>
          </a:p>
        </p:txBody>
      </p:sp>
    </p:spTree>
    <p:extLst>
      <p:ext uri="{BB962C8B-B14F-4D97-AF65-F5344CB8AC3E}">
        <p14:creationId xmlns:p14="http://schemas.microsoft.com/office/powerpoint/2010/main" val="502225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a:bodyPr>
          <a:lstStyle/>
          <a:p>
            <a:pPr lvl="1"/>
            <a:r>
              <a:rPr lang="en-US" dirty="0"/>
              <a:t>Creating </a:t>
            </a:r>
            <a:r>
              <a:rPr lang="en-US" dirty="0" err="1"/>
              <a:t>DoubleRDD</a:t>
            </a:r>
            <a:r>
              <a:rPr lang="en-US" dirty="0"/>
              <a:t> in Java</a:t>
            </a:r>
          </a:p>
          <a:p>
            <a:pPr lvl="2"/>
            <a:r>
              <a:rPr lang="en-US" dirty="0" err="1"/>
              <a:t>JavaDoubleRDD</a:t>
            </a:r>
            <a:r>
              <a:rPr lang="en-US" dirty="0"/>
              <a:t> result = </a:t>
            </a:r>
            <a:r>
              <a:rPr lang="en-US" dirty="0" err="1"/>
              <a:t>rdd.mapToDouble</a:t>
            </a:r>
            <a:r>
              <a:rPr lang="en-US" dirty="0"/>
              <a:t>(</a:t>
            </a:r>
          </a:p>
          <a:p>
            <a:pPr lvl="2"/>
            <a:r>
              <a:rPr lang="en-US" dirty="0"/>
              <a:t>  new </a:t>
            </a:r>
            <a:r>
              <a:rPr lang="en-US" dirty="0" err="1"/>
              <a:t>DoubleFunction</a:t>
            </a:r>
            <a:r>
              <a:rPr lang="en-US" dirty="0"/>
              <a:t>&lt;Integer&gt;() {</a:t>
            </a:r>
          </a:p>
          <a:p>
            <a:pPr lvl="2"/>
            <a:r>
              <a:rPr lang="en-US" dirty="0"/>
              <a:t>    public double call(Integer x) {</a:t>
            </a:r>
          </a:p>
          <a:p>
            <a:pPr lvl="2"/>
            <a:r>
              <a:rPr lang="en-US" dirty="0"/>
              <a:t>      return (double) x * x;</a:t>
            </a:r>
          </a:p>
          <a:p>
            <a:pPr lvl="2"/>
            <a:r>
              <a:rPr lang="en-US" dirty="0"/>
              <a:t>    }</a:t>
            </a:r>
          </a:p>
          <a:p>
            <a:pPr lvl="2"/>
            <a:r>
              <a:rPr lang="en-US" dirty="0"/>
              <a:t>});</a:t>
            </a:r>
          </a:p>
          <a:p>
            <a:pPr lvl="2"/>
            <a:r>
              <a:rPr lang="en-US" dirty="0" err="1"/>
              <a:t>System.out.println</a:t>
            </a:r>
            <a:r>
              <a:rPr lang="en-US" dirty="0"/>
              <a:t>(</a:t>
            </a:r>
            <a:r>
              <a:rPr lang="en-US" dirty="0" err="1"/>
              <a:t>result.mean</a:t>
            </a:r>
            <a:r>
              <a:rPr lang="en-US" dirty="0" smtClean="0"/>
              <a:t>());</a:t>
            </a:r>
          </a:p>
          <a:p>
            <a:pPr lvl="1"/>
            <a:r>
              <a:rPr lang="en-US" b="1" dirty="0"/>
              <a:t>Python</a:t>
            </a:r>
          </a:p>
          <a:p>
            <a:pPr lvl="1"/>
            <a:r>
              <a:rPr lang="en-US" dirty="0"/>
              <a:t>The Python API is structured differently than Java and Scala. In Python all of the functions are implemented on the base RDD class but will fail at runtime if the type of data in the RDD is incorrect.</a:t>
            </a:r>
            <a:endParaRPr lang="en-US" dirty="0" smtClean="0"/>
          </a:p>
        </p:txBody>
      </p:sp>
    </p:spTree>
    <p:extLst>
      <p:ext uri="{BB962C8B-B14F-4D97-AF65-F5344CB8AC3E}">
        <p14:creationId xmlns:p14="http://schemas.microsoft.com/office/powerpoint/2010/main" val="3195540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92500" lnSpcReduction="20000"/>
          </a:bodyPr>
          <a:lstStyle/>
          <a:p>
            <a:r>
              <a:rPr lang="en-US" b="1" dirty="0"/>
              <a:t>Persistence (Caching</a:t>
            </a:r>
            <a:r>
              <a:rPr lang="en-US" b="1" dirty="0" smtClean="0"/>
              <a:t>):</a:t>
            </a:r>
          </a:p>
          <a:p>
            <a:pPr lvl="1"/>
            <a:r>
              <a:rPr lang="en-US" dirty="0"/>
              <a:t>Spark RDDs are lazily evaluated, and sometimes we may wish to use the same RDD multiple times</a:t>
            </a:r>
            <a:r>
              <a:rPr lang="en-US" dirty="0" smtClean="0"/>
              <a:t>.</a:t>
            </a:r>
          </a:p>
          <a:p>
            <a:pPr lvl="1"/>
            <a:r>
              <a:rPr lang="en-US" dirty="0"/>
              <a:t>If we do this naively, Spark will </a:t>
            </a:r>
            <a:r>
              <a:rPr lang="en-US" dirty="0" err="1"/>
              <a:t>recompute</a:t>
            </a:r>
            <a:r>
              <a:rPr lang="en-US" dirty="0"/>
              <a:t> the RDD and all of its dependencies each time we call an action on the RDD</a:t>
            </a:r>
            <a:r>
              <a:rPr lang="en-US" dirty="0" smtClean="0"/>
              <a:t>.</a:t>
            </a:r>
          </a:p>
          <a:p>
            <a:pPr lvl="1"/>
            <a:r>
              <a:rPr lang="en-US" dirty="0"/>
              <a:t>This can be especially expensive for iterative algorithms, which look at the data many times. </a:t>
            </a:r>
            <a:r>
              <a:rPr lang="en-US" dirty="0" smtClean="0"/>
              <a:t>Like below,</a:t>
            </a:r>
          </a:p>
          <a:p>
            <a:pPr lvl="1"/>
            <a:r>
              <a:rPr lang="en-US" dirty="0"/>
              <a:t>Double execution in Scala</a:t>
            </a:r>
          </a:p>
          <a:p>
            <a:pPr lvl="2"/>
            <a:r>
              <a:rPr lang="en-US" dirty="0" err="1"/>
              <a:t>val</a:t>
            </a:r>
            <a:r>
              <a:rPr lang="en-US" dirty="0"/>
              <a:t> result = </a:t>
            </a:r>
            <a:r>
              <a:rPr lang="en-US" dirty="0" err="1"/>
              <a:t>input.map</a:t>
            </a:r>
            <a:r>
              <a:rPr lang="en-US" dirty="0"/>
              <a:t>(x =&gt; x*x)</a:t>
            </a:r>
          </a:p>
          <a:p>
            <a:pPr lvl="2"/>
            <a:r>
              <a:rPr lang="en-US" dirty="0" err="1"/>
              <a:t>println</a:t>
            </a:r>
            <a:r>
              <a:rPr lang="en-US" dirty="0"/>
              <a:t>(</a:t>
            </a:r>
            <a:r>
              <a:rPr lang="en-US" dirty="0" err="1"/>
              <a:t>result.count</a:t>
            </a:r>
            <a:r>
              <a:rPr lang="en-US" dirty="0"/>
              <a:t>())</a:t>
            </a:r>
          </a:p>
          <a:p>
            <a:pPr lvl="2"/>
            <a:r>
              <a:rPr lang="en-US" dirty="0" err="1"/>
              <a:t>println</a:t>
            </a:r>
            <a:r>
              <a:rPr lang="en-US" dirty="0"/>
              <a:t>(</a:t>
            </a:r>
            <a:r>
              <a:rPr lang="en-US" dirty="0" err="1"/>
              <a:t>result.collect</a:t>
            </a:r>
            <a:r>
              <a:rPr lang="en-US" dirty="0"/>
              <a:t>().</a:t>
            </a:r>
            <a:r>
              <a:rPr lang="en-US" dirty="0" err="1"/>
              <a:t>mkString</a:t>
            </a:r>
            <a:r>
              <a:rPr lang="en-US" dirty="0" smtClean="0"/>
              <a:t>(","))</a:t>
            </a:r>
          </a:p>
          <a:p>
            <a:pPr lvl="1"/>
            <a:r>
              <a:rPr lang="en-US" dirty="0"/>
              <a:t>To avoid computing an RDD multiple times, we can ask Spark to persist the data. </a:t>
            </a:r>
            <a:endParaRPr lang="en-US" dirty="0" smtClean="0"/>
          </a:p>
          <a:p>
            <a:pPr lvl="1"/>
            <a:r>
              <a:rPr lang="en-US" dirty="0" smtClean="0"/>
              <a:t>When </a:t>
            </a:r>
            <a:r>
              <a:rPr lang="en-US" dirty="0"/>
              <a:t>we ask Spark to persist an RDD, </a:t>
            </a:r>
            <a:r>
              <a:rPr lang="en-US" b="1" dirty="0"/>
              <a:t>the nodes that compute the RDD store their partitions.</a:t>
            </a:r>
            <a:endParaRPr lang="en-US" b="1" dirty="0"/>
          </a:p>
          <a:p>
            <a:endParaRPr lang="en-US" dirty="0" smtClean="0"/>
          </a:p>
        </p:txBody>
      </p:sp>
    </p:spTree>
    <p:extLst>
      <p:ext uri="{BB962C8B-B14F-4D97-AF65-F5344CB8AC3E}">
        <p14:creationId xmlns:p14="http://schemas.microsoft.com/office/powerpoint/2010/main" val="292842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2119604"/>
          </a:xfrm>
        </p:spPr>
        <p:txBody>
          <a:bodyPr>
            <a:normAutofit fontScale="70000" lnSpcReduction="20000"/>
          </a:bodyPr>
          <a:lstStyle/>
          <a:p>
            <a:r>
              <a:rPr lang="en-US" b="1" dirty="0"/>
              <a:t>Persistence (Caching</a:t>
            </a:r>
            <a:r>
              <a:rPr lang="en-US" b="1" dirty="0" smtClean="0"/>
              <a:t>): cont..</a:t>
            </a:r>
          </a:p>
          <a:p>
            <a:pPr lvl="1"/>
            <a:r>
              <a:rPr lang="en-US" dirty="0"/>
              <a:t>If a node that has data persisted on it fails, Spark will </a:t>
            </a:r>
            <a:r>
              <a:rPr lang="en-US" dirty="0" err="1"/>
              <a:t>recompute</a:t>
            </a:r>
            <a:r>
              <a:rPr lang="en-US" dirty="0"/>
              <a:t> the lost partitions of the data when needed.</a:t>
            </a:r>
          </a:p>
          <a:p>
            <a:pPr lvl="1"/>
            <a:r>
              <a:rPr lang="en-US" dirty="0"/>
              <a:t>We can also replicate our data on multiple nodes if we want to be able to handle node failure without slowdown</a:t>
            </a:r>
            <a:r>
              <a:rPr lang="en-US" dirty="0" smtClean="0"/>
              <a:t>.</a:t>
            </a:r>
          </a:p>
          <a:p>
            <a:pPr lvl="1"/>
            <a:r>
              <a:rPr lang="en-US" dirty="0"/>
              <a:t>Spark has many levels of persistence to choose from based on what our goals are, </a:t>
            </a:r>
            <a:r>
              <a:rPr lang="en-US" dirty="0" smtClean="0"/>
              <a:t>as shown below.</a:t>
            </a:r>
            <a:endParaRPr lang="en-US" dirty="0" smtClean="0"/>
          </a:p>
        </p:txBody>
      </p:sp>
      <p:pic>
        <p:nvPicPr>
          <p:cNvPr id="3" name="Picture 2"/>
          <p:cNvPicPr>
            <a:picLocks noChangeAspect="1"/>
          </p:cNvPicPr>
          <p:nvPr/>
        </p:nvPicPr>
        <p:blipFill>
          <a:blip r:embed="rId3"/>
          <a:stretch>
            <a:fillRect/>
          </a:stretch>
        </p:blipFill>
        <p:spPr>
          <a:xfrm>
            <a:off x="37234" y="2895600"/>
            <a:ext cx="9287050" cy="3962400"/>
          </a:xfrm>
          <a:prstGeom prst="rect">
            <a:avLst/>
          </a:prstGeom>
        </p:spPr>
      </p:pic>
    </p:spTree>
    <p:extLst>
      <p:ext uri="{BB962C8B-B14F-4D97-AF65-F5344CB8AC3E}">
        <p14:creationId xmlns:p14="http://schemas.microsoft.com/office/powerpoint/2010/main" val="3680357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a:t>
            </a:r>
            <a:endParaRPr lang="en-US" dirty="0"/>
          </a:p>
        </p:txBody>
      </p:sp>
      <p:sp>
        <p:nvSpPr>
          <p:cNvPr id="3" name="Content Placeholder 2"/>
          <p:cNvSpPr>
            <a:spLocks noGrp="1"/>
          </p:cNvSpPr>
          <p:nvPr>
            <p:ph idx="1"/>
          </p:nvPr>
        </p:nvSpPr>
        <p:spPr>
          <a:xfrm>
            <a:off x="17106" y="928396"/>
            <a:ext cx="9126894" cy="5929604"/>
          </a:xfrm>
        </p:spPr>
        <p:txBody>
          <a:bodyPr>
            <a:normAutofit/>
          </a:bodyPr>
          <a:lstStyle/>
          <a:p>
            <a:r>
              <a:rPr lang="en-US" dirty="0"/>
              <a:t>Creating an RDD of strings with </a:t>
            </a:r>
            <a:r>
              <a:rPr lang="en-US" dirty="0" err="1"/>
              <a:t>textFile</a:t>
            </a:r>
            <a:r>
              <a:rPr lang="en-US" dirty="0"/>
              <a:t>() </a:t>
            </a:r>
            <a:endParaRPr lang="en-US" dirty="0" smtClean="0"/>
          </a:p>
          <a:p>
            <a:pPr lvl="1"/>
            <a:r>
              <a:rPr lang="en-US" dirty="0" smtClean="0"/>
              <a:t>lines </a:t>
            </a:r>
            <a:r>
              <a:rPr lang="en-US" dirty="0"/>
              <a:t>= </a:t>
            </a:r>
            <a:r>
              <a:rPr lang="en-US" dirty="0" err="1"/>
              <a:t>sc.textFile</a:t>
            </a:r>
            <a:r>
              <a:rPr lang="en-US" dirty="0"/>
              <a:t>("README.md") in Python</a:t>
            </a:r>
          </a:p>
          <a:p>
            <a:pPr lvl="1"/>
            <a:r>
              <a:rPr lang="en-US" dirty="0" err="1"/>
              <a:t>scala</a:t>
            </a:r>
            <a:r>
              <a:rPr lang="en-US" dirty="0"/>
              <a:t>&gt; </a:t>
            </a:r>
            <a:r>
              <a:rPr lang="en-US" dirty="0" err="1"/>
              <a:t>val</a:t>
            </a:r>
            <a:r>
              <a:rPr lang="en-US" dirty="0"/>
              <a:t> lines = </a:t>
            </a:r>
            <a:r>
              <a:rPr lang="en-US" dirty="0" err="1"/>
              <a:t>sc.textFile</a:t>
            </a:r>
            <a:r>
              <a:rPr lang="en-US" dirty="0"/>
              <a:t>(“../README.md</a:t>
            </a:r>
            <a:r>
              <a:rPr lang="en-US" dirty="0" smtClean="0"/>
              <a:t>") in </a:t>
            </a:r>
            <a:r>
              <a:rPr lang="en-US" dirty="0" err="1" smtClean="0"/>
              <a:t>scala</a:t>
            </a:r>
            <a:endParaRPr lang="en-US" dirty="0" smtClean="0"/>
          </a:p>
          <a:p>
            <a:r>
              <a:rPr lang="en-US" dirty="0" smtClean="0"/>
              <a:t>Once RDD is created it offers 2 types of operations</a:t>
            </a:r>
          </a:p>
          <a:p>
            <a:r>
              <a:rPr lang="en-US" b="1" dirty="0" smtClean="0"/>
              <a:t>Transformations </a:t>
            </a:r>
            <a:r>
              <a:rPr lang="en-US" dirty="0" smtClean="0"/>
              <a:t>and </a:t>
            </a:r>
            <a:r>
              <a:rPr lang="en-US" b="1" dirty="0" smtClean="0"/>
              <a:t>Actions</a:t>
            </a:r>
          </a:p>
          <a:p>
            <a:r>
              <a:rPr lang="en-US" b="1" u="sng" dirty="0" smtClean="0"/>
              <a:t>Transformations: </a:t>
            </a:r>
          </a:p>
          <a:p>
            <a:pPr lvl="1"/>
            <a:r>
              <a:rPr lang="en-US" dirty="0" smtClean="0"/>
              <a:t>This construct a new RDD from previous RDD</a:t>
            </a:r>
          </a:p>
          <a:p>
            <a:pPr lvl="1"/>
            <a:r>
              <a:rPr lang="en-US" dirty="0" smtClean="0"/>
              <a:t>E.g. filter(), create a new RDD, with the lines containing word Python.</a:t>
            </a:r>
          </a:p>
          <a:p>
            <a:pPr lvl="1"/>
            <a:r>
              <a:rPr lang="en-US" dirty="0" err="1"/>
              <a:t>pythonLines</a:t>
            </a:r>
            <a:r>
              <a:rPr lang="en-US" dirty="0"/>
              <a:t> = </a:t>
            </a:r>
            <a:r>
              <a:rPr lang="en-US" dirty="0" err="1"/>
              <a:t>lines.filter</a:t>
            </a:r>
            <a:r>
              <a:rPr lang="en-US" dirty="0"/>
              <a:t>(lambda line: "Python" in line</a:t>
            </a:r>
            <a:r>
              <a:rPr lang="en-US" dirty="0" smtClean="0"/>
              <a:t>)</a:t>
            </a:r>
          </a:p>
          <a:p>
            <a:pPr lvl="1"/>
            <a:r>
              <a:rPr lang="en-US" dirty="0" err="1"/>
              <a:t>val</a:t>
            </a:r>
            <a:r>
              <a:rPr lang="en-US" dirty="0"/>
              <a:t> </a:t>
            </a:r>
            <a:r>
              <a:rPr lang="en-US" dirty="0" err="1" smtClean="0"/>
              <a:t>pythoLines</a:t>
            </a:r>
            <a:r>
              <a:rPr lang="en-US" dirty="0" smtClean="0"/>
              <a:t>=</a:t>
            </a:r>
            <a:r>
              <a:rPr lang="en-US" dirty="0" err="1" smtClean="0"/>
              <a:t>lines.filter</a:t>
            </a:r>
            <a:r>
              <a:rPr lang="en-US" dirty="0" smtClean="0"/>
              <a:t>(line</a:t>
            </a:r>
            <a:r>
              <a:rPr lang="en-US" dirty="0"/>
              <a:t>=&gt;</a:t>
            </a:r>
            <a:r>
              <a:rPr lang="en-US" dirty="0" err="1"/>
              <a:t>line.contains</a:t>
            </a:r>
            <a:r>
              <a:rPr lang="en-US" dirty="0"/>
              <a:t>("Python"))</a:t>
            </a:r>
          </a:p>
        </p:txBody>
      </p:sp>
    </p:spTree>
    <p:extLst>
      <p:ext uri="{BB962C8B-B14F-4D97-AF65-F5344CB8AC3E}">
        <p14:creationId xmlns:p14="http://schemas.microsoft.com/office/powerpoint/2010/main" val="3043717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85000" lnSpcReduction="20000"/>
          </a:bodyPr>
          <a:lstStyle/>
          <a:p>
            <a:r>
              <a:rPr lang="en-US" b="1" dirty="0"/>
              <a:t>Persistence (Caching</a:t>
            </a:r>
            <a:r>
              <a:rPr lang="en-US" b="1" dirty="0" smtClean="0"/>
              <a:t>): cont..</a:t>
            </a:r>
          </a:p>
          <a:p>
            <a:pPr lvl="1"/>
            <a:r>
              <a:rPr lang="en-US" dirty="0" smtClean="0"/>
              <a:t>In </a:t>
            </a:r>
            <a:r>
              <a:rPr lang="en-US" dirty="0"/>
              <a:t>Scala and Java, the default persist() will store the data in the JVM heap as </a:t>
            </a:r>
            <a:r>
              <a:rPr lang="en-US" dirty="0" err="1"/>
              <a:t>unserialized</a:t>
            </a:r>
            <a:r>
              <a:rPr lang="en-US" dirty="0"/>
              <a:t> objects. </a:t>
            </a:r>
          </a:p>
          <a:p>
            <a:pPr lvl="1"/>
            <a:r>
              <a:rPr lang="en-US" dirty="0" smtClean="0"/>
              <a:t>In </a:t>
            </a:r>
            <a:r>
              <a:rPr lang="en-US" dirty="0"/>
              <a:t>Python, we always serialize the data that persist stores, so the default is instead stored in the JVM heap as pickled objects. </a:t>
            </a:r>
          </a:p>
          <a:p>
            <a:pPr lvl="1"/>
            <a:r>
              <a:rPr lang="en-US" dirty="0" smtClean="0"/>
              <a:t>When </a:t>
            </a:r>
            <a:r>
              <a:rPr lang="en-US" dirty="0"/>
              <a:t>we write data out to disk or off-heap storage, that data is also always serialized</a:t>
            </a:r>
            <a:r>
              <a:rPr lang="en-US" dirty="0" smtClean="0"/>
              <a:t>.</a:t>
            </a:r>
          </a:p>
          <a:p>
            <a:pPr lvl="1"/>
            <a:r>
              <a:rPr lang="en-US" dirty="0"/>
              <a:t>Off-heap caching is experimental and uses Tachyon. If you are interested in off-heap caching with Spark, take a look at the Running Spark on Tachyon guide</a:t>
            </a:r>
            <a:r>
              <a:rPr lang="en-US" dirty="0" smtClean="0"/>
              <a:t>.</a:t>
            </a:r>
          </a:p>
          <a:p>
            <a:pPr lvl="1"/>
            <a:r>
              <a:rPr lang="en-US" dirty="0" smtClean="0"/>
              <a:t>(</a:t>
            </a:r>
            <a:r>
              <a:rPr lang="en-US" dirty="0" err="1"/>
              <a:t>Alluxio</a:t>
            </a:r>
            <a:r>
              <a:rPr lang="en-US" dirty="0"/>
              <a:t>, formerly known as Tachyon, is a memory speed virtual distributed storage </a:t>
            </a:r>
            <a:r>
              <a:rPr lang="en-US" dirty="0" smtClean="0"/>
              <a:t>system)</a:t>
            </a:r>
          </a:p>
          <a:p>
            <a:pPr lvl="1"/>
            <a:r>
              <a:rPr lang="en-US" b="1" dirty="0"/>
              <a:t>persist() in Scala</a:t>
            </a:r>
          </a:p>
          <a:p>
            <a:pPr lvl="2"/>
            <a:r>
              <a:rPr lang="en-US" dirty="0"/>
              <a:t>import </a:t>
            </a:r>
            <a:r>
              <a:rPr lang="en-US" dirty="0" err="1"/>
              <a:t>org.apache.spark.storage.StorageLevel</a:t>
            </a:r>
            <a:endParaRPr lang="en-US" dirty="0"/>
          </a:p>
          <a:p>
            <a:pPr lvl="2"/>
            <a:r>
              <a:rPr lang="en-US" dirty="0" err="1"/>
              <a:t>val</a:t>
            </a:r>
            <a:r>
              <a:rPr lang="en-US" dirty="0"/>
              <a:t> result = </a:t>
            </a:r>
            <a:r>
              <a:rPr lang="en-US" dirty="0" err="1"/>
              <a:t>input.map</a:t>
            </a:r>
            <a:r>
              <a:rPr lang="en-US" dirty="0"/>
              <a:t>(x =&gt; x * x)</a:t>
            </a:r>
          </a:p>
          <a:p>
            <a:pPr lvl="2"/>
            <a:r>
              <a:rPr lang="en-US" dirty="0" err="1"/>
              <a:t>result.persist</a:t>
            </a:r>
            <a:r>
              <a:rPr lang="en-US" dirty="0"/>
              <a:t>(</a:t>
            </a:r>
            <a:r>
              <a:rPr lang="en-US" dirty="0" err="1"/>
              <a:t>StorageLevel.DISK_ONLY</a:t>
            </a:r>
            <a:r>
              <a:rPr lang="en-US" dirty="0"/>
              <a:t>)</a:t>
            </a:r>
          </a:p>
          <a:p>
            <a:pPr lvl="2"/>
            <a:r>
              <a:rPr lang="en-US" dirty="0" err="1"/>
              <a:t>println</a:t>
            </a:r>
            <a:r>
              <a:rPr lang="en-US" dirty="0"/>
              <a:t>(</a:t>
            </a:r>
            <a:r>
              <a:rPr lang="en-US" dirty="0" err="1"/>
              <a:t>result.count</a:t>
            </a:r>
            <a:r>
              <a:rPr lang="en-US" dirty="0"/>
              <a:t>())</a:t>
            </a:r>
          </a:p>
          <a:p>
            <a:pPr lvl="2"/>
            <a:r>
              <a:rPr lang="en-US" dirty="0" err="1"/>
              <a:t>println</a:t>
            </a:r>
            <a:r>
              <a:rPr lang="en-US" dirty="0"/>
              <a:t>(</a:t>
            </a:r>
            <a:r>
              <a:rPr lang="en-US" dirty="0" err="1"/>
              <a:t>result.collect</a:t>
            </a:r>
            <a:r>
              <a:rPr lang="en-US" dirty="0"/>
              <a:t>().</a:t>
            </a:r>
            <a:r>
              <a:rPr lang="en-US" dirty="0" err="1"/>
              <a:t>mkString</a:t>
            </a:r>
            <a:r>
              <a:rPr lang="en-US" dirty="0" smtClean="0"/>
              <a:t>(","))</a:t>
            </a:r>
            <a:endParaRPr lang="en-US" dirty="0"/>
          </a:p>
          <a:p>
            <a:pPr lvl="1"/>
            <a:endParaRPr lang="en-US" dirty="0" smtClean="0"/>
          </a:p>
        </p:txBody>
      </p:sp>
    </p:spTree>
    <p:extLst>
      <p:ext uri="{BB962C8B-B14F-4D97-AF65-F5344CB8AC3E}">
        <p14:creationId xmlns:p14="http://schemas.microsoft.com/office/powerpoint/2010/main" val="2935479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fontAlgn="base"/>
            <a:r>
              <a:rPr lang="en-US" b="1" dirty="0"/>
              <a:t>Common Transformations and Actions</a:t>
            </a:r>
          </a:p>
        </p:txBody>
      </p:sp>
      <p:sp>
        <p:nvSpPr>
          <p:cNvPr id="5" name="Content Placeholder 2"/>
          <p:cNvSpPr>
            <a:spLocks noGrp="1"/>
          </p:cNvSpPr>
          <p:nvPr>
            <p:ph idx="1"/>
          </p:nvPr>
        </p:nvSpPr>
        <p:spPr>
          <a:xfrm>
            <a:off x="17106" y="928396"/>
            <a:ext cx="9126894" cy="5929604"/>
          </a:xfrm>
        </p:spPr>
        <p:txBody>
          <a:bodyPr>
            <a:normAutofit fontScale="92500" lnSpcReduction="20000"/>
          </a:bodyPr>
          <a:lstStyle/>
          <a:p>
            <a:r>
              <a:rPr lang="en-US" b="1" dirty="0"/>
              <a:t>Persistence (Caching</a:t>
            </a:r>
            <a:r>
              <a:rPr lang="en-US" b="1" dirty="0" smtClean="0"/>
              <a:t>): cont..</a:t>
            </a:r>
          </a:p>
          <a:p>
            <a:pPr lvl="1"/>
            <a:r>
              <a:rPr lang="en-US" dirty="0"/>
              <a:t>Notice that we called persist() on the RDD before the first action. </a:t>
            </a:r>
          </a:p>
          <a:p>
            <a:pPr lvl="1"/>
            <a:r>
              <a:rPr lang="en-US" dirty="0"/>
              <a:t>The persist() call on its own doesn’t force evaluation.</a:t>
            </a:r>
          </a:p>
          <a:p>
            <a:pPr lvl="1"/>
            <a:r>
              <a:rPr lang="en-US" dirty="0"/>
              <a:t>If you attempt to cache too much data to fit in memory, Spark will automatically evict old partitions using a Least Recently Used (LRU) cache policy. </a:t>
            </a:r>
          </a:p>
          <a:p>
            <a:pPr lvl="1"/>
            <a:r>
              <a:rPr lang="en-US" dirty="0"/>
              <a:t>For the memory-only storage levels, it will </a:t>
            </a:r>
            <a:r>
              <a:rPr lang="en-US" dirty="0" err="1"/>
              <a:t>recompute</a:t>
            </a:r>
            <a:r>
              <a:rPr lang="en-US" dirty="0"/>
              <a:t> these partitions the next time they are accessed, while for the memory-and-disk ones, it will write them out to disk. </a:t>
            </a:r>
          </a:p>
          <a:p>
            <a:pPr lvl="1"/>
            <a:r>
              <a:rPr lang="en-US" dirty="0"/>
              <a:t>In either case, this means that you don’t have to worry about your job breaking if you ask Spark to cache too much data. </a:t>
            </a:r>
          </a:p>
          <a:p>
            <a:pPr lvl="1"/>
            <a:r>
              <a:rPr lang="en-US" dirty="0"/>
              <a:t>However, caching unnecessary data can lead to eviction of useful data and more </a:t>
            </a:r>
            <a:r>
              <a:rPr lang="en-US" dirty="0" err="1"/>
              <a:t>recomputation</a:t>
            </a:r>
            <a:r>
              <a:rPr lang="en-US" dirty="0"/>
              <a:t> time.</a:t>
            </a:r>
          </a:p>
          <a:p>
            <a:pPr lvl="1"/>
            <a:r>
              <a:rPr lang="en-US" dirty="0"/>
              <a:t>Finally, RDDs come with a method called </a:t>
            </a:r>
            <a:r>
              <a:rPr lang="en-US" dirty="0" err="1"/>
              <a:t>unpersist</a:t>
            </a:r>
            <a:r>
              <a:rPr lang="en-US"/>
              <a:t>() that lets you manually remove them from the cache.</a:t>
            </a:r>
            <a:endParaRPr lang="en-US" dirty="0" smtClean="0"/>
          </a:p>
        </p:txBody>
      </p:sp>
    </p:spTree>
    <p:extLst>
      <p:ext uri="{BB962C8B-B14F-4D97-AF65-F5344CB8AC3E}">
        <p14:creationId xmlns:p14="http://schemas.microsoft.com/office/powerpoint/2010/main" val="262271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 - Transformations</a:t>
            </a:r>
            <a:endParaRPr lang="en-US" dirty="0"/>
          </a:p>
        </p:txBody>
      </p:sp>
      <p:sp>
        <p:nvSpPr>
          <p:cNvPr id="3" name="Content Placeholder 2"/>
          <p:cNvSpPr>
            <a:spLocks noGrp="1"/>
          </p:cNvSpPr>
          <p:nvPr>
            <p:ph idx="1"/>
          </p:nvPr>
        </p:nvSpPr>
        <p:spPr>
          <a:xfrm>
            <a:off x="17106" y="928396"/>
            <a:ext cx="9126894" cy="5929604"/>
          </a:xfrm>
        </p:spPr>
        <p:txBody>
          <a:bodyPr>
            <a:normAutofit fontScale="77500" lnSpcReduction="20000"/>
          </a:bodyPr>
          <a:lstStyle/>
          <a:p>
            <a:r>
              <a:rPr lang="en-US" dirty="0"/>
              <a:t>map - </a:t>
            </a:r>
            <a:r>
              <a:rPr lang="en-US" dirty="0" smtClean="0"/>
              <a:t>	map(</a:t>
            </a:r>
            <a:r>
              <a:rPr lang="en-US" dirty="0" err="1" smtClean="0"/>
              <a:t>func</a:t>
            </a:r>
            <a:r>
              <a:rPr lang="en-US" dirty="0"/>
              <a:t>) Pass each element through </a:t>
            </a:r>
            <a:r>
              <a:rPr lang="en-US" dirty="0" err="1"/>
              <a:t>func</a:t>
            </a:r>
            <a:r>
              <a:rPr lang="en-US" dirty="0"/>
              <a:t>.</a:t>
            </a:r>
          </a:p>
          <a:p>
            <a:r>
              <a:rPr lang="en-US" dirty="0" err="1"/>
              <a:t>flatMap</a:t>
            </a:r>
            <a:r>
              <a:rPr lang="en-US" dirty="0"/>
              <a:t> - </a:t>
            </a:r>
            <a:r>
              <a:rPr lang="en-US" dirty="0" smtClean="0"/>
              <a:t>	Similar </a:t>
            </a:r>
            <a:r>
              <a:rPr lang="en-US" dirty="0"/>
              <a:t>to map, (with some differences)</a:t>
            </a:r>
          </a:p>
          <a:p>
            <a:r>
              <a:rPr lang="en-US" dirty="0"/>
              <a:t>filter - </a:t>
            </a:r>
            <a:r>
              <a:rPr lang="en-US" dirty="0" smtClean="0"/>
              <a:t>	filter </a:t>
            </a:r>
            <a:r>
              <a:rPr lang="en-US" dirty="0"/>
              <a:t>the results based on function</a:t>
            </a:r>
          </a:p>
          <a:p>
            <a:r>
              <a:rPr lang="en-US" dirty="0" err="1"/>
              <a:t>mapPartitions</a:t>
            </a:r>
            <a:r>
              <a:rPr lang="en-US" dirty="0"/>
              <a:t> </a:t>
            </a:r>
            <a:r>
              <a:rPr lang="en-US" dirty="0" smtClean="0"/>
              <a:t>, </a:t>
            </a:r>
            <a:r>
              <a:rPr lang="en-US" dirty="0" err="1" smtClean="0"/>
              <a:t>mapPartitionsWithIndex</a:t>
            </a:r>
            <a:endParaRPr lang="en-US" dirty="0"/>
          </a:p>
          <a:p>
            <a:r>
              <a:rPr lang="en-US" dirty="0"/>
              <a:t>sample - </a:t>
            </a:r>
            <a:r>
              <a:rPr lang="en-US" dirty="0" smtClean="0"/>
              <a:t>	Return </a:t>
            </a:r>
            <a:r>
              <a:rPr lang="en-US" dirty="0"/>
              <a:t>a random sample subset RDD of the input RDD</a:t>
            </a:r>
          </a:p>
          <a:p>
            <a:r>
              <a:rPr lang="en-US" dirty="0" smtClean="0"/>
              <a:t>union </a:t>
            </a:r>
            <a:r>
              <a:rPr lang="en-US" dirty="0"/>
              <a:t>- </a:t>
            </a:r>
            <a:r>
              <a:rPr lang="en-US" dirty="0" smtClean="0"/>
              <a:t>	Return </a:t>
            </a:r>
            <a:r>
              <a:rPr lang="en-US" dirty="0"/>
              <a:t>the union of two RDDs</a:t>
            </a:r>
          </a:p>
          <a:p>
            <a:r>
              <a:rPr lang="en-US" dirty="0"/>
              <a:t>intersection - Similar to union but return the intersection of two RDDs</a:t>
            </a:r>
          </a:p>
          <a:p>
            <a:r>
              <a:rPr lang="en-US" dirty="0"/>
              <a:t>distinct - </a:t>
            </a:r>
            <a:r>
              <a:rPr lang="en-US" dirty="0" smtClean="0"/>
              <a:t>	Return </a:t>
            </a:r>
            <a:r>
              <a:rPr lang="en-US" dirty="0"/>
              <a:t>a new RDD with distinct elements within a source RDD</a:t>
            </a:r>
          </a:p>
          <a:p>
            <a:r>
              <a:rPr lang="en-US" dirty="0" err="1" smtClean="0"/>
              <a:t>groupByKey</a:t>
            </a:r>
            <a:r>
              <a:rPr lang="en-US" dirty="0" smtClean="0"/>
              <a:t> </a:t>
            </a:r>
            <a:r>
              <a:rPr lang="en-US" dirty="0"/>
              <a:t>- When called on a dataset of (K, V) pairs, returns </a:t>
            </a:r>
            <a:r>
              <a:rPr lang="en-US" dirty="0" smtClean="0"/>
              <a:t>dataset </a:t>
            </a:r>
            <a:r>
              <a:rPr lang="en-US" dirty="0"/>
              <a:t>of (K, </a:t>
            </a:r>
            <a:r>
              <a:rPr lang="en-US" dirty="0" err="1"/>
              <a:t>Iterable</a:t>
            </a:r>
            <a:r>
              <a:rPr lang="en-US" dirty="0"/>
              <a:t>&lt;V&gt;) pairs</a:t>
            </a:r>
          </a:p>
          <a:p>
            <a:r>
              <a:rPr lang="en-US" dirty="0" err="1"/>
              <a:t>reduceByKey</a:t>
            </a:r>
            <a:r>
              <a:rPr lang="en-US" dirty="0"/>
              <a:t> - Operates on (K,V) pairs </a:t>
            </a:r>
            <a:endParaRPr lang="en-US" dirty="0" smtClean="0"/>
          </a:p>
          <a:p>
            <a:r>
              <a:rPr lang="en-US" dirty="0" err="1" smtClean="0"/>
              <a:t>aggregateByKey</a:t>
            </a:r>
            <a:endParaRPr lang="en-US" dirty="0"/>
          </a:p>
          <a:p>
            <a:r>
              <a:rPr lang="en-US" dirty="0" err="1"/>
              <a:t>sortByKey</a:t>
            </a:r>
            <a:r>
              <a:rPr lang="en-US" dirty="0"/>
              <a:t> - This simply sorts the (K,V) pair by K. </a:t>
            </a:r>
          </a:p>
          <a:p>
            <a:r>
              <a:rPr lang="en-US" dirty="0"/>
              <a:t>join - It’s joining of two datasets</a:t>
            </a:r>
          </a:p>
        </p:txBody>
      </p:sp>
    </p:spTree>
    <p:extLst>
      <p:ext uri="{BB962C8B-B14F-4D97-AF65-F5344CB8AC3E}">
        <p14:creationId xmlns:p14="http://schemas.microsoft.com/office/powerpoint/2010/main" val="423170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 - Actions</a:t>
            </a:r>
            <a:endParaRPr lang="en-US" dirty="0"/>
          </a:p>
        </p:txBody>
      </p:sp>
      <p:sp>
        <p:nvSpPr>
          <p:cNvPr id="3" name="Content Placeholder 2"/>
          <p:cNvSpPr>
            <a:spLocks noGrp="1"/>
          </p:cNvSpPr>
          <p:nvPr>
            <p:ph idx="1"/>
          </p:nvPr>
        </p:nvSpPr>
        <p:spPr>
          <a:xfrm>
            <a:off x="17106" y="928396"/>
            <a:ext cx="9126894" cy="5929604"/>
          </a:xfrm>
        </p:spPr>
        <p:txBody>
          <a:bodyPr>
            <a:normAutofit fontScale="85000" lnSpcReduction="20000"/>
          </a:bodyPr>
          <a:lstStyle/>
          <a:p>
            <a:r>
              <a:rPr lang="en-US" dirty="0" smtClean="0"/>
              <a:t>Actions compute a result based on an RDD.</a:t>
            </a:r>
          </a:p>
          <a:p>
            <a:r>
              <a:rPr lang="en-US" dirty="0" smtClean="0"/>
              <a:t>The results are either returned to Driver program or save it to external storage like HDFS.</a:t>
            </a:r>
          </a:p>
          <a:p>
            <a:pPr lvl="1"/>
            <a:r>
              <a:rPr lang="en-US" dirty="0" err="1" smtClean="0"/>
              <a:t>E.g</a:t>
            </a:r>
            <a:r>
              <a:rPr lang="en-US" dirty="0" smtClean="0"/>
              <a:t> </a:t>
            </a:r>
            <a:r>
              <a:rPr lang="en-US" dirty="0" err="1" smtClean="0"/>
              <a:t>pythonlines.first</a:t>
            </a:r>
            <a:r>
              <a:rPr lang="en-US" dirty="0" smtClean="0"/>
              <a:t>() – same in both </a:t>
            </a:r>
            <a:r>
              <a:rPr lang="en-US" dirty="0" err="1" smtClean="0"/>
              <a:t>scala</a:t>
            </a:r>
            <a:r>
              <a:rPr lang="en-US" dirty="0" smtClean="0"/>
              <a:t> and python.</a:t>
            </a:r>
          </a:p>
          <a:p>
            <a:pPr lvl="1"/>
            <a:r>
              <a:rPr lang="en-US" dirty="0"/>
              <a:t>reduce - </a:t>
            </a:r>
            <a:r>
              <a:rPr lang="en-US" dirty="0" smtClean="0"/>
              <a:t> Aggregate </a:t>
            </a:r>
            <a:r>
              <a:rPr lang="en-US" dirty="0"/>
              <a:t>the elements of a dataset</a:t>
            </a:r>
          </a:p>
          <a:p>
            <a:pPr lvl="1"/>
            <a:r>
              <a:rPr lang="en-US" dirty="0"/>
              <a:t>collect </a:t>
            </a:r>
            <a:r>
              <a:rPr lang="en-US" dirty="0" smtClean="0"/>
              <a:t>-	 returns </a:t>
            </a:r>
            <a:r>
              <a:rPr lang="en-US" dirty="0"/>
              <a:t>the elements of the dataset as an array back to the driver program.</a:t>
            </a:r>
          </a:p>
          <a:p>
            <a:pPr lvl="1"/>
            <a:r>
              <a:rPr lang="en-US" dirty="0"/>
              <a:t>count - </a:t>
            </a:r>
            <a:r>
              <a:rPr lang="en-US" dirty="0" smtClean="0"/>
              <a:t>	 Number </a:t>
            </a:r>
            <a:r>
              <a:rPr lang="en-US" dirty="0"/>
              <a:t>of elements in the RDD</a:t>
            </a:r>
          </a:p>
          <a:p>
            <a:pPr lvl="1"/>
            <a:r>
              <a:rPr lang="en-US" dirty="0"/>
              <a:t>first </a:t>
            </a:r>
            <a:r>
              <a:rPr lang="en-US" dirty="0" smtClean="0"/>
              <a:t>-	 </a:t>
            </a:r>
            <a:r>
              <a:rPr lang="en-US" dirty="0"/>
              <a:t>Return the first element in the RDD</a:t>
            </a:r>
          </a:p>
          <a:p>
            <a:pPr lvl="1"/>
            <a:r>
              <a:rPr lang="en-US" dirty="0"/>
              <a:t>take - </a:t>
            </a:r>
            <a:r>
              <a:rPr lang="en-US" dirty="0" smtClean="0"/>
              <a:t>      Return </a:t>
            </a:r>
            <a:r>
              <a:rPr lang="en-US" dirty="0"/>
              <a:t>an array with the first n elements of the dataset</a:t>
            </a:r>
          </a:p>
          <a:p>
            <a:pPr lvl="1"/>
            <a:r>
              <a:rPr lang="en-US" dirty="0" err="1"/>
              <a:t>takeSample</a:t>
            </a:r>
            <a:r>
              <a:rPr lang="en-US" dirty="0"/>
              <a:t> - Similar to take, in return type of array with size of n.</a:t>
            </a:r>
          </a:p>
          <a:p>
            <a:pPr lvl="1"/>
            <a:r>
              <a:rPr lang="en-US" dirty="0" err="1"/>
              <a:t>countByKey</a:t>
            </a:r>
            <a:r>
              <a:rPr lang="en-US" dirty="0"/>
              <a:t> - This is only available on RDDs of (K,V) and returns a </a:t>
            </a:r>
            <a:r>
              <a:rPr lang="en-US" dirty="0" err="1"/>
              <a:t>hashmap</a:t>
            </a:r>
            <a:r>
              <a:rPr lang="en-US" dirty="0"/>
              <a:t> of (K, count of K)</a:t>
            </a:r>
          </a:p>
          <a:p>
            <a:pPr lvl="1"/>
            <a:r>
              <a:rPr lang="en-US" dirty="0" err="1"/>
              <a:t>saveAsTextFile</a:t>
            </a:r>
            <a:r>
              <a:rPr lang="en-US" dirty="0"/>
              <a:t> - Write out the elements of the data set as a text file in a </a:t>
            </a:r>
            <a:r>
              <a:rPr lang="en-US" dirty="0" err="1"/>
              <a:t>filepath</a:t>
            </a:r>
            <a:r>
              <a:rPr lang="en-US" dirty="0"/>
              <a:t> directory on the </a:t>
            </a:r>
            <a:r>
              <a:rPr lang="en-US" dirty="0" err="1"/>
              <a:t>filesystem</a:t>
            </a:r>
            <a:r>
              <a:rPr lang="en-US" dirty="0"/>
              <a:t>, HDFS or any other Hadoop-supported file system</a:t>
            </a:r>
            <a:r>
              <a:rPr lang="en-US" dirty="0" smtClean="0"/>
              <a:t>. </a:t>
            </a:r>
            <a:endParaRPr lang="en-US" dirty="0"/>
          </a:p>
        </p:txBody>
      </p:sp>
    </p:spTree>
    <p:extLst>
      <p:ext uri="{BB962C8B-B14F-4D97-AF65-F5344CB8AC3E}">
        <p14:creationId xmlns:p14="http://schemas.microsoft.com/office/powerpoint/2010/main" val="385839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a:t>
            </a:r>
            <a:endParaRPr lang="en-US" dirty="0"/>
          </a:p>
        </p:txBody>
      </p:sp>
      <p:sp>
        <p:nvSpPr>
          <p:cNvPr id="3" name="Content Placeholder 2"/>
          <p:cNvSpPr>
            <a:spLocks noGrp="1"/>
          </p:cNvSpPr>
          <p:nvPr>
            <p:ph idx="1"/>
          </p:nvPr>
        </p:nvSpPr>
        <p:spPr>
          <a:xfrm>
            <a:off x="17106" y="928396"/>
            <a:ext cx="9126894" cy="5929604"/>
          </a:xfrm>
        </p:spPr>
        <p:txBody>
          <a:bodyPr>
            <a:normAutofit fontScale="92500" lnSpcReduction="10000"/>
          </a:bodyPr>
          <a:lstStyle/>
          <a:p>
            <a:r>
              <a:rPr lang="en-US" dirty="0" smtClean="0"/>
              <a:t>Spark computes RDDs in a lazy fashion - </a:t>
            </a:r>
            <a:r>
              <a:rPr lang="en-US" dirty="0"/>
              <a:t>that is, the first time they are used in an action</a:t>
            </a:r>
            <a:r>
              <a:rPr lang="en-US" dirty="0" smtClean="0"/>
              <a:t>.</a:t>
            </a:r>
          </a:p>
          <a:p>
            <a:r>
              <a:rPr lang="en-US" dirty="0"/>
              <a:t>This approach makes a lot of sense when you are working with Big Data</a:t>
            </a:r>
            <a:r>
              <a:rPr lang="en-US" dirty="0" smtClean="0"/>
              <a:t>.</a:t>
            </a:r>
          </a:p>
          <a:p>
            <a:r>
              <a:rPr lang="en-US" dirty="0" smtClean="0"/>
              <a:t>E.g. first() require only scanning the data until it finds the first matching line. If spark executes lines=</a:t>
            </a:r>
            <a:r>
              <a:rPr lang="en-US" dirty="0" err="1" smtClean="0"/>
              <a:t>sc.textfile</a:t>
            </a:r>
            <a:r>
              <a:rPr lang="en-US" dirty="0" smtClean="0"/>
              <a:t>() </a:t>
            </a:r>
            <a:r>
              <a:rPr lang="en-US" dirty="0"/>
              <a:t>and </a:t>
            </a:r>
            <a:r>
              <a:rPr lang="en-US" dirty="0" err="1" smtClean="0"/>
              <a:t>lines.filter</a:t>
            </a:r>
            <a:r>
              <a:rPr lang="en-US" dirty="0" smtClean="0"/>
              <a:t>() then there will be a waste of lot of storage space.</a:t>
            </a:r>
          </a:p>
          <a:p>
            <a:r>
              <a:rPr lang="en-US" b="1" dirty="0" smtClean="0"/>
              <a:t>PERSIST:</a:t>
            </a:r>
          </a:p>
          <a:p>
            <a:r>
              <a:rPr lang="en-US" dirty="0"/>
              <a:t>Spark’s RDDs are by default recomputed each time you run an action on them</a:t>
            </a:r>
            <a:r>
              <a:rPr lang="en-US" dirty="0" smtClean="0"/>
              <a:t>.</a:t>
            </a:r>
          </a:p>
          <a:p>
            <a:r>
              <a:rPr lang="en-US" dirty="0"/>
              <a:t>If you would like to reuse an RDD in multiple actions, you can ask Spark to persist it using </a:t>
            </a:r>
            <a:r>
              <a:rPr lang="en-US" dirty="0" err="1"/>
              <a:t>RDD.persist</a:t>
            </a:r>
            <a:r>
              <a:rPr lang="en-US" dirty="0"/>
              <a:t>().</a:t>
            </a:r>
          </a:p>
        </p:txBody>
      </p:sp>
    </p:spTree>
    <p:extLst>
      <p:ext uri="{BB962C8B-B14F-4D97-AF65-F5344CB8AC3E}">
        <p14:creationId xmlns:p14="http://schemas.microsoft.com/office/powerpoint/2010/main" val="310109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4000" cy="908180"/>
          </a:xfrm>
        </p:spPr>
        <p:txBody>
          <a:bodyPr/>
          <a:lstStyle/>
          <a:p>
            <a:pPr algn="l"/>
            <a:r>
              <a:rPr lang="en-US" dirty="0" smtClean="0"/>
              <a:t>RDD Basics</a:t>
            </a:r>
            <a:endParaRPr lang="en-US" dirty="0"/>
          </a:p>
        </p:txBody>
      </p:sp>
      <p:sp>
        <p:nvSpPr>
          <p:cNvPr id="3" name="Content Placeholder 2"/>
          <p:cNvSpPr>
            <a:spLocks noGrp="1"/>
          </p:cNvSpPr>
          <p:nvPr>
            <p:ph idx="1"/>
          </p:nvPr>
        </p:nvSpPr>
        <p:spPr>
          <a:xfrm>
            <a:off x="17106" y="928396"/>
            <a:ext cx="9126894" cy="5929604"/>
          </a:xfrm>
        </p:spPr>
        <p:txBody>
          <a:bodyPr>
            <a:normAutofit fontScale="92500"/>
          </a:bodyPr>
          <a:lstStyle/>
          <a:p>
            <a:r>
              <a:rPr lang="en-US" dirty="0"/>
              <a:t>The behavior of not persisting by </a:t>
            </a:r>
            <a:r>
              <a:rPr lang="en-US" dirty="0" smtClean="0"/>
              <a:t>default is, if you will not reuse the RDD in big data sets, </a:t>
            </a:r>
            <a:r>
              <a:rPr lang="en-US" dirty="0"/>
              <a:t>there’s no reason to waste storage space </a:t>
            </a:r>
            <a:r>
              <a:rPr lang="en-US" dirty="0" smtClean="0"/>
              <a:t>and, Spark </a:t>
            </a:r>
            <a:r>
              <a:rPr lang="en-US" dirty="0"/>
              <a:t>could instead stream through the data once and just compute the </a:t>
            </a:r>
            <a:r>
              <a:rPr lang="en-US" dirty="0" smtClean="0"/>
              <a:t>result.</a:t>
            </a:r>
          </a:p>
          <a:p>
            <a:r>
              <a:rPr lang="en-US" dirty="0"/>
              <a:t>In practice, you will often use persist() to load a subset of your data into memory and query it repeatedly. </a:t>
            </a:r>
            <a:endParaRPr lang="en-US" dirty="0" smtClean="0"/>
          </a:p>
          <a:p>
            <a:r>
              <a:rPr lang="en-US" i="1" dirty="0"/>
              <a:t> Persisting an RDD in </a:t>
            </a:r>
            <a:r>
              <a:rPr lang="en-US" i="1" dirty="0" smtClean="0"/>
              <a:t>memory: (in python)</a:t>
            </a:r>
          </a:p>
          <a:p>
            <a:pPr lvl="1"/>
            <a:r>
              <a:rPr lang="en-US" dirty="0"/>
              <a:t>&gt;&gt;&gt;</a:t>
            </a:r>
            <a:r>
              <a:rPr lang="en-US" dirty="0" err="1"/>
              <a:t>pythonLines.persist</a:t>
            </a:r>
            <a:endParaRPr lang="en-US" dirty="0"/>
          </a:p>
          <a:p>
            <a:pPr lvl="1"/>
            <a:r>
              <a:rPr lang="en-US" dirty="0"/>
              <a:t>&gt;&gt;&gt; </a:t>
            </a:r>
            <a:r>
              <a:rPr lang="en-US" dirty="0" err="1"/>
              <a:t>pythonLines.count</a:t>
            </a:r>
            <a:r>
              <a:rPr lang="en-US" dirty="0"/>
              <a:t>()</a:t>
            </a:r>
          </a:p>
          <a:p>
            <a:pPr lvl="1"/>
            <a:r>
              <a:rPr lang="en-US" dirty="0"/>
              <a:t>&gt;&gt;&gt; </a:t>
            </a:r>
            <a:r>
              <a:rPr lang="en-US" dirty="0" err="1"/>
              <a:t>pythonLines.first</a:t>
            </a:r>
            <a:r>
              <a:rPr lang="en-US" dirty="0" smtClean="0"/>
              <a:t>()</a:t>
            </a:r>
          </a:p>
          <a:p>
            <a:r>
              <a:rPr lang="en-US" dirty="0" smtClean="0"/>
              <a:t>NOTE </a:t>
            </a:r>
            <a:r>
              <a:rPr lang="en-US" dirty="0"/>
              <a:t>: cache() is the same as calling persist() with the default storage level.</a:t>
            </a:r>
          </a:p>
        </p:txBody>
      </p:sp>
    </p:spTree>
    <p:extLst>
      <p:ext uri="{BB962C8B-B14F-4D97-AF65-F5344CB8AC3E}">
        <p14:creationId xmlns:p14="http://schemas.microsoft.com/office/powerpoint/2010/main" val="1858575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5683</Words>
  <Application>Microsoft Office PowerPoint</Application>
  <PresentationFormat>On-screen Show (4:3)</PresentationFormat>
  <Paragraphs>567</Paragraphs>
  <Slides>51</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Spark</vt:lpstr>
      <vt:lpstr>Introduction to RDDs</vt:lpstr>
      <vt:lpstr>Introduction to RDDs</vt:lpstr>
      <vt:lpstr>RDD Basics</vt:lpstr>
      <vt:lpstr>RDD Basics</vt:lpstr>
      <vt:lpstr>RDD Basics - Transformations</vt:lpstr>
      <vt:lpstr>RDD Basics - Actions</vt:lpstr>
      <vt:lpstr>RDD Basics</vt:lpstr>
      <vt:lpstr>RDD Basics</vt:lpstr>
      <vt:lpstr>RDD Basics</vt:lpstr>
      <vt:lpstr>CREATING RDDs</vt:lpstr>
      <vt:lpstr>CREATING RDDs</vt:lpstr>
      <vt:lpstr>RDD Operations:</vt:lpstr>
      <vt:lpstr>RDD Operations:</vt:lpstr>
      <vt:lpstr>RDD Operations:</vt:lpstr>
      <vt:lpstr>RDD Operations:</vt:lpstr>
      <vt:lpstr>RDD Operations:</vt:lpstr>
      <vt:lpstr>RDD Operations:</vt:lpstr>
      <vt:lpstr>RDD Operations:</vt:lpstr>
      <vt:lpstr>Passing functions to Spark</vt:lpstr>
      <vt:lpstr>Passing functions to Spark</vt:lpstr>
      <vt:lpstr>Passing functions to Spark</vt:lpstr>
      <vt:lpstr>Passing functions to Spark</vt:lpstr>
      <vt:lpstr>Passing functions to Spark</vt:lpstr>
      <vt:lpstr>Passing functions to Spark</vt:lpstr>
      <vt:lpstr>Passing functions to Spark</vt:lpstr>
      <vt:lpstr>Passing functions to Spark</vt:lpstr>
      <vt:lpstr>Passing functions to Spark</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lpstr>Common Transformations and 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Gangapatnam, Dorababu (Cognizant)</cp:lastModifiedBy>
  <cp:revision>500</cp:revision>
  <dcterms:created xsi:type="dcterms:W3CDTF">2006-08-16T00:00:00Z</dcterms:created>
  <dcterms:modified xsi:type="dcterms:W3CDTF">2016-03-23T05:42:53Z</dcterms:modified>
</cp:coreProperties>
</file>