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wiki.apache.org/confluence/display/SPARK/Powered+By+Spar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Spark</a:t>
            </a:r>
            <a:endParaRPr lang="en-US" dirty="0"/>
          </a:p>
        </p:txBody>
      </p:sp>
      <p:sp>
        <p:nvSpPr>
          <p:cNvPr id="3" name="Subtitle 2"/>
          <p:cNvSpPr>
            <a:spLocks noGrp="1"/>
          </p:cNvSpPr>
          <p:nvPr>
            <p:ph type="subTitle" idx="1"/>
          </p:nvPr>
        </p:nvSpPr>
        <p:spPr/>
        <p:txBody>
          <a:bodyPr/>
          <a:lstStyle/>
          <a:p>
            <a:r>
              <a:rPr lang="en-US" dirty="0" smtClean="0">
                <a:solidFill>
                  <a:schemeClr val="tx1"/>
                </a:solidFill>
              </a:rPr>
              <a:t>Introduction</a:t>
            </a:r>
            <a:endParaRPr lang="en-US" dirty="0">
              <a:solidFill>
                <a:schemeClr val="tx1"/>
              </a:solidFill>
            </a:endParaRPr>
          </a:p>
        </p:txBody>
      </p:sp>
    </p:spTree>
    <p:extLst>
      <p:ext uri="{BB962C8B-B14F-4D97-AF65-F5344CB8AC3E}">
        <p14:creationId xmlns:p14="http://schemas.microsoft.com/office/powerpoint/2010/main" val="951693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Cluster Management</a:t>
            </a:r>
            <a:endParaRPr lang="en-US" dirty="0"/>
          </a:p>
        </p:txBody>
      </p:sp>
      <p:sp>
        <p:nvSpPr>
          <p:cNvPr id="3" name="Content Placeholder 2"/>
          <p:cNvSpPr>
            <a:spLocks noGrp="1"/>
          </p:cNvSpPr>
          <p:nvPr>
            <p:ph idx="1"/>
          </p:nvPr>
        </p:nvSpPr>
        <p:spPr>
          <a:xfrm>
            <a:off x="457200" y="990600"/>
            <a:ext cx="8382000" cy="5257800"/>
          </a:xfrm>
        </p:spPr>
        <p:txBody>
          <a:bodyPr>
            <a:normAutofit lnSpcReduction="10000"/>
          </a:bodyPr>
          <a:lstStyle/>
          <a:p>
            <a:r>
              <a:rPr lang="en-US" dirty="0" smtClean="0"/>
              <a:t>Spark is designed to </a:t>
            </a:r>
            <a:r>
              <a:rPr lang="en-US" dirty="0" err="1" smtClean="0"/>
              <a:t>scaleup</a:t>
            </a:r>
            <a:r>
              <a:rPr lang="en-US" dirty="0" smtClean="0"/>
              <a:t> efficiently from one to many thousands of compute nodes.</a:t>
            </a:r>
          </a:p>
          <a:p>
            <a:r>
              <a:rPr lang="en-US" dirty="0" smtClean="0"/>
              <a:t>Spark can run over a variety of cluster managers, like</a:t>
            </a:r>
          </a:p>
          <a:p>
            <a:pPr lvl="1"/>
            <a:r>
              <a:rPr lang="en-US" dirty="0" smtClean="0"/>
              <a:t>Hadoop YARN,</a:t>
            </a:r>
          </a:p>
          <a:p>
            <a:pPr lvl="1"/>
            <a:r>
              <a:rPr lang="en-US" dirty="0" smtClean="0"/>
              <a:t>Apache </a:t>
            </a:r>
            <a:r>
              <a:rPr lang="en-US" dirty="0" err="1" smtClean="0"/>
              <a:t>Mesos</a:t>
            </a:r>
            <a:r>
              <a:rPr lang="en-US" dirty="0" smtClean="0"/>
              <a:t>,</a:t>
            </a:r>
          </a:p>
          <a:p>
            <a:pPr lvl="1"/>
            <a:r>
              <a:rPr lang="en-US" dirty="0" smtClean="0"/>
              <a:t>Simple cluster manager included in Spark (called Standalone Scheduler)</a:t>
            </a:r>
          </a:p>
          <a:p>
            <a:r>
              <a:rPr lang="en-US" dirty="0" smtClean="0"/>
              <a:t>If you are just installing Spark on an empty set of machines, Standalone Scheduler provides an easy way to get started.</a:t>
            </a:r>
          </a:p>
        </p:txBody>
      </p:sp>
    </p:spTree>
    <p:extLst>
      <p:ext uri="{BB962C8B-B14F-4D97-AF65-F5344CB8AC3E}">
        <p14:creationId xmlns:p14="http://schemas.microsoft.com/office/powerpoint/2010/main" val="24778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Use Cases</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Spark is General purpose framework for cluster computing, hence it is used over a wide range of applications.</a:t>
            </a:r>
          </a:p>
          <a:p>
            <a:r>
              <a:rPr lang="en-US" dirty="0" smtClean="0"/>
              <a:t>There are majorly two categories of use cases.</a:t>
            </a:r>
          </a:p>
          <a:p>
            <a:pPr lvl="1"/>
            <a:r>
              <a:rPr lang="en-US" dirty="0" smtClean="0"/>
              <a:t>Data Science tasks</a:t>
            </a:r>
          </a:p>
          <a:p>
            <a:pPr lvl="1"/>
            <a:r>
              <a:rPr lang="en-US" dirty="0" smtClean="0"/>
              <a:t>Data processing applications</a:t>
            </a:r>
          </a:p>
        </p:txBody>
      </p:sp>
    </p:spTree>
    <p:extLst>
      <p:ext uri="{BB962C8B-B14F-4D97-AF65-F5344CB8AC3E}">
        <p14:creationId xmlns:p14="http://schemas.microsoft.com/office/powerpoint/2010/main" val="296534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a:t>
            </a:r>
            <a:r>
              <a:rPr lang="en-US" dirty="0"/>
              <a:t>Data Science </a:t>
            </a:r>
            <a:r>
              <a:rPr lang="en-US" dirty="0" smtClean="0"/>
              <a:t>Use Cases</a:t>
            </a:r>
            <a:endParaRPr lang="en-US" dirty="0"/>
          </a:p>
        </p:txBody>
      </p:sp>
      <p:sp>
        <p:nvSpPr>
          <p:cNvPr id="3" name="Content Placeholder 2"/>
          <p:cNvSpPr>
            <a:spLocks noGrp="1"/>
          </p:cNvSpPr>
          <p:nvPr>
            <p:ph idx="1"/>
          </p:nvPr>
        </p:nvSpPr>
        <p:spPr>
          <a:xfrm>
            <a:off x="457200" y="990600"/>
            <a:ext cx="8382000" cy="5257800"/>
          </a:xfrm>
        </p:spPr>
        <p:txBody>
          <a:bodyPr>
            <a:normAutofit fontScale="77500" lnSpcReduction="20000"/>
          </a:bodyPr>
          <a:lstStyle/>
          <a:p>
            <a:r>
              <a:rPr lang="en-US" dirty="0" smtClean="0"/>
              <a:t>Data Science, centers on analyzing data.</a:t>
            </a:r>
          </a:p>
          <a:p>
            <a:r>
              <a:rPr lang="en-US" dirty="0" smtClean="0"/>
              <a:t>Data Scientist’s main task is to analyze and model data.</a:t>
            </a:r>
            <a:r>
              <a:rPr lang="en-US" dirty="0"/>
              <a:t> </a:t>
            </a:r>
            <a:r>
              <a:rPr lang="en-US" dirty="0" smtClean="0"/>
              <a:t>They need experience on </a:t>
            </a:r>
          </a:p>
          <a:p>
            <a:pPr lvl="1"/>
            <a:r>
              <a:rPr lang="en-US" dirty="0" smtClean="0"/>
              <a:t>SQL  </a:t>
            </a:r>
          </a:p>
          <a:p>
            <a:pPr lvl="1"/>
            <a:r>
              <a:rPr lang="en-US" dirty="0" smtClean="0"/>
              <a:t>Statistics,</a:t>
            </a:r>
          </a:p>
          <a:p>
            <a:pPr lvl="1"/>
            <a:r>
              <a:rPr lang="en-US" dirty="0" smtClean="0"/>
              <a:t>Predictive modeling and Machine Learning</a:t>
            </a:r>
          </a:p>
          <a:p>
            <a:pPr lvl="1"/>
            <a:r>
              <a:rPr lang="en-US" dirty="0" smtClean="0"/>
              <a:t>Programming in Python, </a:t>
            </a:r>
            <a:r>
              <a:rPr lang="en-US" dirty="0" err="1" smtClean="0"/>
              <a:t>Matlab</a:t>
            </a:r>
            <a:r>
              <a:rPr lang="en-US" dirty="0" smtClean="0"/>
              <a:t> or R</a:t>
            </a:r>
          </a:p>
          <a:p>
            <a:r>
              <a:rPr lang="en-US" dirty="0" smtClean="0"/>
              <a:t>Data Scientist should have experience in Data Wrangling -transform data into formats that can be analyzed for insights.</a:t>
            </a:r>
          </a:p>
          <a:p>
            <a:r>
              <a:rPr lang="en-US" dirty="0" smtClean="0"/>
              <a:t>Often the workflow involves </a:t>
            </a:r>
            <a:r>
              <a:rPr lang="en-US" dirty="0" err="1" smtClean="0"/>
              <a:t>adhoc</a:t>
            </a:r>
            <a:r>
              <a:rPr lang="en-US" dirty="0" smtClean="0"/>
              <a:t> analysis, so they need to perform interactive analysis and see the results of queries in less time.</a:t>
            </a:r>
          </a:p>
          <a:p>
            <a:r>
              <a:rPr lang="en-US" dirty="0" smtClean="0"/>
              <a:t>Spark’s speed and simple API is best suited for this need and also provides built-in libraries that contains many algorithms.</a:t>
            </a:r>
          </a:p>
        </p:txBody>
      </p:sp>
    </p:spTree>
    <p:extLst>
      <p:ext uri="{BB962C8B-B14F-4D97-AF65-F5344CB8AC3E}">
        <p14:creationId xmlns:p14="http://schemas.microsoft.com/office/powerpoint/2010/main" val="26300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 </a:t>
            </a:r>
            <a:r>
              <a:rPr lang="en-US" dirty="0"/>
              <a:t>Data Science </a:t>
            </a:r>
            <a:r>
              <a:rPr lang="en-US" dirty="0" smtClean="0"/>
              <a:t>Use Cases</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10000"/>
          </a:bodyPr>
          <a:lstStyle/>
          <a:p>
            <a:r>
              <a:rPr lang="en-US" dirty="0" smtClean="0"/>
              <a:t>Spark supports different tasks of data scientists with no of components.</a:t>
            </a:r>
          </a:p>
          <a:p>
            <a:pPr lvl="1"/>
            <a:r>
              <a:rPr lang="en-US" dirty="0" smtClean="0"/>
              <a:t>SQL  - spark </a:t>
            </a:r>
            <a:r>
              <a:rPr lang="en-US" dirty="0" err="1" smtClean="0"/>
              <a:t>sql</a:t>
            </a:r>
            <a:r>
              <a:rPr lang="en-US" dirty="0" smtClean="0"/>
              <a:t> allows to explore data using SQL</a:t>
            </a:r>
            <a:endParaRPr lang="en-US" dirty="0"/>
          </a:p>
          <a:p>
            <a:pPr lvl="1"/>
            <a:r>
              <a:rPr lang="en-US" dirty="0"/>
              <a:t>Statistics,</a:t>
            </a:r>
          </a:p>
          <a:p>
            <a:pPr lvl="1"/>
            <a:r>
              <a:rPr lang="en-US" dirty="0"/>
              <a:t>Predictive modeling and Machine </a:t>
            </a:r>
            <a:r>
              <a:rPr lang="en-US" dirty="0" smtClean="0"/>
              <a:t>Learning - </a:t>
            </a:r>
            <a:r>
              <a:rPr lang="en-US" dirty="0" err="1" smtClean="0"/>
              <a:t>MLlib</a:t>
            </a:r>
            <a:endParaRPr lang="en-US" dirty="0"/>
          </a:p>
          <a:p>
            <a:pPr lvl="1"/>
            <a:r>
              <a:rPr lang="en-US" dirty="0"/>
              <a:t>Programming in Python, </a:t>
            </a:r>
            <a:r>
              <a:rPr lang="en-US" dirty="0" err="1"/>
              <a:t>Matlab</a:t>
            </a:r>
            <a:r>
              <a:rPr lang="en-US" dirty="0"/>
              <a:t> or </a:t>
            </a:r>
            <a:r>
              <a:rPr lang="en-US" dirty="0" smtClean="0"/>
              <a:t>R – Spark Core provides interactive analysis using Python, Scala.</a:t>
            </a:r>
          </a:p>
          <a:p>
            <a:pPr lvl="1"/>
            <a:r>
              <a:rPr lang="en-US" dirty="0" smtClean="0"/>
              <a:t>Spark Core have support to call external programs in </a:t>
            </a:r>
            <a:r>
              <a:rPr lang="en-US" dirty="0" err="1" smtClean="0"/>
              <a:t>Matlab</a:t>
            </a:r>
            <a:r>
              <a:rPr lang="en-US" dirty="0" smtClean="0"/>
              <a:t> </a:t>
            </a:r>
            <a:r>
              <a:rPr lang="en-US" dirty="0" err="1" smtClean="0"/>
              <a:t>ro</a:t>
            </a:r>
            <a:r>
              <a:rPr lang="en-US" dirty="0" smtClean="0"/>
              <a:t> R.</a:t>
            </a:r>
          </a:p>
          <a:p>
            <a:r>
              <a:rPr lang="en-US" dirty="0" smtClean="0"/>
              <a:t>Once data scientists completes the exploration phase, it is the work of Data Engineer to productize the work of data scientist.</a:t>
            </a:r>
            <a:endParaRPr lang="en-US" dirty="0"/>
          </a:p>
          <a:p>
            <a:endParaRPr lang="en-US" dirty="0" smtClean="0"/>
          </a:p>
        </p:txBody>
      </p:sp>
    </p:spTree>
    <p:extLst>
      <p:ext uri="{BB962C8B-B14F-4D97-AF65-F5344CB8AC3E}">
        <p14:creationId xmlns:p14="http://schemas.microsoft.com/office/powerpoint/2010/main" val="292505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sz="3200" dirty="0" smtClean="0"/>
              <a:t>Spark – </a:t>
            </a:r>
            <a:r>
              <a:rPr lang="en-US" sz="3200" dirty="0"/>
              <a:t>Data </a:t>
            </a:r>
            <a:r>
              <a:rPr lang="en-US" sz="3200" dirty="0" smtClean="0"/>
              <a:t>Processing Applications  Use Cases</a:t>
            </a:r>
            <a:endParaRPr lang="en-US" sz="3200"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Developers need to design and build software systems that implement a business </a:t>
            </a:r>
            <a:r>
              <a:rPr lang="en-US" dirty="0" err="1" smtClean="0"/>
              <a:t>usecase</a:t>
            </a:r>
            <a:r>
              <a:rPr lang="en-US" dirty="0" smtClean="0"/>
              <a:t>.</a:t>
            </a:r>
          </a:p>
          <a:p>
            <a:r>
              <a:rPr lang="en-US" dirty="0" smtClean="0"/>
              <a:t>Spark provides a simple way to parallelize these applications across clusters and hides the complexity of </a:t>
            </a:r>
          </a:p>
          <a:p>
            <a:pPr lvl="1"/>
            <a:r>
              <a:rPr lang="en-US" dirty="0" smtClean="0"/>
              <a:t>distributed programming, </a:t>
            </a:r>
          </a:p>
          <a:p>
            <a:pPr lvl="1"/>
            <a:r>
              <a:rPr lang="en-US" dirty="0" smtClean="0"/>
              <a:t>Network communication and </a:t>
            </a:r>
          </a:p>
          <a:p>
            <a:pPr lvl="1"/>
            <a:r>
              <a:rPr lang="en-US" dirty="0" smtClean="0"/>
              <a:t>Fault tolerance.</a:t>
            </a:r>
          </a:p>
          <a:p>
            <a:r>
              <a:rPr lang="en-US" dirty="0" smtClean="0"/>
              <a:t>The system gives them enough control to monitor, inspect and tune applications and also allows to implement common tasks quickly.</a:t>
            </a:r>
          </a:p>
          <a:p>
            <a:r>
              <a:rPr lang="en-US" dirty="0" smtClean="0"/>
              <a:t>Modular nature of APIs makes it easy to factor work into reusable libraries and test each locally and </a:t>
            </a:r>
            <a:r>
              <a:rPr lang="en-US" dirty="0" err="1" smtClean="0"/>
              <a:t>idividullay</a:t>
            </a:r>
            <a:r>
              <a:rPr lang="en-US" dirty="0" smtClean="0"/>
              <a:t>.</a:t>
            </a:r>
          </a:p>
          <a:p>
            <a:r>
              <a:rPr lang="en-US" dirty="0" smtClean="0"/>
              <a:t>Most users prefer Spark as it provides a wide variety of functionality, easy to learn and use, and mature and reliable.</a:t>
            </a:r>
          </a:p>
        </p:txBody>
      </p:sp>
    </p:spTree>
    <p:extLst>
      <p:ext uri="{BB962C8B-B14F-4D97-AF65-F5344CB8AC3E}">
        <p14:creationId xmlns:p14="http://schemas.microsoft.com/office/powerpoint/2010/main" val="35595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History</a:t>
            </a:r>
            <a:endParaRPr lang="en-US" dirty="0"/>
          </a:p>
        </p:txBody>
      </p:sp>
      <p:sp>
        <p:nvSpPr>
          <p:cNvPr id="3" name="Content Placeholder 2"/>
          <p:cNvSpPr>
            <a:spLocks noGrp="1"/>
          </p:cNvSpPr>
          <p:nvPr>
            <p:ph idx="1"/>
          </p:nvPr>
        </p:nvSpPr>
        <p:spPr>
          <a:xfrm>
            <a:off x="457200" y="990600"/>
            <a:ext cx="8382000" cy="5638800"/>
          </a:xfrm>
        </p:spPr>
        <p:txBody>
          <a:bodyPr>
            <a:normAutofit fontScale="85000" lnSpcReduction="20000"/>
          </a:bodyPr>
          <a:lstStyle/>
          <a:p>
            <a:r>
              <a:rPr lang="en-US" dirty="0" smtClean="0"/>
              <a:t>Started in 2009 as a research project in UC Berkeley Lab, later become the </a:t>
            </a:r>
            <a:r>
              <a:rPr lang="en-US" dirty="0" err="1" smtClean="0"/>
              <a:t>AMPLab</a:t>
            </a:r>
            <a:r>
              <a:rPr lang="en-US" dirty="0" smtClean="0"/>
              <a:t>.</a:t>
            </a:r>
          </a:p>
          <a:p>
            <a:r>
              <a:rPr lang="en-US" dirty="0" smtClean="0"/>
              <a:t>Spark designed on features where </a:t>
            </a:r>
            <a:r>
              <a:rPr lang="en-US" dirty="0" err="1" smtClean="0"/>
              <a:t>MapReduce</a:t>
            </a:r>
            <a:r>
              <a:rPr lang="en-US" dirty="0" smtClean="0"/>
              <a:t> was lacking/inefficient, which is interactive and iterative jobs.</a:t>
            </a:r>
          </a:p>
          <a:p>
            <a:r>
              <a:rPr lang="en-US" dirty="0" smtClean="0"/>
              <a:t>Hence the Ideas like in-memory storage and efficient fault recovery were implemented in Spark.</a:t>
            </a:r>
          </a:p>
          <a:p>
            <a:r>
              <a:rPr lang="en-US" dirty="0" smtClean="0"/>
              <a:t>See who are all using - </a:t>
            </a:r>
            <a:r>
              <a:rPr lang="en-US" dirty="0" smtClean="0">
                <a:hlinkClick r:id="rId2"/>
              </a:rPr>
              <a:t>https</a:t>
            </a:r>
            <a:r>
              <a:rPr lang="en-US" dirty="0">
                <a:hlinkClick r:id="rId2"/>
              </a:rPr>
              <a:t>://</a:t>
            </a:r>
            <a:r>
              <a:rPr lang="en-US" dirty="0" smtClean="0">
                <a:hlinkClick r:id="rId2"/>
              </a:rPr>
              <a:t>cwiki.apache.org/confluence/display/SPARK/Powered+By+Spark</a:t>
            </a:r>
            <a:endParaRPr lang="en-US" dirty="0" smtClean="0"/>
          </a:p>
          <a:p>
            <a:r>
              <a:rPr lang="en-US" dirty="0" smtClean="0"/>
              <a:t>2011, </a:t>
            </a:r>
            <a:r>
              <a:rPr lang="en-US" dirty="0" err="1" smtClean="0"/>
              <a:t>AMPLabs</a:t>
            </a:r>
            <a:r>
              <a:rPr lang="en-US" dirty="0" smtClean="0"/>
              <a:t> developed higher-level components on Spark, such as Shark (Hive on Spark) and Spark Streaming. (Shark replaced by Spark SQL)</a:t>
            </a:r>
          </a:p>
          <a:p>
            <a:r>
              <a:rPr lang="en-US" dirty="0" smtClean="0"/>
              <a:t>June 2013, transferred to Apache foundation.</a:t>
            </a:r>
          </a:p>
        </p:txBody>
      </p:sp>
    </p:spTree>
    <p:extLst>
      <p:ext uri="{BB962C8B-B14F-4D97-AF65-F5344CB8AC3E}">
        <p14:creationId xmlns:p14="http://schemas.microsoft.com/office/powerpoint/2010/main" val="7513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Versions</a:t>
            </a:r>
            <a:endParaRPr lang="en-US" dirty="0"/>
          </a:p>
        </p:txBody>
      </p:sp>
      <p:sp>
        <p:nvSpPr>
          <p:cNvPr id="3" name="Content Placeholder 2"/>
          <p:cNvSpPr>
            <a:spLocks noGrp="1"/>
          </p:cNvSpPr>
          <p:nvPr>
            <p:ph idx="1"/>
          </p:nvPr>
        </p:nvSpPr>
        <p:spPr>
          <a:xfrm>
            <a:off x="457200" y="990600"/>
            <a:ext cx="8382000" cy="5638800"/>
          </a:xfrm>
        </p:spPr>
        <p:txBody>
          <a:bodyPr>
            <a:normAutofit fontScale="70000" lnSpcReduction="20000"/>
          </a:bodyPr>
          <a:lstStyle/>
          <a:p>
            <a:r>
              <a:rPr lang="en-US" dirty="0"/>
              <a:t>Spark 1.6.0 (latest release)</a:t>
            </a:r>
          </a:p>
          <a:p>
            <a:r>
              <a:rPr lang="en-US" dirty="0"/>
              <a:t>Spark 1.5.2</a:t>
            </a:r>
          </a:p>
          <a:p>
            <a:r>
              <a:rPr lang="en-US" dirty="0"/>
              <a:t>Spark 1.5.1</a:t>
            </a:r>
          </a:p>
          <a:p>
            <a:r>
              <a:rPr lang="en-US" dirty="0"/>
              <a:t>Spark 1.5.0</a:t>
            </a:r>
          </a:p>
          <a:p>
            <a:r>
              <a:rPr lang="en-US" dirty="0"/>
              <a:t>Spark 1.4.1</a:t>
            </a:r>
          </a:p>
          <a:p>
            <a:r>
              <a:rPr lang="en-US" dirty="0"/>
              <a:t>Spark 1.4.0</a:t>
            </a:r>
          </a:p>
          <a:p>
            <a:r>
              <a:rPr lang="en-US" dirty="0"/>
              <a:t>Spark 1.3.1</a:t>
            </a:r>
          </a:p>
          <a:p>
            <a:r>
              <a:rPr lang="en-US" dirty="0"/>
              <a:t>Spark 1.3.0</a:t>
            </a:r>
          </a:p>
          <a:p>
            <a:r>
              <a:rPr lang="en-US" dirty="0"/>
              <a:t>Spark 1.2.1</a:t>
            </a:r>
          </a:p>
          <a:p>
            <a:r>
              <a:rPr lang="en-US" dirty="0"/>
              <a:t>Spark 1.1.1</a:t>
            </a:r>
          </a:p>
          <a:p>
            <a:r>
              <a:rPr lang="en-US" dirty="0"/>
              <a:t>Spark 1.0.2</a:t>
            </a:r>
          </a:p>
          <a:p>
            <a:r>
              <a:rPr lang="en-US" dirty="0"/>
              <a:t>Spark 0.9.2</a:t>
            </a:r>
          </a:p>
          <a:p>
            <a:r>
              <a:rPr lang="en-US" dirty="0"/>
              <a:t>Spark 0.8.1</a:t>
            </a:r>
          </a:p>
          <a:p>
            <a:r>
              <a:rPr lang="en-US" dirty="0"/>
              <a:t>Spark 0.7.3</a:t>
            </a:r>
          </a:p>
          <a:p>
            <a:r>
              <a:rPr lang="en-US" dirty="0"/>
              <a:t>Spark 0.6.2</a:t>
            </a:r>
            <a:endParaRPr lang="en-US" dirty="0" smtClean="0"/>
          </a:p>
        </p:txBody>
      </p:sp>
    </p:spTree>
    <p:extLst>
      <p:ext uri="{BB962C8B-B14F-4D97-AF65-F5344CB8AC3E}">
        <p14:creationId xmlns:p14="http://schemas.microsoft.com/office/powerpoint/2010/main" val="26036348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Installation</a:t>
            </a:r>
            <a:endParaRPr lang="en-US" dirty="0"/>
          </a:p>
        </p:txBody>
      </p:sp>
      <p:sp>
        <p:nvSpPr>
          <p:cNvPr id="3" name="Content Placeholder 2"/>
          <p:cNvSpPr>
            <a:spLocks noGrp="1"/>
          </p:cNvSpPr>
          <p:nvPr>
            <p:ph idx="1"/>
          </p:nvPr>
        </p:nvSpPr>
        <p:spPr>
          <a:xfrm>
            <a:off x="457200" y="990600"/>
            <a:ext cx="8382000" cy="5410200"/>
          </a:xfrm>
        </p:spPr>
        <p:txBody>
          <a:bodyPr>
            <a:normAutofit fontScale="62500" lnSpcReduction="20000"/>
          </a:bodyPr>
          <a:lstStyle/>
          <a:p>
            <a:r>
              <a:rPr lang="en-US" dirty="0" smtClean="0"/>
              <a:t>Download the latest package of type “Pre-built </a:t>
            </a:r>
            <a:r>
              <a:rPr lang="en-US" dirty="0"/>
              <a:t>for Hadoop </a:t>
            </a:r>
            <a:r>
              <a:rPr lang="en-US" dirty="0" smtClean="0"/>
              <a:t>2.6 and later”</a:t>
            </a:r>
          </a:p>
          <a:p>
            <a:r>
              <a:rPr lang="en-US" dirty="0" smtClean="0"/>
              <a:t>Un compress the </a:t>
            </a:r>
            <a:r>
              <a:rPr lang="en-US" dirty="0" err="1" smtClean="0"/>
              <a:t>tarballs</a:t>
            </a:r>
            <a:endParaRPr lang="en-US" dirty="0" smtClean="0"/>
          </a:p>
          <a:p>
            <a:r>
              <a:rPr lang="en-US" dirty="0" smtClean="0"/>
              <a:t>Windows – install spark in a directory with no space in the directory name.</a:t>
            </a:r>
          </a:p>
          <a:p>
            <a:r>
              <a:rPr lang="en-US" dirty="0" smtClean="0"/>
              <a:t>No need to have Hadoop. If you have an existing Hadoop cluster or HDFS installation, download matching version.</a:t>
            </a:r>
          </a:p>
          <a:p>
            <a:r>
              <a:rPr lang="en-US" dirty="0" smtClean="0"/>
              <a:t>Spark folder contains</a:t>
            </a:r>
          </a:p>
          <a:p>
            <a:pPr lvl="1"/>
            <a:r>
              <a:rPr lang="en-US" dirty="0" smtClean="0"/>
              <a:t>Bin – contains executables that can be used to interact with spark, like Spark shell</a:t>
            </a:r>
          </a:p>
          <a:p>
            <a:pPr lvl="1"/>
            <a:r>
              <a:rPr lang="en-US" dirty="0" smtClean="0"/>
              <a:t>Core, Streaming, Python – contains the source code of major components of Spark project</a:t>
            </a:r>
          </a:p>
          <a:p>
            <a:pPr lvl="1"/>
            <a:r>
              <a:rPr lang="en-US" dirty="0" smtClean="0"/>
              <a:t>Examples – Spark standalone jobs that you can run and learn about the Spark API.</a:t>
            </a:r>
          </a:p>
          <a:p>
            <a:r>
              <a:rPr lang="en-US" dirty="0" smtClean="0"/>
              <a:t>Tryout Spark’s Python and Scala shells.</a:t>
            </a:r>
          </a:p>
          <a:p>
            <a:r>
              <a:rPr lang="en-US" dirty="0" smtClean="0"/>
              <a:t>First run some examples that come with Spark, and </a:t>
            </a:r>
            <a:r>
              <a:rPr lang="en-US" dirty="0" err="1" smtClean="0"/>
              <a:t>write,compile</a:t>
            </a:r>
            <a:r>
              <a:rPr lang="en-US" dirty="0" smtClean="0"/>
              <a:t> and run simple spark jobs.</a:t>
            </a:r>
          </a:p>
          <a:p>
            <a:r>
              <a:rPr lang="en-US" dirty="0" smtClean="0"/>
              <a:t>We first see running the spark in local mode, that uses only single machine.</a:t>
            </a:r>
          </a:p>
          <a:p>
            <a:r>
              <a:rPr lang="en-US" dirty="0" smtClean="0"/>
              <a:t>Spark cab also be run on </a:t>
            </a:r>
            <a:r>
              <a:rPr lang="en-US" dirty="0" err="1" smtClean="0"/>
              <a:t>Mesos</a:t>
            </a:r>
            <a:r>
              <a:rPr lang="en-US" dirty="0" smtClean="0"/>
              <a:t>, YARN or Standalone Scheduler(included in Spark distribution)</a:t>
            </a:r>
          </a:p>
        </p:txBody>
      </p:sp>
    </p:spTree>
    <p:extLst>
      <p:ext uri="{BB962C8B-B14F-4D97-AF65-F5344CB8AC3E}">
        <p14:creationId xmlns:p14="http://schemas.microsoft.com/office/powerpoint/2010/main" val="70789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arn(inVertical)">
                                      <p:cBhvr>
                                        <p:cTn id="30" dur="500"/>
                                        <p:tgtEl>
                                          <p:spTgt spid="3">
                                            <p:txEl>
                                              <p:pRg st="5" end="5"/>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arn(inVertical)">
                                      <p:cBhvr>
                                        <p:cTn id="33" dur="500"/>
                                        <p:tgtEl>
                                          <p:spTgt spid="3">
                                            <p:txEl>
                                              <p:pRg st="6" end="6"/>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arn(inVertic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arn(inVertical)">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barn(inVertical)">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normAutofit/>
          </a:bodyPr>
          <a:lstStyle/>
          <a:p>
            <a:pPr algn="l"/>
            <a:r>
              <a:rPr lang="en-US" dirty="0" smtClean="0"/>
              <a:t>Spark – Python and </a:t>
            </a:r>
            <a:r>
              <a:rPr lang="en-US" smtClean="0"/>
              <a:t>Scala Shells</a:t>
            </a:r>
            <a:endParaRPr lang="en-US" dirty="0"/>
          </a:p>
        </p:txBody>
      </p:sp>
      <p:sp>
        <p:nvSpPr>
          <p:cNvPr id="3" name="Content Placeholder 2"/>
          <p:cNvSpPr>
            <a:spLocks noGrp="1"/>
          </p:cNvSpPr>
          <p:nvPr>
            <p:ph idx="1"/>
          </p:nvPr>
        </p:nvSpPr>
        <p:spPr>
          <a:xfrm>
            <a:off x="457200" y="990600"/>
            <a:ext cx="8382000" cy="5410200"/>
          </a:xfrm>
        </p:spPr>
        <p:txBody>
          <a:bodyPr>
            <a:normAutofit/>
          </a:bodyPr>
          <a:lstStyle/>
          <a:p>
            <a:endParaRPr lang="en-US" dirty="0" smtClean="0"/>
          </a:p>
        </p:txBody>
      </p:sp>
    </p:spTree>
    <p:extLst>
      <p:ext uri="{BB962C8B-B14F-4D97-AF65-F5344CB8AC3E}">
        <p14:creationId xmlns:p14="http://schemas.microsoft.com/office/powerpoint/2010/main" val="3072418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What is Spark?</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20000"/>
          </a:bodyPr>
          <a:lstStyle/>
          <a:p>
            <a:r>
              <a:rPr lang="en-US" dirty="0"/>
              <a:t>Apache Spark is a </a:t>
            </a:r>
            <a:r>
              <a:rPr lang="en-US" u="sng" dirty="0"/>
              <a:t>cluster computing platform </a:t>
            </a:r>
            <a:r>
              <a:rPr lang="en-US" dirty="0"/>
              <a:t>designed to be </a:t>
            </a:r>
            <a:r>
              <a:rPr lang="en-US" u="sng" dirty="0"/>
              <a:t>fast</a:t>
            </a:r>
            <a:r>
              <a:rPr lang="en-US" dirty="0"/>
              <a:t> and </a:t>
            </a:r>
            <a:r>
              <a:rPr lang="en-US" u="sng" dirty="0"/>
              <a:t>general-purpose</a:t>
            </a:r>
            <a:r>
              <a:rPr lang="en-US" dirty="0" smtClean="0"/>
              <a:t>.</a:t>
            </a:r>
          </a:p>
          <a:p>
            <a:r>
              <a:rPr lang="en-US" dirty="0" smtClean="0"/>
              <a:t>Speed – Spark extends MR model, and supports more types of computations other than batch.</a:t>
            </a:r>
          </a:p>
          <a:p>
            <a:r>
              <a:rPr lang="en-US" dirty="0" smtClean="0"/>
              <a:t>Spark with the same engine, supports</a:t>
            </a:r>
          </a:p>
          <a:p>
            <a:pPr lvl="1"/>
            <a:r>
              <a:rPr lang="en-US" dirty="0" smtClean="0"/>
              <a:t>Batch applications</a:t>
            </a:r>
          </a:p>
          <a:p>
            <a:pPr lvl="1"/>
            <a:r>
              <a:rPr lang="en-US" dirty="0" smtClean="0"/>
              <a:t>Iterative algorithms</a:t>
            </a:r>
          </a:p>
          <a:p>
            <a:pPr lvl="1"/>
            <a:r>
              <a:rPr lang="en-US" dirty="0" smtClean="0"/>
              <a:t>Interactive queries and</a:t>
            </a:r>
          </a:p>
          <a:p>
            <a:pPr lvl="1"/>
            <a:r>
              <a:rPr lang="en-US" dirty="0" smtClean="0"/>
              <a:t>Streaming</a:t>
            </a:r>
          </a:p>
          <a:p>
            <a:r>
              <a:rPr lang="en-US" dirty="0" smtClean="0"/>
              <a:t>Since it uses the same engine for different processing types, we can combine these processing types in </a:t>
            </a:r>
            <a:r>
              <a:rPr lang="en-US" b="1" dirty="0" smtClean="0"/>
              <a:t>easy and inexpensive </a:t>
            </a:r>
            <a:r>
              <a:rPr lang="en-US" dirty="0" smtClean="0"/>
              <a:t>way.</a:t>
            </a:r>
          </a:p>
          <a:p>
            <a:r>
              <a:rPr lang="en-US" dirty="0" smtClean="0"/>
              <a:t>This reduces management burden of maintaining separate tools.</a:t>
            </a:r>
          </a:p>
          <a:p>
            <a:pPr lvl="1"/>
            <a:endParaRPr lang="en-US" dirty="0"/>
          </a:p>
        </p:txBody>
      </p:sp>
    </p:spTree>
    <p:extLst>
      <p:ext uri="{BB962C8B-B14F-4D97-AF65-F5344CB8AC3E}">
        <p14:creationId xmlns:p14="http://schemas.microsoft.com/office/powerpoint/2010/main" val="137446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What is Spark? </a:t>
            </a:r>
            <a:r>
              <a:rPr lang="en-US" dirty="0"/>
              <a:t>c</a:t>
            </a:r>
            <a:r>
              <a:rPr lang="en-US" dirty="0" smtClean="0"/>
              <a:t>ont..</a:t>
            </a:r>
            <a:endParaRPr lang="en-US" dirty="0"/>
          </a:p>
        </p:txBody>
      </p:sp>
      <p:sp>
        <p:nvSpPr>
          <p:cNvPr id="3" name="Content Placeholder 2"/>
          <p:cNvSpPr>
            <a:spLocks noGrp="1"/>
          </p:cNvSpPr>
          <p:nvPr>
            <p:ph idx="1"/>
          </p:nvPr>
        </p:nvSpPr>
        <p:spPr>
          <a:xfrm>
            <a:off x="457200" y="990600"/>
            <a:ext cx="8382000" cy="5257800"/>
          </a:xfrm>
        </p:spPr>
        <p:txBody>
          <a:bodyPr>
            <a:normAutofit/>
          </a:bodyPr>
          <a:lstStyle/>
          <a:p>
            <a:r>
              <a:rPr lang="en-US" dirty="0" smtClean="0"/>
              <a:t>Spark offers simple APIs in below languages, that makes spark highly accessible.</a:t>
            </a:r>
          </a:p>
          <a:p>
            <a:pPr lvl="1"/>
            <a:r>
              <a:rPr lang="en-US" dirty="0" smtClean="0"/>
              <a:t>Python</a:t>
            </a:r>
          </a:p>
          <a:p>
            <a:pPr lvl="1"/>
            <a:r>
              <a:rPr lang="en-US" dirty="0" smtClean="0"/>
              <a:t>Java</a:t>
            </a:r>
          </a:p>
          <a:p>
            <a:pPr lvl="1"/>
            <a:r>
              <a:rPr lang="en-US" dirty="0" smtClean="0"/>
              <a:t>Scala and</a:t>
            </a:r>
          </a:p>
          <a:p>
            <a:pPr lvl="1"/>
            <a:r>
              <a:rPr lang="en-US" dirty="0" smtClean="0"/>
              <a:t>SQL.</a:t>
            </a:r>
          </a:p>
          <a:p>
            <a:r>
              <a:rPr lang="en-US" dirty="0" smtClean="0"/>
              <a:t>Spark integrates closely with other </a:t>
            </a:r>
            <a:r>
              <a:rPr lang="en-US" dirty="0" err="1" smtClean="0"/>
              <a:t>BigData</a:t>
            </a:r>
            <a:r>
              <a:rPr lang="en-US" dirty="0" smtClean="0"/>
              <a:t> tools, and it can run in Hadoop clusters and can access any data source including Cassandra.</a:t>
            </a:r>
            <a:endParaRPr lang="en-US" dirty="0"/>
          </a:p>
        </p:txBody>
      </p:sp>
    </p:spTree>
    <p:extLst>
      <p:ext uri="{BB962C8B-B14F-4D97-AF65-F5344CB8AC3E}">
        <p14:creationId xmlns:p14="http://schemas.microsoft.com/office/powerpoint/2010/main" val="154414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Spark Stack</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lnsp 0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8534400"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20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Core</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10000"/>
          </a:bodyPr>
          <a:lstStyle/>
          <a:p>
            <a:r>
              <a:rPr lang="en-US" dirty="0" smtClean="0"/>
              <a:t>Includes Basic functionality of Spark like</a:t>
            </a:r>
          </a:p>
          <a:p>
            <a:pPr lvl="1"/>
            <a:r>
              <a:rPr lang="en-US" dirty="0" smtClean="0"/>
              <a:t>Task Scheduling</a:t>
            </a:r>
          </a:p>
          <a:p>
            <a:pPr lvl="1"/>
            <a:r>
              <a:rPr lang="en-US" dirty="0" smtClean="0"/>
              <a:t>Memory Management</a:t>
            </a:r>
          </a:p>
          <a:p>
            <a:pPr lvl="1"/>
            <a:r>
              <a:rPr lang="en-US" dirty="0" smtClean="0"/>
              <a:t>Fault Recovery</a:t>
            </a:r>
          </a:p>
          <a:p>
            <a:pPr lvl="1"/>
            <a:r>
              <a:rPr lang="en-US" dirty="0" smtClean="0"/>
              <a:t>Integration with diff Storage systems </a:t>
            </a:r>
            <a:r>
              <a:rPr lang="en-US" dirty="0" err="1" smtClean="0"/>
              <a:t>e.t.c</a:t>
            </a:r>
            <a:r>
              <a:rPr lang="en-US" dirty="0" smtClean="0"/>
              <a:t>.</a:t>
            </a:r>
          </a:p>
          <a:p>
            <a:r>
              <a:rPr lang="en-US" dirty="0" smtClean="0"/>
              <a:t>Spark Core is home to the API that defines RDD</a:t>
            </a:r>
          </a:p>
          <a:p>
            <a:r>
              <a:rPr lang="en-US" dirty="0" smtClean="0"/>
              <a:t>Resilient Distributed Datasets – </a:t>
            </a:r>
            <a:r>
              <a:rPr lang="en-US" dirty="0" err="1" smtClean="0"/>
              <a:t>Sprak’s</a:t>
            </a:r>
            <a:r>
              <a:rPr lang="en-US" dirty="0" smtClean="0"/>
              <a:t> main programming abstraction.</a:t>
            </a:r>
          </a:p>
          <a:p>
            <a:r>
              <a:rPr lang="en-US" dirty="0" smtClean="0"/>
              <a:t>RDDs represents collection of items distributed across compute nodes that can be manipulated in parallel.</a:t>
            </a:r>
          </a:p>
          <a:p>
            <a:r>
              <a:rPr lang="en-US" dirty="0" smtClean="0"/>
              <a:t>Spark Core provides API’s for </a:t>
            </a:r>
            <a:r>
              <a:rPr lang="en-US" b="1" dirty="0" smtClean="0"/>
              <a:t>building </a:t>
            </a:r>
            <a:r>
              <a:rPr lang="en-US" dirty="0" smtClean="0"/>
              <a:t>and </a:t>
            </a:r>
            <a:r>
              <a:rPr lang="en-US" b="1" dirty="0" smtClean="0"/>
              <a:t>manipulating </a:t>
            </a:r>
            <a:r>
              <a:rPr lang="en-US" dirty="0" smtClean="0"/>
              <a:t>these collections.</a:t>
            </a:r>
          </a:p>
        </p:txBody>
      </p:sp>
    </p:spTree>
    <p:extLst>
      <p:ext uri="{BB962C8B-B14F-4D97-AF65-F5344CB8AC3E}">
        <p14:creationId xmlns:p14="http://schemas.microsoft.com/office/powerpoint/2010/main" val="42194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arn(inVertic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SQL</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10000"/>
          </a:bodyPr>
          <a:lstStyle/>
          <a:p>
            <a:r>
              <a:rPr lang="en-US" dirty="0" smtClean="0"/>
              <a:t>Spark SQL – Spark’s package for working with structured data. </a:t>
            </a:r>
          </a:p>
          <a:p>
            <a:r>
              <a:rPr lang="en-US" dirty="0" smtClean="0"/>
              <a:t>Allows querying via SQL as well as Hive QL.</a:t>
            </a:r>
          </a:p>
          <a:p>
            <a:r>
              <a:rPr lang="en-US" dirty="0" smtClean="0"/>
              <a:t>It supports many sources like, </a:t>
            </a:r>
          </a:p>
          <a:p>
            <a:pPr lvl="1"/>
            <a:r>
              <a:rPr lang="en-US" dirty="0" smtClean="0"/>
              <a:t>Hive tables, </a:t>
            </a:r>
          </a:p>
          <a:p>
            <a:pPr lvl="1"/>
            <a:r>
              <a:rPr lang="en-US" dirty="0" smtClean="0"/>
              <a:t>Parquet,</a:t>
            </a:r>
          </a:p>
          <a:p>
            <a:pPr lvl="1"/>
            <a:r>
              <a:rPr lang="en-US" dirty="0" smtClean="0"/>
              <a:t>JSON</a:t>
            </a:r>
          </a:p>
          <a:p>
            <a:r>
              <a:rPr lang="en-US" dirty="0" smtClean="0"/>
              <a:t>Spark SQL allows to </a:t>
            </a:r>
            <a:r>
              <a:rPr lang="en-US" b="1" dirty="0" smtClean="0"/>
              <a:t>intermix</a:t>
            </a:r>
            <a:r>
              <a:rPr lang="en-US" dirty="0" smtClean="0"/>
              <a:t> SQL queries with programmatic data manipulations supported by RDDs in Python, Java and Scala.</a:t>
            </a:r>
          </a:p>
          <a:p>
            <a:r>
              <a:rPr lang="en-US" dirty="0" smtClean="0"/>
              <a:t>This tight integration makes Spark SQL, a DW tool.</a:t>
            </a:r>
          </a:p>
        </p:txBody>
      </p:sp>
    </p:spTree>
    <p:extLst>
      <p:ext uri="{BB962C8B-B14F-4D97-AF65-F5344CB8AC3E}">
        <p14:creationId xmlns:p14="http://schemas.microsoft.com/office/powerpoint/2010/main" val="167548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Spark Streaming</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20000"/>
          </a:bodyPr>
          <a:lstStyle/>
          <a:p>
            <a:r>
              <a:rPr lang="en-US" dirty="0" smtClean="0"/>
              <a:t>This component enables processing of </a:t>
            </a:r>
            <a:r>
              <a:rPr lang="en-US" b="1" dirty="0" smtClean="0"/>
              <a:t>live streams</a:t>
            </a:r>
            <a:r>
              <a:rPr lang="en-US" dirty="0" smtClean="0"/>
              <a:t> of data.</a:t>
            </a:r>
          </a:p>
          <a:p>
            <a:r>
              <a:rPr lang="en-US" dirty="0" smtClean="0"/>
              <a:t>Example for live stream data sources are,</a:t>
            </a:r>
          </a:p>
          <a:p>
            <a:pPr lvl="1"/>
            <a:r>
              <a:rPr lang="en-US" dirty="0" err="1" smtClean="0"/>
              <a:t>Logfiles</a:t>
            </a:r>
            <a:r>
              <a:rPr lang="en-US" dirty="0" smtClean="0"/>
              <a:t> generated by Production Web servers,</a:t>
            </a:r>
          </a:p>
          <a:p>
            <a:pPr lvl="1"/>
            <a:r>
              <a:rPr lang="en-US" dirty="0" smtClean="0"/>
              <a:t>Queues of messages containing status updates posted by users of a web service.</a:t>
            </a:r>
            <a:endParaRPr lang="en-US" dirty="0"/>
          </a:p>
          <a:p>
            <a:r>
              <a:rPr lang="en-US" dirty="0" smtClean="0"/>
              <a:t>This APIs closely resembles Spark Core’s RDD API, makes it easy for programmers to learn sot that they can easily work with data stored in memory, on disk, or arriving in real time.</a:t>
            </a:r>
          </a:p>
          <a:p>
            <a:r>
              <a:rPr lang="en-US" dirty="0" smtClean="0"/>
              <a:t>Spark Streaming provides same degree of throughput, Scalability and fault tolerance as Spark Core.</a:t>
            </a:r>
          </a:p>
        </p:txBody>
      </p:sp>
    </p:spTree>
    <p:extLst>
      <p:ext uri="{BB962C8B-B14F-4D97-AF65-F5344CB8AC3E}">
        <p14:creationId xmlns:p14="http://schemas.microsoft.com/office/powerpoint/2010/main" val="192820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a:t>
            </a:r>
            <a:r>
              <a:rPr lang="en-US" dirty="0" err="1" smtClean="0"/>
              <a:t>MLib</a:t>
            </a:r>
            <a:endParaRPr lang="en-US" dirty="0"/>
          </a:p>
        </p:txBody>
      </p:sp>
      <p:sp>
        <p:nvSpPr>
          <p:cNvPr id="3" name="Content Placeholder 2"/>
          <p:cNvSpPr>
            <a:spLocks noGrp="1"/>
          </p:cNvSpPr>
          <p:nvPr>
            <p:ph idx="1"/>
          </p:nvPr>
        </p:nvSpPr>
        <p:spPr>
          <a:xfrm>
            <a:off x="457200" y="990600"/>
            <a:ext cx="8382000" cy="5257800"/>
          </a:xfrm>
        </p:spPr>
        <p:txBody>
          <a:bodyPr>
            <a:normAutofit fontScale="85000" lnSpcReduction="20000"/>
          </a:bodyPr>
          <a:lstStyle/>
          <a:p>
            <a:r>
              <a:rPr lang="en-US" dirty="0" smtClean="0"/>
              <a:t>This Spark’s library comes with common Machine Learning (ML) functionalities.</a:t>
            </a:r>
            <a:endParaRPr lang="en-US" dirty="0"/>
          </a:p>
          <a:p>
            <a:r>
              <a:rPr lang="en-US" dirty="0" err="1" smtClean="0"/>
              <a:t>MLlib</a:t>
            </a:r>
            <a:r>
              <a:rPr lang="en-US" dirty="0" smtClean="0"/>
              <a:t> provides ML algorithms such as</a:t>
            </a:r>
          </a:p>
          <a:p>
            <a:pPr lvl="1"/>
            <a:r>
              <a:rPr lang="en-US" dirty="0" smtClean="0"/>
              <a:t>Classification</a:t>
            </a:r>
          </a:p>
          <a:p>
            <a:pPr lvl="1"/>
            <a:r>
              <a:rPr lang="en-US" dirty="0" smtClean="0"/>
              <a:t>Regression</a:t>
            </a:r>
          </a:p>
          <a:p>
            <a:pPr lvl="1"/>
            <a:r>
              <a:rPr lang="en-US" dirty="0" smtClean="0"/>
              <a:t>Clustering</a:t>
            </a:r>
            <a:r>
              <a:rPr lang="en-US" dirty="0"/>
              <a:t> </a:t>
            </a:r>
            <a:r>
              <a:rPr lang="en-US" dirty="0" smtClean="0"/>
              <a:t>and</a:t>
            </a:r>
          </a:p>
          <a:p>
            <a:pPr lvl="1"/>
            <a:r>
              <a:rPr lang="en-US" dirty="0" smtClean="0"/>
              <a:t>Collaborative filtering</a:t>
            </a:r>
          </a:p>
          <a:p>
            <a:pPr lvl="1"/>
            <a:r>
              <a:rPr lang="en-US" dirty="0" smtClean="0"/>
              <a:t>Functionalities like </a:t>
            </a:r>
          </a:p>
          <a:p>
            <a:pPr lvl="2"/>
            <a:r>
              <a:rPr lang="en-US" dirty="0" smtClean="0"/>
              <a:t>Model Evaluation and Data Import</a:t>
            </a:r>
          </a:p>
          <a:p>
            <a:r>
              <a:rPr lang="en-US" dirty="0" err="1" smtClean="0"/>
              <a:t>MLlib</a:t>
            </a:r>
            <a:r>
              <a:rPr lang="en-US" dirty="0" smtClean="0"/>
              <a:t> also provides low-level ML primitives,</a:t>
            </a:r>
          </a:p>
          <a:p>
            <a:pPr lvl="1"/>
            <a:r>
              <a:rPr lang="en-US" dirty="0" smtClean="0"/>
              <a:t>Generic gradient optimization algorithm</a:t>
            </a:r>
          </a:p>
          <a:p>
            <a:r>
              <a:rPr lang="en-US" dirty="0" smtClean="0"/>
              <a:t>All the algorithms and functionalities scale out in a cluster.</a:t>
            </a:r>
          </a:p>
        </p:txBody>
      </p:sp>
    </p:spTree>
    <p:extLst>
      <p:ext uri="{BB962C8B-B14F-4D97-AF65-F5344CB8AC3E}">
        <p14:creationId xmlns:p14="http://schemas.microsoft.com/office/powerpoint/2010/main" val="81449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700"/>
            <a:ext cx="8229600" cy="901700"/>
          </a:xfrm>
        </p:spPr>
        <p:txBody>
          <a:bodyPr/>
          <a:lstStyle/>
          <a:p>
            <a:pPr algn="l"/>
            <a:r>
              <a:rPr lang="en-US" dirty="0" smtClean="0"/>
              <a:t>Spark Stack – </a:t>
            </a:r>
            <a:r>
              <a:rPr lang="en-US" dirty="0" err="1" smtClean="0"/>
              <a:t>GraphX</a:t>
            </a:r>
            <a:endParaRPr lang="en-US" dirty="0"/>
          </a:p>
        </p:txBody>
      </p:sp>
      <p:sp>
        <p:nvSpPr>
          <p:cNvPr id="3" name="Content Placeholder 2"/>
          <p:cNvSpPr>
            <a:spLocks noGrp="1"/>
          </p:cNvSpPr>
          <p:nvPr>
            <p:ph idx="1"/>
          </p:nvPr>
        </p:nvSpPr>
        <p:spPr>
          <a:xfrm>
            <a:off x="457200" y="990600"/>
            <a:ext cx="8382000" cy="5257800"/>
          </a:xfrm>
        </p:spPr>
        <p:txBody>
          <a:bodyPr>
            <a:normAutofit fontScale="92500" lnSpcReduction="20000"/>
          </a:bodyPr>
          <a:lstStyle/>
          <a:p>
            <a:r>
              <a:rPr lang="en-US" dirty="0" err="1" smtClean="0"/>
              <a:t>Graphx</a:t>
            </a:r>
            <a:r>
              <a:rPr lang="en-US" dirty="0" smtClean="0"/>
              <a:t> is a Library to manipulate graphs and performing graph-parallel computations.</a:t>
            </a:r>
          </a:p>
          <a:p>
            <a:r>
              <a:rPr lang="en-US" dirty="0" smtClean="0"/>
              <a:t>E.g. graph is Social network’s friend graph.</a:t>
            </a:r>
          </a:p>
          <a:p>
            <a:r>
              <a:rPr lang="en-US" dirty="0" smtClean="0"/>
              <a:t>Like Spark Streaming and Spark SQL, </a:t>
            </a:r>
            <a:r>
              <a:rPr lang="en-US" dirty="0" err="1" smtClean="0"/>
              <a:t>GraphX</a:t>
            </a:r>
            <a:r>
              <a:rPr lang="en-US" dirty="0" smtClean="0"/>
              <a:t> extends the Spark RDD API.</a:t>
            </a:r>
          </a:p>
          <a:p>
            <a:r>
              <a:rPr lang="en-US" dirty="0" smtClean="0"/>
              <a:t>You can create a directed graph with Vertex and Edge attached with arbitrary properties.</a:t>
            </a:r>
          </a:p>
          <a:p>
            <a:r>
              <a:rPr lang="en-US" dirty="0" err="1" smtClean="0"/>
              <a:t>GraphX</a:t>
            </a:r>
            <a:r>
              <a:rPr lang="en-US" dirty="0" smtClean="0"/>
              <a:t> provides </a:t>
            </a:r>
          </a:p>
          <a:p>
            <a:pPr lvl="1"/>
            <a:r>
              <a:rPr lang="en-US" dirty="0" smtClean="0"/>
              <a:t>various operators for manipulating graphs (</a:t>
            </a:r>
            <a:r>
              <a:rPr lang="en-US" dirty="0" err="1" smtClean="0"/>
              <a:t>e.g</a:t>
            </a:r>
            <a:r>
              <a:rPr lang="en-US" dirty="0" smtClean="0"/>
              <a:t> Subgraph and </a:t>
            </a:r>
            <a:r>
              <a:rPr lang="en-US" dirty="0" err="1" smtClean="0"/>
              <a:t>mapVerticies</a:t>
            </a:r>
            <a:r>
              <a:rPr lang="en-US" dirty="0" smtClean="0"/>
              <a:t>) and </a:t>
            </a:r>
          </a:p>
          <a:p>
            <a:pPr lvl="1"/>
            <a:r>
              <a:rPr lang="en-US" dirty="0" smtClean="0"/>
              <a:t>Library of common graph algorithms (</a:t>
            </a:r>
            <a:r>
              <a:rPr lang="en-US" dirty="0" err="1" smtClean="0"/>
              <a:t>e.g</a:t>
            </a:r>
            <a:r>
              <a:rPr lang="en-US" dirty="0" smtClean="0"/>
              <a:t> PageRank and Triangle </a:t>
            </a:r>
            <a:r>
              <a:rPr lang="en-US" dirty="0" err="1" smtClean="0"/>
              <a:t>Counging</a:t>
            </a:r>
            <a:r>
              <a:rPr lang="en-US" dirty="0" smtClean="0"/>
              <a:t>)</a:t>
            </a:r>
          </a:p>
        </p:txBody>
      </p:sp>
    </p:spTree>
    <p:extLst>
      <p:ext uri="{BB962C8B-B14F-4D97-AF65-F5344CB8AC3E}">
        <p14:creationId xmlns:p14="http://schemas.microsoft.com/office/powerpoint/2010/main" val="266485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1236</Words>
  <Application>Microsoft Office PowerPoint</Application>
  <PresentationFormat>On-screen Show (4:3)</PresentationFormat>
  <Paragraphs>142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Spark</vt:lpstr>
      <vt:lpstr>What is Spark?</vt:lpstr>
      <vt:lpstr>What is Spark? cont..</vt:lpstr>
      <vt:lpstr>Spark Stack</vt:lpstr>
      <vt:lpstr>Spark Stack – Spark Core</vt:lpstr>
      <vt:lpstr>Spark Stack – Spark SQL</vt:lpstr>
      <vt:lpstr>Spark Stack – Spark Streaming</vt:lpstr>
      <vt:lpstr>Spark Stack – MLib</vt:lpstr>
      <vt:lpstr>Spark Stack – GraphX</vt:lpstr>
      <vt:lpstr>Spark Stack – Cluster Management</vt:lpstr>
      <vt:lpstr>Spark – Use Cases</vt:lpstr>
      <vt:lpstr>Spark – Data Science Use Cases</vt:lpstr>
      <vt:lpstr>Spark – Data Science Use Cases</vt:lpstr>
      <vt:lpstr>Spark – Data Processing Applications  Use Cases</vt:lpstr>
      <vt:lpstr>Spark – History</vt:lpstr>
      <vt:lpstr>Spark – Versions</vt:lpstr>
      <vt:lpstr>Spark – Installation</vt:lpstr>
      <vt:lpstr>Spark – Python and Scala Shells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Gangapatnam, Dorababu (Cognizant)</dc:creator>
  <cp:lastModifiedBy>NSS</cp:lastModifiedBy>
  <cp:revision>145</cp:revision>
  <dcterms:created xsi:type="dcterms:W3CDTF">2006-08-16T00:00:00Z</dcterms:created>
  <dcterms:modified xsi:type="dcterms:W3CDTF">2016-02-10T12:07:50Z</dcterms:modified>
</cp:coreProperties>
</file>