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B33D-A6A8-4AC0-9A46-CD0244CAE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F046C-BAC3-4E4C-9BB0-DAECAF415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E49F8-6FDF-422F-8AD7-01093CAC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9520-C94F-4101-8959-455FEB45D5D0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9FC69-4BCC-46DA-B1DA-D55AD246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91513-AC30-4185-B86F-684B289E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552A-EB4E-42A6-9980-29526734B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0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EC90-DE0F-4FDA-A26C-13D4316B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043FA-F0D8-4141-8586-CC0D638D0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6BEED-3686-404C-BDDB-034535DE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9520-C94F-4101-8959-455FEB45D5D0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3EA16-98D8-41F7-AFEB-FB319B0A7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C3F63-3E24-4A55-8AF7-708BCB291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552A-EB4E-42A6-9980-29526734B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0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E7D757-BDDD-4B66-B04D-C707D0A3D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522AE-B935-4049-B05B-9F878E16C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711DB-1F14-4E08-9B14-54A440B88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9520-C94F-4101-8959-455FEB45D5D0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3B455-EA44-400E-82C4-1D9D060E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45DF6-FBA5-42F4-B716-C0F19FEE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552A-EB4E-42A6-9980-29526734B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4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E3EB-845E-405A-B4F0-EEDAFC02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7CD77-307D-4D3E-BBB4-9099B308C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6868E-9E38-42E1-89B7-01777F1EE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9520-C94F-4101-8959-455FEB45D5D0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F1B29-94FB-464E-B17B-74A174182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2AFA1-962E-44B3-AB5D-3EF17E76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552A-EB4E-42A6-9980-29526734B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095E2-896C-40C9-AF8B-EED9915D8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9CC03-191B-4012-B9E6-C11A9FADE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9A76A-9BFE-49DB-BD24-96DA02252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9520-C94F-4101-8959-455FEB45D5D0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99B59-E425-46A1-A75E-443AAA45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0A500-3F02-466E-A65C-5F4BFB0A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552A-EB4E-42A6-9980-29526734B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8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88722-DDF4-4831-873C-7E12A8C1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2077C-644A-40A2-9BA3-B5B8B8C32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B6A9F-09B8-47F2-9BDD-83F25337C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31D64-FA91-4960-8FC8-ED860C09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9520-C94F-4101-8959-455FEB45D5D0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DBECE-FB02-4406-A2A1-036D056C0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D13FC-CB14-4F51-896F-A7386AB5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552A-EB4E-42A6-9980-29526734B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5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4739-D6BB-4610-A0D5-A195F4A3F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71EB4-A845-4DFB-A6ED-F8C39DAE3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2420D-59B4-4CDA-82DB-017A6A185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8D344-1659-4433-86C3-4E8D9F491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F75E0-5E9D-497C-B86A-82482BB5C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684E3-7E39-4690-B42D-8CFF8B43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9520-C94F-4101-8959-455FEB45D5D0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0AAE1C-307A-4E62-BC03-734267DB3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22B5E8-39F1-4322-B305-01FA52E4E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552A-EB4E-42A6-9980-29526734B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0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E4C74-6810-4B2D-9C41-9A37AF26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054DAA-B8F4-4138-81C3-320C8618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9520-C94F-4101-8959-455FEB45D5D0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A48517-D8CE-4137-BE3B-3A3D681DE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21591-C346-4770-A4D2-1F15CD2C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552A-EB4E-42A6-9980-29526734B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501AD-225D-4AD3-BEF6-F08A1EF33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9520-C94F-4101-8959-455FEB45D5D0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10B83C-DD5F-4002-9C63-ACB876B3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ACFD7-69DD-4FB8-BFDD-C4168195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552A-EB4E-42A6-9980-29526734B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5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0BA9-3378-4134-9B98-5B741F2A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A239C-BC16-4B6A-8923-5B205A315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C1CDD-8DCB-4265-B63C-7DCDAE562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106DF-C1C8-4539-96EE-CF25B9918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9520-C94F-4101-8959-455FEB45D5D0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0822F-851E-45D4-8333-70F3D2EB2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B8FE8-9FFA-4420-94E7-0636F1E2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552A-EB4E-42A6-9980-29526734B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AA8EF-55E7-46C2-9C08-D175C6D3D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7C175E-FC6C-45B8-931C-AC5049FCD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9CB65-0585-4635-A6CF-DDC139A01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1E199-5ADC-46F5-8AEA-D317F52E5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9520-C94F-4101-8959-455FEB45D5D0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A9974-098D-4192-AAD7-E0CCA7E1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E4687-1CD7-410D-8663-E09A19B05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552A-EB4E-42A6-9980-29526734B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4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8ADB-C204-4615-A352-3BAE0B20B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30E99-1F7E-49E2-90A6-22AE1FF68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34A08-C45F-44B8-BF45-2745E54EF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69520-C94F-4101-8959-455FEB45D5D0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7AB7A-9365-4749-A7D6-6F1BAE1E2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870A0-B7F6-4FB7-B9F4-98DA5229A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0552A-EB4E-42A6-9980-29526734B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3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angchk@hku.h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573C-5FB8-4C48-9BDD-6342489B9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PHYS4150-TS20181122</a:t>
            </a:r>
            <a:br>
              <a:rPr lang="en-US" altLang="zh-CN" dirty="0"/>
            </a:br>
            <a:r>
              <a:rPr lang="en-US" altLang="zh-CN" dirty="0"/>
              <a:t>Ordinary Differential Equation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84C264-BBD4-4D51-9B04-DD4CF1727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Chao Zhang, </a:t>
            </a:r>
            <a:r>
              <a:rPr lang="en-US" dirty="0">
                <a:hlinkClick r:id="rId2"/>
              </a:rPr>
              <a:t>zhangchk@hku.hk</a:t>
            </a:r>
            <a:endParaRPr lang="en-US" dirty="0"/>
          </a:p>
          <a:p>
            <a:r>
              <a:rPr lang="en-US" dirty="0"/>
              <a:t>Rm418, CYM Physics Building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2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C496B-F69E-4775-8AF7-129C6BF6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Project 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A714E-74C1-4A04-8F6D-CA36DA71B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Report and code</a:t>
            </a:r>
          </a:p>
          <a:p>
            <a:pPr lvl="1"/>
            <a:r>
              <a:rPr lang="en-US" dirty="0"/>
              <a:t>Due time: 20181121 23:59</a:t>
            </a:r>
          </a:p>
          <a:p>
            <a:pPr lvl="1"/>
            <a:r>
              <a:rPr lang="en-US" dirty="0"/>
              <a:t>If not submitted, please submit as soon as possible</a:t>
            </a:r>
          </a:p>
          <a:p>
            <a:r>
              <a:rPr lang="en-US" dirty="0"/>
              <a:t>Presentation slide</a:t>
            </a:r>
          </a:p>
          <a:p>
            <a:pPr lvl="1"/>
            <a:r>
              <a:rPr lang="en-US" dirty="0"/>
              <a:t>Due time: 20181125 23:59</a:t>
            </a:r>
          </a:p>
          <a:p>
            <a:r>
              <a:rPr lang="en-US" dirty="0"/>
              <a:t>The course on next Monday (20181126) and next Thursday (20181129) for project presentation</a:t>
            </a:r>
          </a:p>
          <a:p>
            <a:pPr lvl="1"/>
            <a:r>
              <a:rPr lang="en-US" dirty="0"/>
              <a:t>15min = 11min presentation + 4min question</a:t>
            </a:r>
          </a:p>
          <a:p>
            <a:r>
              <a:rPr lang="en-US" b="1" dirty="0"/>
              <a:t>Find your time slot in the email, arrive at the venue 10 mins before your presentation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5CDD0-DD2E-4C31-8291-218B3489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2C8DC-DAC9-4BC0-8995-D58D15E0C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concepts (more detail see lecture note)</a:t>
            </a:r>
          </a:p>
          <a:p>
            <a:pPr lvl="1"/>
            <a:r>
              <a:rPr lang="en-US" dirty="0"/>
              <a:t>The degree of DE</a:t>
            </a:r>
          </a:p>
          <a:p>
            <a:pPr lvl="1"/>
            <a:r>
              <a:rPr lang="en-US" dirty="0"/>
              <a:t>Linearity</a:t>
            </a:r>
          </a:p>
          <a:p>
            <a:pPr lvl="1"/>
            <a:r>
              <a:rPr lang="en-US" dirty="0"/>
              <a:t>Dynamical 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08C0A6A-7FE4-44D0-9299-3CBAA59CB3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3776589"/>
                  </p:ext>
                </p:extLst>
              </p:nvPr>
            </p:nvGraphicFramePr>
            <p:xfrm>
              <a:off x="838200" y="3531079"/>
              <a:ext cx="10692444" cy="31984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73111">
                      <a:extLst>
                        <a:ext uri="{9D8B030D-6E8A-4147-A177-3AD203B41FA5}">
                          <a16:colId xmlns:a16="http://schemas.microsoft.com/office/drawing/2014/main" val="3404983040"/>
                        </a:ext>
                      </a:extLst>
                    </a:gridCol>
                    <a:gridCol w="2673111">
                      <a:extLst>
                        <a:ext uri="{9D8B030D-6E8A-4147-A177-3AD203B41FA5}">
                          <a16:colId xmlns:a16="http://schemas.microsoft.com/office/drawing/2014/main" val="405089898"/>
                        </a:ext>
                      </a:extLst>
                    </a:gridCol>
                    <a:gridCol w="2673111">
                      <a:extLst>
                        <a:ext uri="{9D8B030D-6E8A-4147-A177-3AD203B41FA5}">
                          <a16:colId xmlns:a16="http://schemas.microsoft.com/office/drawing/2014/main" val="15629658"/>
                        </a:ext>
                      </a:extLst>
                    </a:gridCol>
                    <a:gridCol w="2673111">
                      <a:extLst>
                        <a:ext uri="{9D8B030D-6E8A-4147-A177-3AD203B41FA5}">
                          <a16:colId xmlns:a16="http://schemas.microsoft.com/office/drawing/2014/main" val="1791660827"/>
                        </a:ext>
                      </a:extLst>
                    </a:gridCol>
                  </a:tblGrid>
                  <a:tr h="402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Degree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Linearity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7431353"/>
                      </a:ext>
                    </a:extLst>
                  </a:tr>
                  <a:tr h="697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Harmonic motion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Linear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31867"/>
                      </a:ext>
                    </a:extLst>
                  </a:tr>
                  <a:tr h="6953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Vibrating string motion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Linear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97036285"/>
                      </a:ext>
                    </a:extLst>
                  </a:tr>
                  <a:tr h="6953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2d Poisson equation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Non-linear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56912027"/>
                      </a:ext>
                    </a:extLst>
                  </a:tr>
                  <a:tr h="6953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Diffusion equation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linear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191502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08C0A6A-7FE4-44D0-9299-3CBAA59CB3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3776589"/>
                  </p:ext>
                </p:extLst>
              </p:nvPr>
            </p:nvGraphicFramePr>
            <p:xfrm>
              <a:off x="838200" y="3531079"/>
              <a:ext cx="10692444" cy="31984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73111">
                      <a:extLst>
                        <a:ext uri="{9D8B030D-6E8A-4147-A177-3AD203B41FA5}">
                          <a16:colId xmlns:a16="http://schemas.microsoft.com/office/drawing/2014/main" val="3404983040"/>
                        </a:ext>
                      </a:extLst>
                    </a:gridCol>
                    <a:gridCol w="2673111">
                      <a:extLst>
                        <a:ext uri="{9D8B030D-6E8A-4147-A177-3AD203B41FA5}">
                          <a16:colId xmlns:a16="http://schemas.microsoft.com/office/drawing/2014/main" val="405089898"/>
                        </a:ext>
                      </a:extLst>
                    </a:gridCol>
                    <a:gridCol w="2673111">
                      <a:extLst>
                        <a:ext uri="{9D8B030D-6E8A-4147-A177-3AD203B41FA5}">
                          <a16:colId xmlns:a16="http://schemas.microsoft.com/office/drawing/2014/main" val="15629658"/>
                        </a:ext>
                      </a:extLst>
                    </a:gridCol>
                    <a:gridCol w="2673111">
                      <a:extLst>
                        <a:ext uri="{9D8B030D-6E8A-4147-A177-3AD203B41FA5}">
                          <a16:colId xmlns:a16="http://schemas.microsoft.com/office/drawing/2014/main" val="1791660827"/>
                        </a:ext>
                      </a:extLst>
                    </a:gridCol>
                  </a:tblGrid>
                  <a:tr h="402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Degree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Linearity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7431353"/>
                      </a:ext>
                    </a:extLst>
                  </a:tr>
                  <a:tr h="697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Harmonic motion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28" t="-59130" r="-200683" b="-30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Linear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31867"/>
                      </a:ext>
                    </a:extLst>
                  </a:tr>
                  <a:tr h="6953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Vibrating string motion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28" t="-160526" r="-200683" b="-2043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Linear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97036285"/>
                      </a:ext>
                    </a:extLst>
                  </a:tr>
                  <a:tr h="6953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2d Poisson equation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28" t="-260526" r="-200683" b="-1043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Non-linear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56912027"/>
                      </a:ext>
                    </a:extLst>
                  </a:tr>
                  <a:tr h="7077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Diffusion equation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28" t="-354310" r="-200683" b="-2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linear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1915028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6951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416D4-B643-401E-B127-5628584E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 – initial value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CF009-A2CE-4629-88F9-08D8716AC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Euler’s method</a:t>
            </a:r>
          </a:p>
          <a:p>
            <a:r>
              <a:rPr lang="en-US" dirty="0"/>
              <a:t>Runge-</a:t>
            </a:r>
            <a:r>
              <a:rPr lang="en-US" dirty="0" err="1"/>
              <a:t>Kutta’s</a:t>
            </a:r>
            <a:r>
              <a:rPr lang="en-US" dirty="0"/>
              <a:t> method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Detail see lecture note </a:t>
            </a:r>
            <a:r>
              <a:rPr lang="zh-CN" altLang="en-US" dirty="0"/>
              <a:t>┑</a:t>
            </a:r>
            <a:r>
              <a:rPr lang="en-US" altLang="zh-CN" dirty="0"/>
              <a:t>(</a:t>
            </a:r>
            <a:r>
              <a:rPr lang="zh-CN" altLang="en-US" dirty="0"/>
              <a:t>￣</a:t>
            </a:r>
            <a:r>
              <a:rPr lang="en-US" altLang="zh-CN" dirty="0"/>
              <a:t>Д </a:t>
            </a:r>
            <a:r>
              <a:rPr lang="zh-CN" altLang="en-US" dirty="0"/>
              <a:t>￣</a:t>
            </a:r>
            <a:r>
              <a:rPr lang="en-US" altLang="zh-CN" dirty="0"/>
              <a:t>)┍</a:t>
            </a:r>
          </a:p>
          <a:p>
            <a:r>
              <a:rPr lang="en-US" dirty="0"/>
              <a:t>See</a:t>
            </a:r>
          </a:p>
          <a:p>
            <a:pPr lvl="1"/>
            <a:r>
              <a:rPr lang="en-US" b="1" i="1" dirty="0"/>
              <a:t>TS20181122/TS20181122.mlx</a:t>
            </a:r>
          </a:p>
          <a:p>
            <a:pPr lvl="1"/>
            <a:r>
              <a:rPr lang="en-US" b="1" i="1" dirty="0"/>
              <a:t>TS20181122/TS20181122.pdf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9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8AEB-28A7-4451-B67B-4AA4B6710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 – boundary value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56407-ABC5-497E-B775-B9E924ABE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to a linear equation problem</a:t>
            </a:r>
          </a:p>
          <a:p>
            <a:r>
              <a:rPr lang="en-US" dirty="0"/>
              <a:t>Relaxation method (iterative method)</a:t>
            </a:r>
          </a:p>
          <a:p>
            <a:pPr lvl="1"/>
            <a:r>
              <a:rPr lang="en-US" dirty="0"/>
              <a:t>Under-relaxation method</a:t>
            </a:r>
          </a:p>
          <a:p>
            <a:pPr lvl="1"/>
            <a:r>
              <a:rPr lang="en-US" dirty="0"/>
              <a:t>Gauss-</a:t>
            </a:r>
            <a:r>
              <a:rPr lang="en-US" dirty="0" err="1"/>
              <a:t>Sedal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Over-relaxation method</a:t>
            </a:r>
          </a:p>
          <a:p>
            <a:endParaRPr lang="en-US" dirty="0"/>
          </a:p>
          <a:p>
            <a:r>
              <a:rPr lang="en-US" dirty="0"/>
              <a:t>Detail see lecture note, forget to write the code </a:t>
            </a:r>
            <a:r>
              <a:rPr lang="zh-CN" altLang="en-US" dirty="0"/>
              <a:t>┑</a:t>
            </a:r>
            <a:r>
              <a:rPr lang="en-US" altLang="zh-CN" dirty="0"/>
              <a:t>(</a:t>
            </a:r>
            <a:r>
              <a:rPr lang="zh-CN" altLang="en-US" dirty="0"/>
              <a:t>￣</a:t>
            </a:r>
            <a:r>
              <a:rPr lang="en-US" altLang="zh-CN" dirty="0"/>
              <a:t>Д </a:t>
            </a:r>
            <a:r>
              <a:rPr lang="zh-CN" altLang="en-US" dirty="0"/>
              <a:t>￣</a:t>
            </a:r>
            <a:r>
              <a:rPr lang="en-US" altLang="zh-CN" dirty="0"/>
              <a:t>)┍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8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5A1DD-27C3-45FB-AD03-E393D904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Take-home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69E84-5D1F-4B07-930D-C8F01AA47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project</a:t>
            </a:r>
          </a:p>
          <a:p>
            <a:pPr lvl="1"/>
            <a:r>
              <a:rPr lang="en-US" dirty="0"/>
              <a:t>Submit report and code before 20181121 23:59</a:t>
            </a:r>
          </a:p>
          <a:p>
            <a:pPr lvl="1"/>
            <a:r>
              <a:rPr lang="en-US" dirty="0"/>
              <a:t>Submit slide before 20181125 23:59</a:t>
            </a:r>
          </a:p>
          <a:p>
            <a:pPr lvl="1"/>
            <a:r>
              <a:rPr lang="en-US" dirty="0"/>
              <a:t>Arrive at the classroom 10 min before your presentation time</a:t>
            </a:r>
          </a:p>
          <a:p>
            <a:r>
              <a:rPr lang="en-US" dirty="0"/>
              <a:t>ODE – initial value problem</a:t>
            </a:r>
          </a:p>
          <a:p>
            <a:pPr lvl="1"/>
            <a:r>
              <a:rPr lang="en-US" dirty="0"/>
              <a:t>Euler’s method</a:t>
            </a:r>
          </a:p>
          <a:p>
            <a:pPr lvl="1"/>
            <a:r>
              <a:rPr lang="en-US" dirty="0"/>
              <a:t>Runge-</a:t>
            </a:r>
            <a:r>
              <a:rPr lang="en-US" dirty="0" err="1"/>
              <a:t>Kutta’s</a:t>
            </a:r>
            <a:r>
              <a:rPr lang="en-US" dirty="0"/>
              <a:t> method</a:t>
            </a:r>
          </a:p>
          <a:p>
            <a:r>
              <a:rPr lang="en-US" dirty="0"/>
              <a:t>ODE – boundary value problem</a:t>
            </a:r>
          </a:p>
          <a:p>
            <a:pPr lvl="1"/>
            <a:r>
              <a:rPr lang="en-US" dirty="0"/>
              <a:t>Relaxation method</a:t>
            </a:r>
          </a:p>
        </p:txBody>
      </p:sp>
    </p:spTree>
    <p:extLst>
      <p:ext uri="{BB962C8B-B14F-4D97-AF65-F5344CB8AC3E}">
        <p14:creationId xmlns:p14="http://schemas.microsoft.com/office/powerpoint/2010/main" val="118477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259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PHYS4150-TS20181122 Ordinary Differential Equation</vt:lpstr>
      <vt:lpstr>Course Project Notice</vt:lpstr>
      <vt:lpstr>ODE</vt:lpstr>
      <vt:lpstr>ODE – initial value problem</vt:lpstr>
      <vt:lpstr>ODE – boundary value problem</vt:lpstr>
      <vt:lpstr>Take-home message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PHYS4150-TS20181122 Ordinary Differential Equation</dc:title>
  <dc:creator>c zhang</dc:creator>
  <cp:lastModifiedBy>c zhang</cp:lastModifiedBy>
  <cp:revision>6</cp:revision>
  <dcterms:created xsi:type="dcterms:W3CDTF">2018-11-21T18:20:34Z</dcterms:created>
  <dcterms:modified xsi:type="dcterms:W3CDTF">2018-11-21T19:05:27Z</dcterms:modified>
</cp:coreProperties>
</file>