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BA97-ECD3-4721-AFF8-B9A8AA67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DAF6A-C913-4182-A39C-273014A8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DF67-F4FF-4B33-8FA2-467AB736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437F-BF67-4477-A1EE-38F302E1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F2CE-C6BB-4571-ADFC-86E513B4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713C-5FC4-403A-9C03-00B2FED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966F2-9B3F-4A86-AFCF-9F08CE68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53E3-AF23-4A67-9426-6274988B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CF54-CEDF-4CC8-88FC-E887DA9A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02F3-537D-4F66-BE83-43DFC4E6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5E24E-2D56-4DE6-BE8F-430A4440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9E6D8-E9EF-4E61-801D-B815E223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83A3-3F23-4B85-8D6B-44DF774E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C2A6-5D95-426B-AF24-CCF47630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C8AA-FA9B-4EB9-B0FF-59A8F673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34C-E1CE-4C85-833A-77EBF572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BD52-6BC6-4723-8C79-968438E6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F29D-4180-4992-A925-A35892C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5B4F-95C9-4350-948C-E3775C0B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C7D8-D365-4F70-8BFE-582C51BF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B8EC-34B3-4C2F-951B-B4737705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A9E9-1D06-4411-B179-AF6398F4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DAD0-D2BC-4D26-8A18-6AC2899D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CBF7-5EE7-4ECB-93C3-C49FE4D5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679E-3684-4F25-8383-6D97C901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2365-05AC-44F4-BB6E-B87592FE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27A4-FABE-4D3E-8916-C677986C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6CC3F-EBFF-45F8-A683-57C9ACFA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33CED-F4F5-4162-9003-8DDDDAED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8F63A-1DA8-45CA-AB6E-75DF533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70B7-A7BE-4E31-BB15-171316C2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D2EB-AEBD-40CB-9EC4-34C25A87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6EC3-297B-4AA9-A674-4DEDD80D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6254A-5023-4782-99FC-E87E91455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FBFC6-3650-4819-96ED-53D7FFE33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A32DD-2BAA-4D72-B655-7CE4DB5F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AB591-C01A-4CA9-A679-47A2C0F0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E24CE-A246-4497-84B5-CAFD8015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66B5-7D65-4DB4-9917-6566E9A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4008-1528-4946-9B3D-F996E504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80E0B-BBBF-47EE-ACEC-8F1897ED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19607-2BCA-442A-8DFF-E166E8C9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B5F4B-18B3-4F64-9080-082950E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54D01-9F41-4697-9291-EAF3006B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E8A3B-01BD-4B74-9E75-1B399E0E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3413-DFC5-4420-A3FB-2B4D816B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AD2A-1FA8-48F5-A7AF-D0662417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0D14-1F2D-4E18-840A-5D318675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FF7-3E4B-4059-A17D-8A3B904C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D04E-29F7-4569-8A7E-FBB33A7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7439-1DB5-44B6-B2C7-DAAF3064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FF52-A117-4F5B-A57D-788FD4D7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758-66F7-4C61-B061-AE95CBA9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9D4A-D306-4A47-A307-DC01353F6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BC7B-F011-4CF9-BB41-8204912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EE97-755D-49A9-8B0E-DB2E0FF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D95B6-FCCF-42A1-8493-393BB2EF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C888-ECA4-489C-9C4F-175F541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9C32C-42BB-40F9-B318-C1BCD5D1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8F77-7468-4D18-A723-8D0AE74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0B68-CC2F-4789-8618-7DFB7E0CD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C1EC-6BA7-4975-88F2-EA96643AEE3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011C-E643-4E78-AF53-EB64ECC72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465E-E06E-45DF-B9E7-3D263341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4998-9B61-4A4E-A844-5D0BBF72E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terminan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PHYS4150-TS20181101</a:t>
            </a:r>
            <a:br>
              <a:rPr lang="en-US" altLang="zh-CN" dirty="0"/>
            </a:br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1EB89-F7D9-4288-A146-D27220C03540}"/>
              </a:ext>
            </a:extLst>
          </p:cNvPr>
          <p:cNvSpPr txBox="1"/>
          <p:nvPr/>
        </p:nvSpPr>
        <p:spPr>
          <a:xfrm>
            <a:off x="5825706" y="5722189"/>
            <a:ext cx="621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apologize: most codes in this session cannot run in Octave. It seems really hard to draw animation in Octave</a:t>
            </a:r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8778-C687-44CE-A999-531FF73A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Inverse: Gauss-Jordan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EDC9-0870-422A-989A-F20D333E2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JUST replace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above to unit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TS20181101/</a:t>
                </a:r>
                <a:r>
                  <a:rPr lang="en-US" i="1" dirty="0" err="1"/>
                  <a:t>demo_invA.m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EDC9-0870-422A-989A-F20D333E2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6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FEC2-4652-41E5-89C6-8C19AD4F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EFF2-065F-4816-AABF-4A3CB876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a matrix as the product of a lower triangular matrix and an upper triangular matrix. The LU decomposition can be viewed as the matrix form of Gaussian elimination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A9CB3B-5609-43A2-AD4C-1B808A5F6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87730"/>
              </p:ext>
            </p:extLst>
          </p:nvPr>
        </p:nvGraphicFramePr>
        <p:xfrm>
          <a:off x="5484503" y="3257035"/>
          <a:ext cx="1222994" cy="51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AxMath" r:id="rId3" imgW="538200" imgH="227160" progId="Equation.AxMath">
                  <p:embed/>
                </p:oleObj>
              </mc:Choice>
              <mc:Fallback>
                <p:oleObj name="AxMath" r:id="rId3" imgW="538200" imgH="227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4503" y="3257035"/>
                        <a:ext cx="1222994" cy="51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436F4C-1466-463D-83C7-697D37518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39621"/>
              </p:ext>
            </p:extLst>
          </p:nvPr>
        </p:nvGraphicFramePr>
        <p:xfrm>
          <a:off x="5096091" y="3772930"/>
          <a:ext cx="1999818" cy="126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AxMath" r:id="rId5" imgW="1376280" imgH="873000" progId="Equation.AxMath">
                  <p:embed/>
                </p:oleObj>
              </mc:Choice>
              <mc:Fallback>
                <p:oleObj name="AxMath" r:id="rId5" imgW="1376280" imgH="873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6091" y="3772930"/>
                        <a:ext cx="1999818" cy="1268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41983BA-75FA-4F38-B0D1-E3203383D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67155"/>
              </p:ext>
            </p:extLst>
          </p:nvPr>
        </p:nvGraphicFramePr>
        <p:xfrm>
          <a:off x="5014334" y="5041557"/>
          <a:ext cx="2163332" cy="12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xMath" r:id="rId7" imgW="1476720" imgH="873000" progId="Equation.AxMath">
                  <p:embed/>
                </p:oleObj>
              </mc:Choice>
              <mc:Fallback>
                <p:oleObj name="AxMath" r:id="rId7" imgW="1476720" imgH="873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4334" y="5041557"/>
                        <a:ext cx="2163332" cy="127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61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E203-43C1-43E4-B987-F4BE325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6113C-EE39-45E6-8AAE-53F642F47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row: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Second row, second column, …, until last row and last column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TS20181101/</a:t>
                </a:r>
                <a:r>
                  <a:rPr lang="en-US" i="1" dirty="0" err="1"/>
                  <a:t>demo_lu.m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6113C-EE39-45E6-8AAE-53F642F47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CFE6-61DF-4B46-84AA-AF9FCA8C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Hwk11: </a:t>
            </a:r>
            <a:r>
              <a:rPr lang="en-US" dirty="0" err="1"/>
              <a:t>lu</a:t>
            </a:r>
            <a:r>
              <a:rPr lang="en-US" dirty="0"/>
              <a:t>-linear-equation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F6FE7-BF9D-40C5-9F85-BFC3FC0A1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matrix A and vector b, solve the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using LU decomposition</a:t>
                </a:r>
              </a:p>
              <a:p>
                <a:pPr lvl="1"/>
                <a:r>
                  <a:rPr lang="en-US" dirty="0"/>
                  <a:t>decompose matrix A into lower triangular matrix L and upper triangular matrix U: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solve triangular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solve triangular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Due time: 20181115 23:59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F6FE7-BF9D-40C5-9F85-BFC3FC0A1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1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11DC-05AE-4B5C-9B14-CA89547D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6D9F-E45B-4027-9554-0CB5A502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  <a:p>
            <a:pPr lvl="1"/>
            <a:r>
              <a:rPr lang="en-US" dirty="0"/>
              <a:t>Gauss-Jordan (naïve)</a:t>
            </a:r>
          </a:p>
          <a:p>
            <a:pPr lvl="1"/>
            <a:r>
              <a:rPr lang="en-US" dirty="0"/>
              <a:t>Gauss-Jordan + Pivot along column</a:t>
            </a:r>
          </a:p>
          <a:p>
            <a:pPr lvl="1"/>
            <a:r>
              <a:rPr lang="en-US" dirty="0"/>
              <a:t>Gauss-Jordan + Pivot in the remaining matrix</a:t>
            </a:r>
          </a:p>
          <a:p>
            <a:r>
              <a:rPr lang="en-US" dirty="0"/>
              <a:t>Linear equations</a:t>
            </a:r>
          </a:p>
          <a:p>
            <a:pPr lvl="1"/>
            <a:r>
              <a:rPr lang="en-US" dirty="0"/>
              <a:t>Gauss-Jordan: naïve and pivot</a:t>
            </a:r>
          </a:p>
          <a:p>
            <a:r>
              <a:rPr lang="en-US" dirty="0"/>
              <a:t>Matrix inverse</a:t>
            </a:r>
          </a:p>
          <a:p>
            <a:r>
              <a:rPr lang="en-US" dirty="0"/>
              <a:t>LU decomposition</a:t>
            </a:r>
          </a:p>
          <a:p>
            <a:pPr lvl="1"/>
            <a:r>
              <a:rPr lang="en-US" dirty="0"/>
              <a:t>LU decomposition (hwk15)</a:t>
            </a:r>
          </a:p>
        </p:txBody>
      </p:sp>
    </p:spTree>
    <p:extLst>
      <p:ext uri="{BB962C8B-B14F-4D97-AF65-F5344CB8AC3E}">
        <p14:creationId xmlns:p14="http://schemas.microsoft.com/office/powerpoint/2010/main" val="352711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128-1F23-45C9-B461-86E14561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TS20181031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55C0-25A3-4AEA-B31E-B7F2E35E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Neville method</a:t>
            </a:r>
          </a:p>
          <a:p>
            <a:pPr lvl="1"/>
            <a:r>
              <a:rPr lang="en-US" dirty="0"/>
              <a:t>Cubic spline</a:t>
            </a:r>
          </a:p>
          <a:p>
            <a:r>
              <a:rPr lang="en-US" dirty="0"/>
              <a:t>Function approximation: </a:t>
            </a:r>
            <a:r>
              <a:rPr lang="en-US" dirty="0" err="1"/>
              <a:t>Pade</a:t>
            </a:r>
            <a:r>
              <a:rPr lang="en-US" dirty="0"/>
              <a:t> approximation</a:t>
            </a:r>
          </a:p>
          <a:p>
            <a:r>
              <a:rPr lang="en-US" dirty="0"/>
              <a:t>FFT</a:t>
            </a:r>
          </a:p>
          <a:p>
            <a:r>
              <a:rPr lang="en-US" dirty="0"/>
              <a:t>Root finding algorithm</a:t>
            </a:r>
          </a:p>
          <a:p>
            <a:pPr lvl="1"/>
            <a:r>
              <a:rPr lang="en-US" dirty="0"/>
              <a:t>Bisection</a:t>
            </a:r>
          </a:p>
          <a:p>
            <a:pPr lvl="1"/>
            <a:r>
              <a:rPr lang="en-US" dirty="0"/>
              <a:t>Newton-Raphson method</a:t>
            </a:r>
          </a:p>
          <a:p>
            <a:r>
              <a:rPr lang="en-US" dirty="0"/>
              <a:t>Extrapolation (integration method)</a:t>
            </a:r>
          </a:p>
          <a:p>
            <a:pPr lvl="1"/>
            <a:r>
              <a:rPr lang="en-US" dirty="0"/>
              <a:t>Richardson’s deferred method</a:t>
            </a:r>
          </a:p>
          <a:p>
            <a:pPr lvl="1"/>
            <a:r>
              <a:rPr lang="en-US" dirty="0"/>
              <a:t>Romberg integration</a:t>
            </a:r>
          </a:p>
        </p:txBody>
      </p:sp>
    </p:spTree>
    <p:extLst>
      <p:ext uri="{BB962C8B-B14F-4D97-AF65-F5344CB8AC3E}">
        <p14:creationId xmlns:p14="http://schemas.microsoft.com/office/powerpoint/2010/main" val="5658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4257-BAEA-4DAE-B5BC-F3ADEDCB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B2B06-4AF4-4ABD-92F2-A9794E72A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Definition:</a:t>
                </a:r>
              </a:p>
              <a:p>
                <a:endParaRPr lang="en-US" dirty="0"/>
              </a:p>
              <a:p>
                <a:r>
                  <a:rPr lang="en-US" dirty="0"/>
                  <a:t>property</a:t>
                </a:r>
              </a:p>
              <a:p>
                <a:pPr lvl="1"/>
                <a:r>
                  <a:rPr lang="en-US" dirty="0"/>
                  <a:t>Triangular matrix: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Adding a scalar multiple of one column to another column does not change the value of the determinant</a:t>
                </a:r>
              </a:p>
              <a:p>
                <a:pPr lvl="1"/>
                <a:r>
                  <a:rPr lang="en-US" dirty="0"/>
                  <a:t>Interchanging any pair of columns or rows of a matrix multiplies its determinant by −1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Reference(wiki): </a:t>
                </a:r>
                <a:r>
                  <a:rPr lang="en-US" dirty="0">
                    <a:hlinkClick r:id="rId3"/>
                  </a:rPr>
                  <a:t>https://en.wikipedia.org/wiki/Determinant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B2B06-4AF4-4ABD-92F2-A9794E72A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28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06350D-60D8-4DDA-9B87-87D5B3C44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39401"/>
              </p:ext>
            </p:extLst>
          </p:nvPr>
        </p:nvGraphicFramePr>
        <p:xfrm>
          <a:off x="3169638" y="1690688"/>
          <a:ext cx="4300946" cy="96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xMath" r:id="rId5" imgW="2161080" imgH="485280" progId="Equation.AxMath">
                  <p:embed/>
                </p:oleObj>
              </mc:Choice>
              <mc:Fallback>
                <p:oleObj name="AxMath" r:id="rId5" imgW="2161080" imgH="485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638" y="1690688"/>
                        <a:ext cx="4300946" cy="96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7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F5FC-578C-4B3E-8F2F-B5BD0629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: Gauss-Jordan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1406-B957-4A8E-AEFE-D48BD8FB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property of determinant above to eliminate the off-diagonal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dirty="0"/>
              <a:t>TS20181101/demo_det0.m</a:t>
            </a:r>
          </a:p>
        </p:txBody>
      </p:sp>
    </p:spTree>
    <p:extLst>
      <p:ext uri="{BB962C8B-B14F-4D97-AF65-F5344CB8AC3E}">
        <p14:creationId xmlns:p14="http://schemas.microsoft.com/office/powerpoint/2010/main" val="21800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2358-24CD-438D-93C0-41767894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-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8B3B4-8674-435E-AEDC-7C80FBC3D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above methods will fail for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Pivoting along column: find the absolute maximum value in that column, then exchange two rows (a minus sign)</a:t>
                </a:r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TS20181101/demo_det1.m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8B3B4-8674-435E-AEDC-7C80FBC3D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94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28DA-9C41-480B-A7CB-D2AC0E2C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-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32F2-DFEF-4ACC-87A7-B4946DB2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pivot in the remaining matrix</a:t>
            </a:r>
          </a:p>
          <a:p>
            <a:r>
              <a:rPr lang="en-US" dirty="0"/>
              <a:t>See </a:t>
            </a:r>
            <a:r>
              <a:rPr lang="en-US" i="1" dirty="0"/>
              <a:t>TS20181101/demo_det2.m</a:t>
            </a:r>
          </a:p>
        </p:txBody>
      </p:sp>
    </p:spTree>
    <p:extLst>
      <p:ext uri="{BB962C8B-B14F-4D97-AF65-F5344CB8AC3E}">
        <p14:creationId xmlns:p14="http://schemas.microsoft.com/office/powerpoint/2010/main" val="35516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5002-5CC6-4D70-A74F-ADACE9E5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53D15-D1F8-4291-8B9F-51BE7A09B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Equations: </a:t>
                </a:r>
              </a:p>
              <a:p>
                <a:endParaRPr lang="en-US" dirty="0"/>
              </a:p>
              <a:p>
                <a:r>
                  <a:rPr lang="en-US" dirty="0"/>
                  <a:t>In matrix form</a:t>
                </a:r>
              </a:p>
              <a:p>
                <a:endParaRPr lang="en-US" dirty="0"/>
              </a:p>
              <a:p>
                <a:r>
                  <a:rPr lang="en-US" dirty="0"/>
                  <a:t>Property</a:t>
                </a:r>
              </a:p>
              <a:p>
                <a:pPr lvl="1"/>
                <a:r>
                  <a:rPr lang="en-US" dirty="0"/>
                  <a:t>Triangular matrix problem is easy to solve</a:t>
                </a:r>
              </a:p>
              <a:p>
                <a:pPr lvl="1"/>
                <a:r>
                  <a:rPr lang="en-US" dirty="0"/>
                  <a:t>Adding a scalar multiple of one column to another column does not change the solution</a:t>
                </a:r>
              </a:p>
              <a:p>
                <a:pPr lvl="1"/>
                <a:r>
                  <a:rPr lang="en-US" dirty="0"/>
                  <a:t>Interchanging any pair of rows does not change the solution</a:t>
                </a:r>
              </a:p>
              <a:p>
                <a:pPr lvl="1"/>
                <a:r>
                  <a:rPr lang="en-US" dirty="0"/>
                  <a:t>Interchanging two columns will change the order of the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53D15-D1F8-4291-8B9F-51BE7A09B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36E091C-D9AC-4D38-9C9B-7AAA8A7BC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83134"/>
              </p:ext>
            </p:extLst>
          </p:nvPr>
        </p:nvGraphicFramePr>
        <p:xfrm>
          <a:off x="3111671" y="1542406"/>
          <a:ext cx="2094642" cy="107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xMath" r:id="rId4" imgW="1535040" imgH="787680" progId="Equation.AxMath">
                  <p:embed/>
                </p:oleObj>
              </mc:Choice>
              <mc:Fallback>
                <p:oleObj name="AxMath" r:id="rId4" imgW="1535040" imgH="787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671" y="1542406"/>
                        <a:ext cx="2094642" cy="1074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A59FEF-338C-425B-8778-C431AAFB3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26293"/>
              </p:ext>
            </p:extLst>
          </p:nvPr>
        </p:nvGraphicFramePr>
        <p:xfrm>
          <a:off x="3748388" y="2534131"/>
          <a:ext cx="3509147" cy="140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xMath" r:id="rId6" imgW="1662480" imgH="666000" progId="Equation.AxMath">
                  <p:embed/>
                </p:oleObj>
              </mc:Choice>
              <mc:Fallback>
                <p:oleObj name="AxMath" r:id="rId6" imgW="1662480" imgH="666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8388" y="2534131"/>
                        <a:ext cx="3509147" cy="140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2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F847-56A8-4789-9793-C2DB2ABE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equations: Gauss-Jordan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F142-F104-42D1-9B31-376EC82B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above property to convert the matrix A into triangular form</a:t>
            </a:r>
          </a:p>
          <a:p>
            <a:r>
              <a:rPr lang="en-US" dirty="0"/>
              <a:t>See </a:t>
            </a:r>
            <a:r>
              <a:rPr lang="en-US" i="1" dirty="0"/>
              <a:t>TS20181101/demo_Ab0.m</a:t>
            </a:r>
          </a:p>
        </p:txBody>
      </p:sp>
    </p:spTree>
    <p:extLst>
      <p:ext uri="{BB962C8B-B14F-4D97-AF65-F5344CB8AC3E}">
        <p14:creationId xmlns:p14="http://schemas.microsoft.com/office/powerpoint/2010/main" val="4272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C930-5657-420B-8ADB-48218EFF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equations: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BB312-B609-4F41-8202-C8B9407D2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above methods will fail for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pivot along column, then exchange two rows</a:t>
                </a:r>
              </a:p>
              <a:p>
                <a:pPr lvl="1"/>
                <a:r>
                  <a:rPr lang="en-US" dirty="0"/>
                  <a:t>See TS20181101/demo_det1.m</a:t>
                </a:r>
              </a:p>
              <a:p>
                <a:r>
                  <a:rPr lang="en-US" dirty="0"/>
                  <a:t>Find pivot in the remaining matrix, then exchange two columns and two rows</a:t>
                </a:r>
              </a:p>
              <a:p>
                <a:pPr lvl="1"/>
                <a:r>
                  <a:rPr lang="en-US" sz="2000" dirty="0"/>
                  <a:t>(TODO: oops, not implemented)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BB312-B609-4F41-8202-C8B9407D2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6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532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 Light</vt:lpstr>
      <vt:lpstr>Arial</vt:lpstr>
      <vt:lpstr>Calibri</vt:lpstr>
      <vt:lpstr>Calibri Light</vt:lpstr>
      <vt:lpstr>Cambria Math</vt:lpstr>
      <vt:lpstr>Office Theme</vt:lpstr>
      <vt:lpstr>AxMath</vt:lpstr>
      <vt:lpstr>PHYS4150-TS20181101 Matrix</vt:lpstr>
      <vt:lpstr>TS20181031</vt:lpstr>
      <vt:lpstr>Determinant</vt:lpstr>
      <vt:lpstr>Determinant : Gauss-Jordan Elimination</vt:lpstr>
      <vt:lpstr>Determinant - Pivot</vt:lpstr>
      <vt:lpstr>Determinant - Pivot</vt:lpstr>
      <vt:lpstr>Linear equations</vt:lpstr>
      <vt:lpstr>Linear equations: Gauss-Jordan Elimination</vt:lpstr>
      <vt:lpstr>Linear equations: pivot</vt:lpstr>
      <vt:lpstr>Matrix Inverse: Gauss-Jordan Elimination</vt:lpstr>
      <vt:lpstr>LU decomposition</vt:lpstr>
      <vt:lpstr>LU decomposition</vt:lpstr>
      <vt:lpstr>Hwk11: lu-linear-equation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PHYS4150-TS20181101 Chapter 4 Gauss Jordan Elimination</dc:title>
  <dc:creator>c zhang</dc:creator>
  <cp:lastModifiedBy>c zhang</cp:lastModifiedBy>
  <cp:revision>10</cp:revision>
  <dcterms:created xsi:type="dcterms:W3CDTF">2018-10-31T19:05:12Z</dcterms:created>
  <dcterms:modified xsi:type="dcterms:W3CDTF">2018-11-01T02:49:55Z</dcterms:modified>
</cp:coreProperties>
</file>