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3" r:id="rId3"/>
    <p:sldId id="266" r:id="rId4"/>
    <p:sldId id="274" r:id="rId5"/>
    <p:sldId id="267" r:id="rId6"/>
    <p:sldId id="268" r:id="rId7"/>
    <p:sldId id="269" r:id="rId8"/>
    <p:sldId id="270" r:id="rId9"/>
    <p:sldId id="272" r:id="rId10"/>
    <p:sldId id="271" r:id="rId11"/>
    <p:sldId id="278" r:id="rId12"/>
    <p:sldId id="276" r:id="rId13"/>
    <p:sldId id="279" r:id="rId14"/>
    <p:sldId id="280" r:id="rId15"/>
    <p:sldId id="281" r:id="rId16"/>
    <p:sldId id="282" r:id="rId17"/>
    <p:sldId id="284" r:id="rId18"/>
    <p:sldId id="283" r:id="rId19"/>
    <p:sldId id="285" r:id="rId20"/>
    <p:sldId id="287" r:id="rId21"/>
    <p:sldId id="288" r:id="rId22"/>
    <p:sldId id="286" r:id="rId23"/>
    <p:sldId id="289" r:id="rId24"/>
    <p:sldId id="291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F4"/>
    <a:srgbClr val="36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660"/>
  </p:normalViewPr>
  <p:slideViewPr>
    <p:cSldViewPr>
      <p:cViewPr varScale="1">
        <p:scale>
          <a:sx n="84" d="100"/>
          <a:sy n="84" d="100"/>
        </p:scale>
        <p:origin x="76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4DEB5-7C93-4CAD-904A-259D1B571387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C50D-1BAE-4476-9308-BD7666C6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2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C50D-1BAE-4476-9308-BD7666C67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C50D-1BAE-4476-9308-BD7666C6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C50D-1BAE-4476-9308-BD7666C6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DC24-372C-4384-8662-19D6AA024A20}" type="datetime1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8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FC88-189B-47AF-AACB-4E3FF02702ED}" type="datetime1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9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E1BF-E057-44D5-A99E-923AF8030C6D}" type="datetime1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7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BA2C-7CF6-49A4-825A-AAD13893FAB7}" type="datetime1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2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948D-57EA-49FD-B281-147C5D9D6BE0}" type="datetime1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FCC-E2D2-4506-A3A2-3187CB535603}" type="datetime1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DAA3-5374-46C9-B4EF-C4E14F329534}" type="datetime1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2162-1979-4B01-9BFC-5A3F829A1376}" type="datetime1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1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F702-4380-4E37-AB94-E63793AE1121}" type="datetime1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18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72CA-ACF0-4E5D-9B20-EB32C278EEE9}" type="datetime1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0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201D-6348-4E3F-9530-546B31088DCC}" type="datetime1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0B08-C235-46F8-BAE8-501AACEB2AB7}" type="datetime1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C0C9-CF5D-48FA-8222-3485CA79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8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76643" y="762000"/>
            <a:ext cx="4521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3636F4"/>
                </a:solidFill>
              </a:rPr>
              <a:t>PHYS 4150</a:t>
            </a:r>
          </a:p>
          <a:p>
            <a:pPr algn="ctr"/>
            <a:r>
              <a:rPr lang="en-US" sz="3600" b="1" dirty="0" smtClean="0">
                <a:solidFill>
                  <a:srgbClr val="3636F4"/>
                </a:solidFill>
              </a:rPr>
              <a:t>Computational Physics</a:t>
            </a:r>
          </a:p>
          <a:p>
            <a:pPr algn="ctr"/>
            <a:r>
              <a:rPr lang="en-US" sz="3600" b="1" dirty="0" smtClean="0">
                <a:solidFill>
                  <a:srgbClr val="3636F4"/>
                </a:solidFill>
              </a:rPr>
              <a:t> 2017</a:t>
            </a:r>
            <a:endParaRPr lang="en-US" sz="3600" b="1" dirty="0">
              <a:solidFill>
                <a:srgbClr val="3636F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66706" y="3962400"/>
            <a:ext cx="4310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J. Wang</a:t>
            </a:r>
          </a:p>
          <a:p>
            <a:pPr algn="ctr"/>
            <a:r>
              <a:rPr lang="en-US" sz="2800" dirty="0" smtClean="0"/>
              <a:t>Department of Physics</a:t>
            </a:r>
          </a:p>
          <a:p>
            <a:pPr algn="ctr"/>
            <a:r>
              <a:rPr lang="en-US" sz="2800" dirty="0" smtClean="0"/>
              <a:t>The University of Hong Kong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17233" y="228600"/>
            <a:ext cx="7133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computational and computer science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066800"/>
            <a:ext cx="859305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636F4"/>
                </a:solidFill>
              </a:rPr>
              <a:t>Computer Science or Computing Science</a:t>
            </a:r>
            <a:r>
              <a:rPr lang="en-US" sz="2400" dirty="0" smtClean="0"/>
              <a:t> is a broad subject</a:t>
            </a:r>
          </a:p>
          <a:p>
            <a:r>
              <a:rPr lang="en-US" sz="2400" dirty="0" smtClean="0"/>
              <a:t>which deals with the systematic treatment and manipulation</a:t>
            </a:r>
          </a:p>
          <a:p>
            <a:r>
              <a:rPr lang="en-US" sz="2400" dirty="0" smtClean="0"/>
              <a:t>of information and data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3636F4"/>
                </a:solidFill>
              </a:rPr>
              <a:t>Computational Science or Scientific Computing</a:t>
            </a:r>
            <a:r>
              <a:rPr lang="en-US" sz="2400" dirty="0" smtClean="0"/>
              <a:t> is the application</a:t>
            </a:r>
          </a:p>
          <a:p>
            <a:r>
              <a:rPr lang="en-US" sz="2400" dirty="0" smtClean="0"/>
              <a:t>of computational models to many different disciplines of science</a:t>
            </a:r>
          </a:p>
          <a:p>
            <a:endParaRPr lang="en-US" sz="2400" dirty="0" smtClean="0"/>
          </a:p>
          <a:p>
            <a:r>
              <a:rPr lang="en-US" sz="2400" dirty="0" smtClean="0"/>
              <a:t>Main focus in Computational Science is the final results that are </a:t>
            </a:r>
          </a:p>
          <a:p>
            <a:r>
              <a:rPr lang="en-US" sz="2400" dirty="0" smtClean="0"/>
              <a:t>obtained by the application of mathematical models to a particular </a:t>
            </a:r>
          </a:p>
          <a:p>
            <a:r>
              <a:rPr lang="en-US" sz="2400" dirty="0" smtClean="0"/>
              <a:t>problem, whereas in Computer Science it is the computational </a:t>
            </a:r>
          </a:p>
          <a:p>
            <a:r>
              <a:rPr lang="en-US" sz="2400" dirty="0" smtClean="0"/>
              <a:t>models and the algorithms which are of particular interest</a:t>
            </a:r>
          </a:p>
          <a:p>
            <a:endParaRPr lang="en-US" sz="2400" dirty="0" smtClean="0"/>
          </a:p>
          <a:p>
            <a:r>
              <a:rPr lang="en-US" sz="2400" dirty="0" smtClean="0"/>
              <a:t>There is an overlap between the two, both require developing </a:t>
            </a:r>
          </a:p>
          <a:p>
            <a:r>
              <a:rPr lang="en-US" sz="2400" dirty="0" smtClean="0"/>
              <a:t>algorithms for numerical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61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497067" y="1905000"/>
            <a:ext cx="6970533" cy="3108543"/>
            <a:chOff x="152400" y="1905000"/>
            <a:chExt cx="6970533" cy="3108543"/>
          </a:xfrm>
        </p:grpSpPr>
        <p:sp>
          <p:nvSpPr>
            <p:cNvPr id="8" name="TextBox 7"/>
            <p:cNvSpPr txBox="1"/>
            <p:nvPr/>
          </p:nvSpPr>
          <p:spPr>
            <a:xfrm>
              <a:off x="457201" y="1905000"/>
              <a:ext cx="6665732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0)   History of Computation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Computational and Computer Science</a:t>
              </a:r>
            </a:p>
            <a:p>
              <a:pPr marL="514350" indent="-514350">
                <a:buAutoNum type="arabicParenR"/>
              </a:pPr>
              <a:r>
                <a:rPr lang="en-US" sz="2800" b="1" dirty="0" smtClean="0">
                  <a:solidFill>
                    <a:srgbClr val="3636F4"/>
                  </a:solidFill>
                </a:rPr>
                <a:t>Computational Physics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Computing Platforms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Programming Languages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Summary</a:t>
              </a:r>
            </a:p>
            <a:p>
              <a:pPr marL="514350" indent="-514350">
                <a:buAutoNum type="arabicParenR"/>
              </a:pP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" y="19050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Wingdings"/>
                </a:rPr>
                <a:t>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3730" y="23108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41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05080" y="228600"/>
            <a:ext cx="435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computational physics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366421"/>
            <a:ext cx="865826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636F4"/>
                </a:solidFill>
              </a:rPr>
              <a:t>Computational Physics</a:t>
            </a:r>
            <a:r>
              <a:rPr lang="en-US" sz="2400" dirty="0" smtClean="0"/>
              <a:t> is the application of computational</a:t>
            </a:r>
          </a:p>
          <a:p>
            <a:r>
              <a:rPr lang="en-US" sz="2400" dirty="0" smtClean="0"/>
              <a:t>Science to physics problems i.e. application of mathematical models</a:t>
            </a:r>
          </a:p>
          <a:p>
            <a:r>
              <a:rPr lang="en-US" sz="2400" dirty="0" smtClean="0"/>
              <a:t>and techniques to solve problems related to Physics</a:t>
            </a:r>
          </a:p>
          <a:p>
            <a:endParaRPr lang="en-US" sz="2400" dirty="0"/>
          </a:p>
          <a:p>
            <a:r>
              <a:rPr lang="en-US" sz="2400" dirty="0" smtClean="0"/>
              <a:t>Many problems in Physics (specially nonlinear problems) are </a:t>
            </a:r>
          </a:p>
          <a:p>
            <a:r>
              <a:rPr lang="en-US" sz="2400" dirty="0" smtClean="0"/>
              <a:t>difficult to solve using the traditional analytical approach without</a:t>
            </a:r>
          </a:p>
          <a:p>
            <a:r>
              <a:rPr lang="en-US" sz="2400" dirty="0" smtClean="0"/>
              <a:t>some approximations. Computational Physics provide </a:t>
            </a:r>
            <a:r>
              <a:rPr lang="en-US" sz="2400" b="1" dirty="0" smtClean="0">
                <a:solidFill>
                  <a:srgbClr val="3636F4"/>
                </a:solidFill>
              </a:rPr>
              <a:t>numerical</a:t>
            </a:r>
          </a:p>
          <a:p>
            <a:r>
              <a:rPr lang="en-US" sz="2400" b="1" dirty="0" smtClean="0">
                <a:solidFill>
                  <a:srgbClr val="3636F4"/>
                </a:solidFill>
              </a:rPr>
              <a:t>solutions</a:t>
            </a:r>
            <a:r>
              <a:rPr lang="en-US" sz="2400" dirty="0" smtClean="0"/>
              <a:t> to these problems</a:t>
            </a:r>
          </a:p>
          <a:p>
            <a:endParaRPr lang="en-US" sz="2400" dirty="0" smtClean="0"/>
          </a:p>
          <a:p>
            <a:r>
              <a:rPr lang="en-US" sz="2400" dirty="0" smtClean="0"/>
              <a:t>Computational techniques can also be useful for linear problems </a:t>
            </a:r>
          </a:p>
          <a:p>
            <a:r>
              <a:rPr lang="en-US" sz="2400" dirty="0" smtClean="0"/>
              <a:t>with many degrees of freedom for which analytical solutions are </a:t>
            </a:r>
          </a:p>
          <a:p>
            <a:r>
              <a:rPr lang="en-US" sz="2400" dirty="0" smtClean="0"/>
              <a:t>tedious and time-consuming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364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05080" y="228600"/>
            <a:ext cx="435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computational physics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72065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With the rapid development of computing performance there is a </a:t>
            </a:r>
          </a:p>
          <a:p>
            <a:r>
              <a:rPr lang="en-US" sz="2400" dirty="0" smtClean="0"/>
              <a:t>dramatic increase in the range of physical problems that can be </a:t>
            </a:r>
          </a:p>
          <a:p>
            <a:r>
              <a:rPr lang="en-US" sz="2400" dirty="0" smtClean="0"/>
              <a:t>solved with computers</a:t>
            </a:r>
          </a:p>
          <a:p>
            <a:endParaRPr lang="en-US" sz="2400" dirty="0" smtClean="0"/>
          </a:p>
          <a:p>
            <a:r>
              <a:rPr lang="en-US" sz="2400" dirty="0" smtClean="0"/>
              <a:t>Few new applications of computer and computational techniques:</a:t>
            </a:r>
          </a:p>
          <a:p>
            <a:endParaRPr lang="en-US" sz="2400" dirty="0"/>
          </a:p>
          <a:p>
            <a:r>
              <a:rPr lang="en-US" sz="2400" dirty="0" smtClean="0"/>
              <a:t>   i) simulating  “Experiments” in virtual world before setting up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the actual real life Experiment</a:t>
            </a:r>
            <a:endParaRPr lang="en-US" sz="2400" dirty="0"/>
          </a:p>
          <a:p>
            <a:r>
              <a:rPr lang="en-US" sz="2400" dirty="0" smtClean="0"/>
              <a:t>   ii) high performance computing for large scale device simulations</a:t>
            </a:r>
          </a:p>
          <a:p>
            <a:r>
              <a:rPr lang="en-US" sz="2400" dirty="0" smtClean="0"/>
              <a:t>  iii) advanced programming languages allow problems to be solved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symbolically as well as numerically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iv) others: graphical representation, data storage etc.    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60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5200" y="6400800"/>
            <a:ext cx="20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Zahid</a:t>
            </a:r>
            <a:r>
              <a:rPr lang="en-US" dirty="0" smtClean="0"/>
              <a:t> PHYS4150 F14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05080" y="228600"/>
            <a:ext cx="435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computational physics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343085"/>
            <a:ext cx="882049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Computation is the third component of Physics along with Theory</a:t>
            </a:r>
          </a:p>
          <a:p>
            <a:r>
              <a:rPr lang="en-US" sz="2400" dirty="0" smtClean="0"/>
              <a:t>and Experiment</a:t>
            </a:r>
          </a:p>
          <a:p>
            <a:endParaRPr lang="en-US" sz="2400" dirty="0" smtClean="0"/>
          </a:p>
          <a:p>
            <a:r>
              <a:rPr lang="en-US" sz="2400" dirty="0" smtClean="0"/>
              <a:t>The sophistication of Experimental techniques has led to huge </a:t>
            </a:r>
          </a:p>
          <a:p>
            <a:r>
              <a:rPr lang="en-US" sz="2400" dirty="0" smtClean="0"/>
              <a:t>increase in the cost of experimental set-up which in turn increase</a:t>
            </a:r>
          </a:p>
          <a:p>
            <a:r>
              <a:rPr lang="en-US" sz="2400" dirty="0" smtClean="0"/>
              <a:t>the usefulness of theoretical and computational modeling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Computational Physics plays an important role by acting as an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nterface between Experimental and Theoretical Physics</a:t>
            </a:r>
          </a:p>
          <a:p>
            <a:endParaRPr lang="en-US" sz="2400" dirty="0"/>
          </a:p>
          <a:p>
            <a:r>
              <a:rPr lang="en-US" sz="2400" dirty="0" smtClean="0"/>
              <a:t>Virtual simulations of Experiments before the actual experimentation</a:t>
            </a:r>
          </a:p>
          <a:p>
            <a:r>
              <a:rPr lang="en-US" sz="2400" dirty="0" smtClean="0"/>
              <a:t>process can save lot of money and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16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05080" y="228600"/>
            <a:ext cx="435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computational physics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437144"/>
            <a:ext cx="87680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successful simulations of Experiments a computational physicist</a:t>
            </a:r>
          </a:p>
          <a:p>
            <a:r>
              <a:rPr lang="en-US" sz="2400" dirty="0" smtClean="0"/>
              <a:t>must understand not only the physics that is being studied, but also</a:t>
            </a:r>
          </a:p>
          <a:p>
            <a:r>
              <a:rPr lang="en-US" sz="2400" dirty="0" smtClean="0"/>
              <a:t>the capabilities and limitations of the proposed experiment intended</a:t>
            </a:r>
          </a:p>
          <a:p>
            <a:r>
              <a:rPr lang="en-US" sz="2400" dirty="0" smtClean="0"/>
              <a:t>to make the measurements. In this way, computational physicists</a:t>
            </a:r>
          </a:p>
          <a:p>
            <a:r>
              <a:rPr lang="en-US" sz="2400" dirty="0" smtClean="0"/>
              <a:t>straddle the line between experiment and theory.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93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497067" y="1905000"/>
            <a:ext cx="6970533" cy="3108543"/>
            <a:chOff x="152400" y="1905000"/>
            <a:chExt cx="6970533" cy="3108543"/>
          </a:xfrm>
        </p:grpSpPr>
        <p:sp>
          <p:nvSpPr>
            <p:cNvPr id="8" name="TextBox 7"/>
            <p:cNvSpPr txBox="1"/>
            <p:nvPr/>
          </p:nvSpPr>
          <p:spPr>
            <a:xfrm>
              <a:off x="457201" y="1905000"/>
              <a:ext cx="6665732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0)   History of Computation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Computational and Computer Science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Computational Physics</a:t>
              </a:r>
            </a:p>
            <a:p>
              <a:pPr marL="514350" indent="-514350">
                <a:buAutoNum type="arabicParenR"/>
              </a:pPr>
              <a:r>
                <a:rPr lang="en-US" sz="2800" b="1" dirty="0" smtClean="0">
                  <a:solidFill>
                    <a:srgbClr val="3636F4"/>
                  </a:solidFill>
                </a:rPr>
                <a:t>Computing Platforms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Programming Languages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Summary</a:t>
              </a:r>
            </a:p>
            <a:p>
              <a:pPr marL="514350" indent="-514350">
                <a:buAutoNum type="arabicParenR"/>
              </a:pP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" y="19050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Wingdings"/>
                </a:rPr>
                <a:t>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3730" y="23108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742" y="2738997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06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21028" y="228600"/>
            <a:ext cx="3525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computer system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701738" y="1525012"/>
            <a:ext cx="70422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Two basic components: </a:t>
            </a:r>
            <a:r>
              <a:rPr lang="en-US" sz="2400" b="1" dirty="0" smtClean="0">
                <a:solidFill>
                  <a:srgbClr val="3636F4"/>
                </a:solidFill>
              </a:rPr>
              <a:t>hardware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3636F4"/>
                </a:solidFill>
              </a:rPr>
              <a:t>software</a:t>
            </a:r>
          </a:p>
          <a:p>
            <a:endParaRPr lang="en-US" sz="2400" b="1" dirty="0">
              <a:solidFill>
                <a:srgbClr val="3636F4"/>
              </a:solidFill>
            </a:endParaRPr>
          </a:p>
          <a:p>
            <a:r>
              <a:rPr lang="en-US" sz="2400" dirty="0" smtClean="0"/>
              <a:t>Here we will focus on the </a:t>
            </a:r>
            <a:r>
              <a:rPr lang="en-US" sz="2400" b="1" dirty="0" smtClean="0">
                <a:solidFill>
                  <a:srgbClr val="3636F4"/>
                </a:solidFill>
              </a:rPr>
              <a:t>software</a:t>
            </a:r>
            <a:r>
              <a:rPr lang="en-US" sz="2400" dirty="0" smtClean="0"/>
              <a:t> only</a:t>
            </a:r>
          </a:p>
          <a:p>
            <a:endParaRPr lang="en-US" sz="2400" dirty="0"/>
          </a:p>
          <a:p>
            <a:r>
              <a:rPr lang="en-US" sz="2400" dirty="0" smtClean="0"/>
              <a:t>Computer software has two main components:</a:t>
            </a:r>
          </a:p>
          <a:p>
            <a:r>
              <a:rPr lang="en-US" sz="2400" dirty="0" smtClean="0"/>
              <a:t>1) computing platforms and 2) programming languages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48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33707" y="228600"/>
            <a:ext cx="4100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computing platforms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5012"/>
            <a:ext cx="828996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Platforms can be categorized in two ways: by the type of the CPU</a:t>
            </a:r>
          </a:p>
          <a:p>
            <a:r>
              <a:rPr lang="en-US" sz="2400" dirty="0" smtClean="0"/>
              <a:t> and by the operating system (OS) installed</a:t>
            </a:r>
          </a:p>
          <a:p>
            <a:endParaRPr lang="en-US" sz="2400" dirty="0"/>
          </a:p>
          <a:p>
            <a:r>
              <a:rPr lang="en-US" sz="2400" dirty="0" smtClean="0"/>
              <a:t>We will focus here on the operating systems only</a:t>
            </a:r>
          </a:p>
          <a:p>
            <a:endParaRPr lang="en-US" sz="2400" dirty="0"/>
          </a:p>
          <a:p>
            <a:r>
              <a:rPr lang="en-US" sz="2400" dirty="0" smtClean="0"/>
              <a:t>There are three main operating systems used in the world today. </a:t>
            </a:r>
          </a:p>
          <a:p>
            <a:r>
              <a:rPr lang="en-US" sz="2400" dirty="0" smtClean="0"/>
              <a:t>They are: </a:t>
            </a:r>
            <a:r>
              <a:rPr lang="en-US" sz="2400" b="1" dirty="0" smtClean="0">
                <a:solidFill>
                  <a:srgbClr val="3636F4"/>
                </a:solidFill>
              </a:rPr>
              <a:t>UNIX, Mac-OS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3636F4"/>
                </a:solidFill>
              </a:rPr>
              <a:t> MS-Windows</a:t>
            </a:r>
            <a:r>
              <a:rPr lang="en-US" sz="2400" dirty="0" smtClean="0"/>
              <a:t>. Each has its own</a:t>
            </a:r>
          </a:p>
          <a:p>
            <a:r>
              <a:rPr lang="en-US" sz="2400" dirty="0" smtClean="0"/>
              <a:t>strengths and weaknesses</a:t>
            </a:r>
          </a:p>
          <a:p>
            <a:endParaRPr lang="en-US" sz="2400" b="1" dirty="0">
              <a:solidFill>
                <a:srgbClr val="3636F4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27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5200" y="6400800"/>
            <a:ext cx="20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Zahid</a:t>
            </a:r>
            <a:r>
              <a:rPr lang="en-US" dirty="0" smtClean="0"/>
              <a:t> PHYS4150 F14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6383" y="22860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UNIX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35004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Oldest of the three operating systems, developed in 1969 with</a:t>
            </a:r>
          </a:p>
          <a:p>
            <a:r>
              <a:rPr lang="en-US" sz="2400" dirty="0" smtClean="0"/>
              <a:t>the following in minds: </a:t>
            </a:r>
          </a:p>
          <a:p>
            <a:r>
              <a:rPr lang="en-US" sz="2400" dirty="0" smtClean="0"/>
              <a:t>1) simple, 2) written in high level language and 3) easy to reuse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3636F4"/>
                </a:solidFill>
              </a:rPr>
              <a:t>Advantages</a:t>
            </a:r>
          </a:p>
          <a:p>
            <a:endParaRPr lang="en-US" sz="2400" dirty="0"/>
          </a:p>
          <a:p>
            <a:r>
              <a:rPr lang="en-US" sz="2400" dirty="0" smtClean="0"/>
              <a:t>Originally developed in a scientific research community, and thus </a:t>
            </a:r>
          </a:p>
          <a:p>
            <a:r>
              <a:rPr lang="en-US" sz="2400" dirty="0" smtClean="0"/>
              <a:t>convenient for scientific computation. Besides, it has a large base</a:t>
            </a:r>
          </a:p>
          <a:p>
            <a:r>
              <a:rPr lang="en-US" sz="2400" dirty="0" smtClean="0"/>
              <a:t>support among the scientists</a:t>
            </a:r>
          </a:p>
          <a:p>
            <a:endParaRPr lang="en-US" sz="2400" dirty="0"/>
          </a:p>
          <a:p>
            <a:r>
              <a:rPr lang="en-US" sz="2400" dirty="0" smtClean="0"/>
              <a:t>Multi-user and multi-threaded environment with high degree of</a:t>
            </a:r>
          </a:p>
          <a:p>
            <a:r>
              <a:rPr lang="en-US" sz="2400" dirty="0" smtClean="0"/>
              <a:t>system stability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7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42358" y="2362200"/>
            <a:ext cx="31060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3636F4"/>
                </a:solidFill>
              </a:rPr>
              <a:t>Lecture 01: </a:t>
            </a:r>
          </a:p>
          <a:p>
            <a:pPr algn="ctr"/>
            <a:r>
              <a:rPr lang="en-US" sz="4400" b="1" dirty="0" smtClean="0">
                <a:solidFill>
                  <a:srgbClr val="3636F4"/>
                </a:solidFill>
              </a:rPr>
              <a:t>Introduction</a:t>
            </a:r>
            <a:endParaRPr lang="en-US" sz="4400" b="1" dirty="0">
              <a:solidFill>
                <a:srgbClr val="363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6383" y="22860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UNIX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4818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Multi-user and multi-threaded environment with high degree of</a:t>
            </a:r>
          </a:p>
          <a:p>
            <a:r>
              <a:rPr lang="en-US" sz="2400" dirty="0" smtClean="0"/>
              <a:t>system stability</a:t>
            </a:r>
          </a:p>
          <a:p>
            <a:endParaRPr lang="en-US" sz="2400" dirty="0"/>
          </a:p>
          <a:p>
            <a:r>
              <a:rPr lang="en-US" sz="2400" dirty="0" smtClean="0"/>
              <a:t>Since UNIX OS is written in C, patching, extending and augmenting</a:t>
            </a:r>
          </a:p>
          <a:p>
            <a:r>
              <a:rPr lang="en-US" sz="2400" dirty="0" smtClean="0"/>
              <a:t>of the OS becomes especially simple</a:t>
            </a:r>
          </a:p>
          <a:p>
            <a:endParaRPr lang="en-US" sz="2400" dirty="0"/>
          </a:p>
          <a:p>
            <a:r>
              <a:rPr lang="en-US" sz="2400" dirty="0" smtClean="0"/>
              <a:t>Most UNIX workstations use chipsets that employ Reduced </a:t>
            </a:r>
          </a:p>
          <a:p>
            <a:r>
              <a:rPr lang="en-US" sz="2400" dirty="0" smtClean="0"/>
              <a:t>Instruction Set Computing (RISC). This typically results in smaller</a:t>
            </a:r>
          </a:p>
          <a:p>
            <a:r>
              <a:rPr lang="en-US" sz="2400" dirty="0" smtClean="0"/>
              <a:t>number of instructions per line of code with subsequent reduction</a:t>
            </a:r>
          </a:p>
          <a:p>
            <a:r>
              <a:rPr lang="en-US" sz="2400" dirty="0" smtClean="0"/>
              <a:t>in execution in time</a:t>
            </a:r>
          </a:p>
          <a:p>
            <a:endParaRPr lang="en-US" sz="2400" dirty="0" smtClean="0"/>
          </a:p>
          <a:p>
            <a:r>
              <a:rPr lang="en-US" sz="2400" dirty="0" smtClean="0"/>
              <a:t>Portable, almost all the major workstations support UNIX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9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16383" y="228600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UNIX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4169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636F4"/>
                </a:solidFill>
              </a:rPr>
              <a:t>Disadvantages</a:t>
            </a:r>
            <a:endParaRPr lang="en-US" sz="2400" b="1" dirty="0">
              <a:solidFill>
                <a:srgbClr val="3636F4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Portability of UNIX OS can also be a weakness. Each vendor </a:t>
            </a:r>
          </a:p>
          <a:p>
            <a:r>
              <a:rPr lang="en-US" sz="2400" dirty="0" smtClean="0"/>
              <a:t>has produced their own variant or flavor of UNIX. Thus, there are</a:t>
            </a:r>
          </a:p>
          <a:p>
            <a:r>
              <a:rPr lang="en-US" sz="2400" dirty="0" smtClean="0"/>
              <a:t>many different versions of UNIX OS are available. The lack of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nified OS standard prevented widespread acceptance of the </a:t>
            </a:r>
          </a:p>
          <a:p>
            <a:r>
              <a:rPr lang="en-US" sz="2400" dirty="0" smtClean="0"/>
              <a:t>UNIX system.</a:t>
            </a:r>
          </a:p>
          <a:p>
            <a:endParaRPr lang="en-US" sz="2400" dirty="0"/>
          </a:p>
          <a:p>
            <a:r>
              <a:rPr lang="en-US" sz="2400" dirty="0" smtClean="0"/>
              <a:t>UNIX system is heavily relied on the command line interfaces. This</a:t>
            </a:r>
          </a:p>
          <a:p>
            <a:r>
              <a:rPr lang="en-US" sz="2400" dirty="0" smtClean="0"/>
              <a:t>Issue has been partially alleviated with X Window interface.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5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56703" y="228600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Mac-OS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45959" y="1371600"/>
            <a:ext cx="809324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 is the operating system for the Macintosh computer</a:t>
            </a:r>
          </a:p>
          <a:p>
            <a:r>
              <a:rPr lang="en-US" sz="2400" dirty="0" smtClean="0"/>
              <a:t>introduced in 1984 by Apple Inc. (established in 1976). Mac</a:t>
            </a:r>
          </a:p>
          <a:p>
            <a:r>
              <a:rPr lang="en-US" sz="2400" dirty="0" smtClean="0"/>
              <a:t>Computers are built around the Motorola 68000 chip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3636F4"/>
                </a:solidFill>
              </a:rPr>
              <a:t>Advantages</a:t>
            </a:r>
          </a:p>
          <a:p>
            <a:endParaRPr lang="en-US" sz="2400" dirty="0"/>
          </a:p>
          <a:p>
            <a:r>
              <a:rPr lang="en-US" sz="2400" dirty="0" smtClean="0"/>
              <a:t>First OS to introduce Graphical User Interface (GUI) </a:t>
            </a:r>
          </a:p>
          <a:p>
            <a:endParaRPr lang="en-US" sz="2400" dirty="0"/>
          </a:p>
          <a:p>
            <a:r>
              <a:rPr lang="en-US" sz="2400" dirty="0" smtClean="0"/>
              <a:t>Motorola chip tends to be faster than the equivalent Intel chip, </a:t>
            </a:r>
          </a:p>
          <a:p>
            <a:r>
              <a:rPr lang="en-US" sz="2400" dirty="0" smtClean="0"/>
              <a:t>so the Mac OS can handle a heavier computational load</a:t>
            </a:r>
          </a:p>
          <a:p>
            <a:endParaRPr lang="en-US" sz="2400" dirty="0"/>
          </a:p>
          <a:p>
            <a:r>
              <a:rPr lang="en-US" sz="2400" dirty="0" smtClean="0"/>
              <a:t>Superior graphic representation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662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56703" y="228600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Mac-OS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45959" y="1371600"/>
            <a:ext cx="756239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636F4"/>
                </a:solidFill>
              </a:rPr>
              <a:t>Disadvantages</a:t>
            </a:r>
          </a:p>
          <a:p>
            <a:endParaRPr lang="en-US" sz="2400" dirty="0"/>
          </a:p>
          <a:p>
            <a:r>
              <a:rPr lang="en-US" sz="2400" dirty="0" smtClean="0"/>
              <a:t>Strict copyright protection of the manufacturing process 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revents other computer manufacturers from ‘cloning’ the </a:t>
            </a:r>
          </a:p>
          <a:p>
            <a:r>
              <a:rPr lang="en-US" sz="2400" dirty="0" smtClean="0"/>
              <a:t>Mac computers. This limits the extent in which Apple Inc.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an compete in the computer market</a:t>
            </a:r>
          </a:p>
          <a:p>
            <a:endParaRPr lang="en-US" sz="2400" dirty="0"/>
          </a:p>
          <a:p>
            <a:r>
              <a:rPr lang="en-US" sz="2400" dirty="0" smtClean="0"/>
              <a:t>Single user machine, less secure compared to UNIX, data</a:t>
            </a:r>
          </a:p>
          <a:p>
            <a:r>
              <a:rPr lang="en-US" sz="2400" dirty="0" smtClean="0"/>
              <a:t>sharing more difficult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5443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452" y="228600"/>
            <a:ext cx="268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MS-Windows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82232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MS-Windows is the operating system for personal computers </a:t>
            </a:r>
          </a:p>
          <a:p>
            <a:r>
              <a:rPr lang="en-US" sz="2400" dirty="0" smtClean="0"/>
              <a:t>(PC) introduced by Microsoft company in 1985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3636F4"/>
                </a:solidFill>
              </a:rPr>
              <a:t>Advantages</a:t>
            </a:r>
          </a:p>
          <a:p>
            <a:endParaRPr lang="en-US" sz="2400" dirty="0"/>
          </a:p>
          <a:p>
            <a:r>
              <a:rPr lang="en-US" sz="2400" dirty="0" smtClean="0"/>
              <a:t>Most popular and widely used computers in the world. Over</a:t>
            </a:r>
          </a:p>
          <a:p>
            <a:r>
              <a:rPr lang="en-US" sz="2400" dirty="0" smtClean="0"/>
              <a:t>90% of the computers in the world use some version of </a:t>
            </a:r>
          </a:p>
          <a:p>
            <a:r>
              <a:rPr lang="en-US" sz="2400" dirty="0" smtClean="0"/>
              <a:t>Windows, and the number of applications available for use</a:t>
            </a:r>
          </a:p>
          <a:p>
            <a:r>
              <a:rPr lang="en-US" sz="2400" dirty="0" smtClean="0"/>
              <a:t>with Windows greatly surpasses those of its competitors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It provides both single and multi-user environment. This allows</a:t>
            </a:r>
          </a:p>
          <a:p>
            <a:r>
              <a:rPr lang="en-US" sz="2400" dirty="0" smtClean="0"/>
              <a:t>Windows to operate in a wide range of computing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0054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43452" y="228600"/>
            <a:ext cx="268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MS-Windows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81748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636F4"/>
                </a:solidFill>
              </a:rPr>
              <a:t>Disadvantages</a:t>
            </a:r>
          </a:p>
          <a:p>
            <a:endParaRPr lang="en-US" sz="2400" dirty="0" smtClean="0"/>
          </a:p>
          <a:p>
            <a:r>
              <a:rPr lang="en-US" sz="2400" dirty="0" smtClean="0"/>
              <a:t>Windows remains tied to the Intel 80 x 86 chips, which employ</a:t>
            </a:r>
          </a:p>
          <a:p>
            <a:r>
              <a:rPr lang="en-US" sz="2400" dirty="0" smtClean="0"/>
              <a:t>Complex Instruction Set Computing (CISC) that requires more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nstructions on average compared to a RISC machine. </a:t>
            </a:r>
          </a:p>
          <a:p>
            <a:endParaRPr lang="en-US" sz="2400" dirty="0"/>
          </a:p>
          <a:p>
            <a:r>
              <a:rPr lang="en-US" sz="2400" dirty="0" smtClean="0"/>
              <a:t>Notoriously unstable and prone to major security risk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3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497067" y="1905000"/>
            <a:ext cx="6970533" cy="3108543"/>
            <a:chOff x="152400" y="1905000"/>
            <a:chExt cx="6970533" cy="3108543"/>
          </a:xfrm>
        </p:grpSpPr>
        <p:sp>
          <p:nvSpPr>
            <p:cNvPr id="8" name="TextBox 7"/>
            <p:cNvSpPr txBox="1"/>
            <p:nvPr/>
          </p:nvSpPr>
          <p:spPr>
            <a:xfrm>
              <a:off x="457201" y="1905000"/>
              <a:ext cx="6665732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0)   History of Computation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Computational and Computer Science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Computational Physics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Computing Platforms</a:t>
              </a:r>
            </a:p>
            <a:p>
              <a:pPr marL="514350" indent="-514350">
                <a:buAutoNum type="arabicParenR"/>
              </a:pPr>
              <a:r>
                <a:rPr lang="en-US" sz="2800" b="1" dirty="0" smtClean="0">
                  <a:solidFill>
                    <a:srgbClr val="3636F4"/>
                  </a:solidFill>
                </a:rPr>
                <a:t>Programming Languages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Summary</a:t>
              </a:r>
            </a:p>
            <a:p>
              <a:pPr marL="514350" indent="-514350">
                <a:buAutoNum type="arabicParenR"/>
              </a:pP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" y="19050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Wingdings"/>
                </a:rPr>
                <a:t>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3730" y="23108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742" y="272448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9858" y="317805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27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3744" y="228600"/>
            <a:ext cx="478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Programming Languages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430953"/>
            <a:ext cx="85450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are many different programming languages available. These</a:t>
            </a:r>
          </a:p>
          <a:p>
            <a:r>
              <a:rPr lang="en-US" sz="2400" dirty="0"/>
              <a:t>l</a:t>
            </a:r>
            <a:r>
              <a:rPr lang="en-US" sz="2400" dirty="0" smtClean="0"/>
              <a:t>anguages are typically classified according to the advances that</a:t>
            </a:r>
          </a:p>
          <a:p>
            <a:r>
              <a:rPr lang="en-US" sz="2400" dirty="0" smtClean="0"/>
              <a:t>they incorporate. Each major step-up is represented as a new</a:t>
            </a:r>
          </a:p>
          <a:p>
            <a:r>
              <a:rPr lang="en-US" sz="2400" dirty="0" smtClean="0"/>
              <a:t>generation.</a:t>
            </a:r>
          </a:p>
          <a:p>
            <a:endParaRPr lang="en-US" sz="2400" dirty="0"/>
          </a:p>
          <a:p>
            <a:r>
              <a:rPr lang="en-US" sz="2400" dirty="0" smtClean="0"/>
              <a:t>First generation of languages are called </a:t>
            </a:r>
            <a:r>
              <a:rPr lang="en-US" sz="2400" b="1" dirty="0" smtClean="0">
                <a:solidFill>
                  <a:srgbClr val="3636F4"/>
                </a:solidFill>
              </a:rPr>
              <a:t>machine languages</a:t>
            </a:r>
            <a:r>
              <a:rPr lang="en-US" sz="2400" dirty="0" smtClean="0"/>
              <a:t>. This</a:t>
            </a:r>
          </a:p>
          <a:p>
            <a:r>
              <a:rPr lang="en-US" sz="2400" dirty="0" smtClean="0"/>
              <a:t> is the most basic and primitive form where the code is written as </a:t>
            </a:r>
          </a:p>
          <a:p>
            <a:r>
              <a:rPr lang="en-US" sz="2400" dirty="0" smtClean="0"/>
              <a:t>A string of binary numbers which computer hardware can interpret</a:t>
            </a:r>
          </a:p>
          <a:p>
            <a:r>
              <a:rPr lang="en-US" sz="2400" dirty="0" smtClean="0"/>
              <a:t>as instructions. All higher level of languages must be converted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 machine language before the CPU can process them.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699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3744" y="228600"/>
            <a:ext cx="478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Programming Languages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98422" y="1442621"/>
            <a:ext cx="877118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Second generation languages are called the </a:t>
            </a:r>
            <a:r>
              <a:rPr lang="en-US" sz="2400" b="1" dirty="0" smtClean="0">
                <a:solidFill>
                  <a:srgbClr val="3636F4"/>
                </a:solidFill>
              </a:rPr>
              <a:t>assembly languages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They use English acronyms instead of binary number, and thus easier</a:t>
            </a:r>
          </a:p>
          <a:p>
            <a:r>
              <a:rPr lang="en-US" sz="2400" dirty="0" smtClean="0"/>
              <a:t>to understand compared to the machine language but still quite </a:t>
            </a:r>
          </a:p>
          <a:p>
            <a:r>
              <a:rPr lang="en-US" sz="2400" dirty="0" smtClean="0"/>
              <a:t>arcane compared to higher level of languages. Assembly languages</a:t>
            </a:r>
          </a:p>
          <a:p>
            <a:r>
              <a:rPr lang="en-US" sz="2400" dirty="0" smtClean="0"/>
              <a:t>are used just for direct translation of machine level code in English.</a:t>
            </a:r>
          </a:p>
          <a:p>
            <a:endParaRPr lang="en-US" sz="2400" dirty="0"/>
          </a:p>
          <a:p>
            <a:r>
              <a:rPr lang="en-US" sz="2400" dirty="0" smtClean="0"/>
              <a:t>Third generation languages are known as ‘high level’ languages. A</a:t>
            </a:r>
          </a:p>
          <a:p>
            <a:r>
              <a:rPr lang="en-US" sz="2400" dirty="0" smtClean="0"/>
              <a:t>compiler (a computer code written beforehand) is needed to convert</a:t>
            </a:r>
          </a:p>
          <a:p>
            <a:r>
              <a:rPr lang="en-US" sz="2400" dirty="0" smtClean="0"/>
              <a:t>the codes written in high level languages to machine level code. </a:t>
            </a:r>
          </a:p>
          <a:p>
            <a:r>
              <a:rPr lang="en-US" sz="2400" dirty="0" smtClean="0"/>
              <a:t>Most computational physicist need expertise in third generation</a:t>
            </a:r>
          </a:p>
          <a:p>
            <a:r>
              <a:rPr lang="en-US" sz="2400" dirty="0" smtClean="0"/>
              <a:t>languages. Two most important examples for high level language for</a:t>
            </a:r>
          </a:p>
          <a:p>
            <a:r>
              <a:rPr lang="en-US" sz="2400" dirty="0" smtClean="0"/>
              <a:t>scientific computation are: </a:t>
            </a:r>
            <a:r>
              <a:rPr lang="en-US" sz="2400" b="1" dirty="0" smtClean="0">
                <a:solidFill>
                  <a:srgbClr val="3636F4"/>
                </a:solidFill>
              </a:rPr>
              <a:t>Fortran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3636F4"/>
                </a:solidFill>
              </a:rPr>
              <a:t> C/C++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6945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93744" y="228600"/>
            <a:ext cx="4780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Programming Languages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430953"/>
            <a:ext cx="882677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Fourth generation languages are called the interpreted language, and</a:t>
            </a:r>
          </a:p>
          <a:p>
            <a:r>
              <a:rPr lang="en-US" sz="2400" dirty="0" smtClean="0"/>
              <a:t>rely on interpreter which translates the codes in real time to machine</a:t>
            </a:r>
          </a:p>
          <a:p>
            <a:r>
              <a:rPr lang="en-US" sz="2400" dirty="0" smtClean="0"/>
              <a:t>codes. Interpreted languages do not usually produce stand-alone </a:t>
            </a:r>
          </a:p>
          <a:p>
            <a:r>
              <a:rPr lang="en-US" sz="2400" dirty="0" err="1" smtClean="0"/>
              <a:t>executables</a:t>
            </a:r>
            <a:r>
              <a:rPr lang="en-US" sz="2400" dirty="0" smtClean="0"/>
              <a:t>, and are typically slower than third generation</a:t>
            </a:r>
          </a:p>
          <a:p>
            <a:r>
              <a:rPr lang="en-US" sz="2400" dirty="0" smtClean="0"/>
              <a:t>languages. Few examples are:  </a:t>
            </a:r>
            <a:r>
              <a:rPr lang="en-US" sz="2400" b="1" dirty="0" smtClean="0">
                <a:solidFill>
                  <a:srgbClr val="3636F4"/>
                </a:solidFill>
              </a:rPr>
              <a:t>Interactive Data Language (IDL), </a:t>
            </a:r>
          </a:p>
          <a:p>
            <a:r>
              <a:rPr lang="en-US" sz="2400" b="1" dirty="0" smtClean="0">
                <a:solidFill>
                  <a:srgbClr val="3636F4"/>
                </a:solidFill>
              </a:rPr>
              <a:t>Physics Analysis Workbench (PAW), </a:t>
            </a:r>
            <a:r>
              <a:rPr lang="en-US" sz="2400" b="1" dirty="0" err="1" smtClean="0">
                <a:solidFill>
                  <a:srgbClr val="3636F4"/>
                </a:solidFill>
              </a:rPr>
              <a:t>Mahematica</a:t>
            </a:r>
            <a:r>
              <a:rPr lang="en-US" sz="2400" b="1" dirty="0" smtClean="0">
                <a:solidFill>
                  <a:srgbClr val="3636F4"/>
                </a:solidFill>
              </a:rPr>
              <a:t>, Maple </a:t>
            </a:r>
            <a:r>
              <a:rPr lang="en-US" sz="2400" dirty="0" smtClean="0"/>
              <a:t>and</a:t>
            </a:r>
            <a:r>
              <a:rPr lang="en-US" sz="2400" b="1" dirty="0" smtClean="0">
                <a:solidFill>
                  <a:srgbClr val="3636F4"/>
                </a:solidFill>
              </a:rPr>
              <a:t> </a:t>
            </a:r>
          </a:p>
          <a:p>
            <a:r>
              <a:rPr lang="en-US" sz="2400" b="1" dirty="0" err="1" smtClean="0">
                <a:solidFill>
                  <a:srgbClr val="3636F4"/>
                </a:solidFill>
              </a:rPr>
              <a:t>Matlab</a:t>
            </a:r>
            <a:endParaRPr lang="en-US" sz="2400" b="1" dirty="0" smtClean="0">
              <a:solidFill>
                <a:srgbClr val="3636F4"/>
              </a:solidFill>
            </a:endParaRPr>
          </a:p>
          <a:p>
            <a:endParaRPr lang="en-US" sz="2400" dirty="0"/>
          </a:p>
          <a:p>
            <a:r>
              <a:rPr lang="en-US" sz="2400" dirty="0" smtClean="0"/>
              <a:t>Fifth generation languages are the latest set of computing languages.</a:t>
            </a:r>
          </a:p>
          <a:p>
            <a:r>
              <a:rPr lang="en-US" sz="2400" dirty="0" smtClean="0"/>
              <a:t>These languages use a graphical interface to generate the source</a:t>
            </a:r>
          </a:p>
          <a:p>
            <a:r>
              <a:rPr lang="en-US" sz="2400" dirty="0" smtClean="0"/>
              <a:t>code which is then compiled via compiler or interpreter of lower</a:t>
            </a:r>
          </a:p>
          <a:p>
            <a:r>
              <a:rPr lang="en-US" sz="2400" dirty="0" smtClean="0"/>
              <a:t>level languages. </a:t>
            </a:r>
            <a:r>
              <a:rPr lang="en-US" sz="2400" b="1" dirty="0" smtClean="0">
                <a:solidFill>
                  <a:srgbClr val="3636F4"/>
                </a:solidFill>
              </a:rPr>
              <a:t>Prolog, OPS5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3636F4"/>
                </a:solidFill>
              </a:rPr>
              <a:t>Mercury</a:t>
            </a:r>
            <a:r>
              <a:rPr lang="en-US" sz="2400" dirty="0" smtClean="0"/>
              <a:t> are examples of fifth</a:t>
            </a:r>
          </a:p>
          <a:p>
            <a:r>
              <a:rPr lang="en-US" sz="2400" dirty="0" smtClean="0"/>
              <a:t>generation languages.</a:t>
            </a:r>
          </a:p>
        </p:txBody>
      </p:sp>
    </p:spTree>
    <p:extLst>
      <p:ext uri="{BB962C8B-B14F-4D97-AF65-F5344CB8AC3E}">
        <p14:creationId xmlns:p14="http://schemas.microsoft.com/office/powerpoint/2010/main" val="42567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543" y="1996857"/>
            <a:ext cx="62228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0)   History of Computation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Computational and Computer Science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Computational Physics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Computing Platforms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Programming Languages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Summary</a:t>
            </a:r>
          </a:p>
          <a:p>
            <a:pPr marL="514350" indent="-514350">
              <a:buAutoNum type="arabicParenR"/>
            </a:pP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061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03060" y="228600"/>
            <a:ext cx="156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Fortran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82198" y="1295400"/>
            <a:ext cx="80808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Fortran is the oldest of the scientific computing languages, and </a:t>
            </a:r>
          </a:p>
          <a:p>
            <a:r>
              <a:rPr lang="en-US" sz="2400" dirty="0" smtClean="0"/>
              <a:t>is still the most widely used.</a:t>
            </a:r>
          </a:p>
          <a:p>
            <a:endParaRPr lang="en-US" sz="2400" dirty="0"/>
          </a:p>
          <a:p>
            <a:r>
              <a:rPr lang="en-US" sz="2400" dirty="0" smtClean="0"/>
              <a:t>Originally released in 1954. Then it went through several </a:t>
            </a:r>
          </a:p>
          <a:p>
            <a:r>
              <a:rPr lang="en-US" sz="2400" dirty="0" smtClean="0"/>
              <a:t>modifications. Fortran II was released in 1958. Fortran III was</a:t>
            </a:r>
          </a:p>
          <a:p>
            <a:r>
              <a:rPr lang="en-US" sz="2400" dirty="0" smtClean="0"/>
              <a:t>a short-lived release. Fortran IV released in 1962 became the</a:t>
            </a:r>
          </a:p>
          <a:p>
            <a:r>
              <a:rPr lang="en-US" sz="2400" dirty="0" smtClean="0"/>
              <a:t>mainstay of scientific computing. Other major releases are </a:t>
            </a:r>
          </a:p>
          <a:p>
            <a:r>
              <a:rPr lang="en-US" sz="2400" dirty="0" smtClean="0"/>
              <a:t>Fortran 77 (ANSI Fortran) in 1977 and then Fortran 90 (pointer </a:t>
            </a:r>
          </a:p>
          <a:p>
            <a:r>
              <a:rPr lang="en-US" sz="2400" dirty="0" smtClean="0"/>
              <a:t>and other additions) in 1990.</a:t>
            </a:r>
          </a:p>
          <a:p>
            <a:endParaRPr lang="en-US" sz="2400" dirty="0"/>
          </a:p>
          <a:p>
            <a:r>
              <a:rPr lang="en-US" sz="2400" dirty="0" smtClean="0"/>
              <a:t>Two major reasons of popularity of Fortran are: built-in data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ypes such as real, double and complex, and wide variety of</a:t>
            </a:r>
          </a:p>
          <a:p>
            <a:r>
              <a:rPr lang="en-US" sz="2400" dirty="0" smtClean="0"/>
              <a:t>controlling and branching structures.</a:t>
            </a:r>
          </a:p>
        </p:txBody>
      </p:sp>
    </p:spTree>
    <p:extLst>
      <p:ext uri="{BB962C8B-B14F-4D97-AF65-F5344CB8AC3E}">
        <p14:creationId xmlns:p14="http://schemas.microsoft.com/office/powerpoint/2010/main" val="16393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4922" y="228600"/>
            <a:ext cx="1318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C/C++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073289"/>
            <a:ext cx="838659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 is a more recent entry into the field of scientific programming. </a:t>
            </a:r>
          </a:p>
          <a:p>
            <a:r>
              <a:rPr lang="en-US" sz="2400" dirty="0" smtClean="0"/>
              <a:t>It was released in 1971, and was designed to provide computing</a:t>
            </a:r>
          </a:p>
          <a:p>
            <a:r>
              <a:rPr lang="en-US" sz="2400" dirty="0" smtClean="0"/>
              <a:t>environment.</a:t>
            </a:r>
          </a:p>
          <a:p>
            <a:endParaRPr lang="en-US" sz="2400" dirty="0"/>
          </a:p>
          <a:p>
            <a:r>
              <a:rPr lang="en-US" sz="2400" dirty="0" smtClean="0"/>
              <a:t>C is largely developed as system programming language for UNIX,</a:t>
            </a:r>
          </a:p>
          <a:p>
            <a:r>
              <a:rPr lang="en-US" sz="2400" dirty="0" smtClean="0"/>
              <a:t>and the kernel of UNIX OS is written in C. This made C a logical</a:t>
            </a:r>
          </a:p>
          <a:p>
            <a:r>
              <a:rPr lang="en-US" sz="2400" dirty="0" smtClean="0"/>
              <a:t>choice for high level language in UNIX systems. In addition, the</a:t>
            </a:r>
          </a:p>
          <a:p>
            <a:r>
              <a:rPr lang="en-US" sz="2400" dirty="0" smtClean="0"/>
              <a:t>use of header files and longer variable names made code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ocumentation easier in C.</a:t>
            </a:r>
          </a:p>
          <a:p>
            <a:endParaRPr lang="en-US" sz="2400" dirty="0"/>
          </a:p>
          <a:p>
            <a:r>
              <a:rPr lang="en-US" sz="2400" dirty="0" smtClean="0"/>
              <a:t>With the advance in computer science the idea of </a:t>
            </a:r>
            <a:r>
              <a:rPr lang="en-US" sz="2400" b="1" dirty="0" smtClean="0">
                <a:solidFill>
                  <a:srgbClr val="3636F4"/>
                </a:solidFill>
              </a:rPr>
              <a:t>object oriented</a:t>
            </a:r>
          </a:p>
          <a:p>
            <a:r>
              <a:rPr lang="en-US" sz="2400" b="1" dirty="0" smtClean="0">
                <a:solidFill>
                  <a:srgbClr val="3636F4"/>
                </a:solidFill>
              </a:rPr>
              <a:t>programming</a:t>
            </a:r>
            <a:r>
              <a:rPr lang="en-US" sz="2400" dirty="0" smtClean="0"/>
              <a:t> was developed. This concept is incorporated in C++.</a:t>
            </a:r>
          </a:p>
          <a:p>
            <a:r>
              <a:rPr lang="en-US" sz="2400" dirty="0" smtClean="0"/>
              <a:t>C++ can be considered a superset of C language, and is almost</a:t>
            </a:r>
          </a:p>
          <a:p>
            <a:r>
              <a:rPr lang="en-US" sz="2400" dirty="0" smtClean="0"/>
              <a:t>completely compatible with the C program structure. 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2026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497067" y="1905000"/>
            <a:ext cx="6970533" cy="3108543"/>
            <a:chOff x="152400" y="1905000"/>
            <a:chExt cx="6970533" cy="3108543"/>
          </a:xfrm>
        </p:grpSpPr>
        <p:sp>
          <p:nvSpPr>
            <p:cNvPr id="8" name="TextBox 7"/>
            <p:cNvSpPr txBox="1"/>
            <p:nvPr/>
          </p:nvSpPr>
          <p:spPr>
            <a:xfrm>
              <a:off x="457201" y="1905000"/>
              <a:ext cx="6665732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0)   History of Computation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Computational and Computer Science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Computational Physics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Computing Platforms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Programming Languages</a:t>
              </a:r>
            </a:p>
            <a:p>
              <a:pPr marL="514350" indent="-514350">
                <a:buAutoNum type="arabicParenR"/>
              </a:pPr>
              <a:r>
                <a:rPr lang="en-US" sz="2800" b="1" dirty="0" smtClean="0">
                  <a:solidFill>
                    <a:srgbClr val="3636F4"/>
                  </a:solidFill>
                </a:rPr>
                <a:t>Summary</a:t>
              </a:r>
            </a:p>
            <a:p>
              <a:pPr marL="514350" indent="-514350">
                <a:buAutoNum type="arabicParenR"/>
              </a:pP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" y="19050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Wingdings"/>
                </a:rPr>
                <a:t>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3730" y="23108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742" y="272448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89858" y="3178053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228" y="3577197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Wingdings"/>
              </a:rPr>
              <a:t>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960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33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15303" y="228600"/>
            <a:ext cx="193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682198" y="1295400"/>
            <a:ext cx="788004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history of computation is around 200 years old</a:t>
            </a:r>
          </a:p>
          <a:p>
            <a:endParaRPr lang="en-US" sz="2800" dirty="0"/>
          </a:p>
          <a:p>
            <a:r>
              <a:rPr lang="en-US" sz="2800" dirty="0" smtClean="0"/>
              <a:t>Heart of the computer CPU is a device called </a:t>
            </a:r>
          </a:p>
          <a:p>
            <a:r>
              <a:rPr lang="en-US" sz="2800" dirty="0" smtClean="0"/>
              <a:t>transistors which are integrated in chips</a:t>
            </a:r>
          </a:p>
          <a:p>
            <a:endParaRPr lang="en-US" sz="2800" dirty="0" smtClean="0"/>
          </a:p>
          <a:p>
            <a:r>
              <a:rPr lang="en-US" sz="2800" dirty="0" smtClean="0"/>
              <a:t>The exponential growth in computing power is </a:t>
            </a:r>
          </a:p>
          <a:p>
            <a:r>
              <a:rPr lang="en-US" sz="2800" dirty="0" smtClean="0"/>
              <a:t>represented by the Moore’s Law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Computer software: different operating systems and </a:t>
            </a:r>
          </a:p>
          <a:p>
            <a:r>
              <a:rPr lang="en-US" sz="2800" dirty="0" smtClean="0"/>
              <a:t>programming languages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3850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543" y="1996857"/>
            <a:ext cx="622285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0)   </a:t>
            </a:r>
            <a:r>
              <a:rPr lang="en-US" sz="2800" b="1" dirty="0" smtClean="0">
                <a:solidFill>
                  <a:srgbClr val="3636F4"/>
                </a:solidFill>
              </a:rPr>
              <a:t>History of Computation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Computational and Computer Science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Computational Physics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Computing Platforms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Programming Languages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Summary</a:t>
            </a:r>
          </a:p>
          <a:p>
            <a:pPr marL="514350" indent="-514350">
              <a:buAutoNum type="arabicParenR"/>
            </a:pP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06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01842" y="228600"/>
            <a:ext cx="456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History of Computation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295400"/>
            <a:ext cx="814466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636F4"/>
                </a:solidFill>
              </a:rPr>
              <a:t>Charles Babbage</a:t>
            </a:r>
            <a:r>
              <a:rPr lang="en-US" sz="2400" dirty="0" smtClean="0"/>
              <a:t> (1791-1871) developed the theory of</a:t>
            </a:r>
          </a:p>
          <a:p>
            <a:r>
              <a:rPr lang="en-US" sz="2400" dirty="0" smtClean="0"/>
              <a:t>automated calculations, inventor of the first mechanical</a:t>
            </a:r>
          </a:p>
          <a:p>
            <a:r>
              <a:rPr lang="en-US" sz="2400" dirty="0" smtClean="0"/>
              <a:t>computer in 1837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3636F4"/>
                </a:solidFill>
              </a:rPr>
              <a:t>George Boole</a:t>
            </a:r>
            <a:r>
              <a:rPr lang="en-US" sz="2400" dirty="0" smtClean="0"/>
              <a:t> formalized Boolean Algebra, the basis for </a:t>
            </a:r>
          </a:p>
          <a:p>
            <a:r>
              <a:rPr lang="en-US" sz="2400" dirty="0" smtClean="0"/>
              <a:t>digital logic and computer science, in 1847-1854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3636F4"/>
                </a:solidFill>
              </a:rPr>
              <a:t>John von Neumann </a:t>
            </a:r>
            <a:r>
              <a:rPr lang="en-US" sz="2400" dirty="0" smtClean="0"/>
              <a:t>formulated the von Neumann architecture</a:t>
            </a:r>
          </a:p>
          <a:p>
            <a:r>
              <a:rPr lang="en-US" sz="2400" dirty="0" smtClean="0"/>
              <a:t>on which most modern computers are based</a:t>
            </a:r>
          </a:p>
          <a:p>
            <a:endParaRPr lang="en-US" sz="2400" dirty="0"/>
          </a:p>
          <a:p>
            <a:r>
              <a:rPr lang="en-US" sz="2400" dirty="0" smtClean="0"/>
              <a:t>The basic ingredient of computer hardware is a device called</a:t>
            </a:r>
          </a:p>
          <a:p>
            <a:r>
              <a:rPr lang="en-US" sz="2400" b="1" dirty="0" smtClean="0">
                <a:solidFill>
                  <a:srgbClr val="3636F4"/>
                </a:solidFill>
              </a:rPr>
              <a:t>transistor</a:t>
            </a:r>
            <a:r>
              <a:rPr lang="en-US" sz="2400" dirty="0" smtClean="0"/>
              <a:t>, and the history of computation is directly connected </a:t>
            </a:r>
          </a:p>
          <a:p>
            <a:r>
              <a:rPr lang="en-US" sz="2400" dirty="0" smtClean="0"/>
              <a:t>to the history of transistors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84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01842" y="228600"/>
            <a:ext cx="456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History of Computation</a:t>
            </a:r>
            <a:endParaRPr lang="en-US" sz="36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1179513"/>
            <a:ext cx="7566025" cy="5068887"/>
            <a:chOff x="577850" y="1201738"/>
            <a:chExt cx="7834313" cy="5260975"/>
          </a:xfrm>
        </p:grpSpPr>
        <p:pic>
          <p:nvPicPr>
            <p:cNvPr id="9" name="Picture 3" descr="history_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838" y="1201738"/>
              <a:ext cx="7680325" cy="492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846138" y="4043363"/>
              <a:ext cx="4264025" cy="2227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" name="Picture 6" descr="history_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50" y="4097338"/>
              <a:ext cx="4608513" cy="236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850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01842" y="228600"/>
            <a:ext cx="456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History of Computation</a:t>
            </a:r>
            <a:endParaRPr lang="en-US" sz="3600" dirty="0"/>
          </a:p>
        </p:txBody>
      </p:sp>
      <p:pic>
        <p:nvPicPr>
          <p:cNvPr id="7" name="Picture 3" descr="mo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1050925"/>
            <a:ext cx="5445125" cy="37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cal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53000"/>
            <a:ext cx="4330597" cy="139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4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01842" y="228600"/>
            <a:ext cx="456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History of Computation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9" y="1371599"/>
            <a:ext cx="4976771" cy="49472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6077" y="3143071"/>
            <a:ext cx="3379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Extension of Moore’s Law</a:t>
            </a:r>
          </a:p>
          <a:p>
            <a:r>
              <a:rPr lang="en-US" sz="2400" dirty="0" smtClean="0"/>
              <a:t>as the Fifth paradigm by</a:t>
            </a:r>
          </a:p>
          <a:p>
            <a:r>
              <a:rPr lang="en-US" sz="2400" dirty="0" smtClean="0"/>
              <a:t>Ray Kurzweil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13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868681"/>
            <a:ext cx="7620000" cy="9144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0C0C9-CF5D-48FA-8222-3485CA7962CC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0427" y="228600"/>
            <a:ext cx="15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outline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497067" y="1905000"/>
            <a:ext cx="6970533" cy="3108543"/>
            <a:chOff x="152400" y="1905000"/>
            <a:chExt cx="6970533" cy="3108543"/>
          </a:xfrm>
        </p:grpSpPr>
        <p:sp>
          <p:nvSpPr>
            <p:cNvPr id="8" name="TextBox 7"/>
            <p:cNvSpPr txBox="1"/>
            <p:nvPr/>
          </p:nvSpPr>
          <p:spPr>
            <a:xfrm>
              <a:off x="457201" y="1905000"/>
              <a:ext cx="6665732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0)   History of Computation</a:t>
              </a:r>
            </a:p>
            <a:p>
              <a:pPr marL="514350" indent="-514350">
                <a:buAutoNum type="arabicParenR"/>
              </a:pPr>
              <a:r>
                <a:rPr lang="en-US" sz="2800" b="1" dirty="0" smtClean="0">
                  <a:solidFill>
                    <a:srgbClr val="3636F4"/>
                  </a:solidFill>
                </a:rPr>
                <a:t>Computational and Computer Science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Computational Physics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Computing Platforms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Programming Languages</a:t>
              </a:r>
            </a:p>
            <a:p>
              <a:pPr marL="514350" indent="-514350">
                <a:buAutoNum type="arabicParenR"/>
              </a:pPr>
              <a:r>
                <a:rPr lang="en-US" sz="2800" dirty="0" smtClean="0"/>
                <a:t>Summary</a:t>
              </a:r>
            </a:p>
            <a:p>
              <a:pPr marL="514350" indent="-514350">
                <a:buAutoNum type="arabicParenR"/>
              </a:pPr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" y="190500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Wingdings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72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1849</Words>
  <Application>Microsoft Office PowerPoint</Application>
  <PresentationFormat>On-screen Show (4:3)</PresentationFormat>
  <Paragraphs>367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fzahid</dc:creator>
  <cp:lastModifiedBy>jianwang</cp:lastModifiedBy>
  <cp:revision>204</cp:revision>
  <dcterms:created xsi:type="dcterms:W3CDTF">2014-01-19T19:10:28Z</dcterms:created>
  <dcterms:modified xsi:type="dcterms:W3CDTF">2018-09-01T05:26:54Z</dcterms:modified>
</cp:coreProperties>
</file>