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5"/>
  </p:notesMasterIdLst>
  <p:sldIdLst>
    <p:sldId id="256" r:id="rId2"/>
    <p:sldId id="340" r:id="rId3"/>
    <p:sldId id="266" r:id="rId4"/>
    <p:sldId id="300" r:id="rId5"/>
    <p:sldId id="301" r:id="rId6"/>
    <p:sldId id="299" r:id="rId7"/>
    <p:sldId id="302" r:id="rId8"/>
    <p:sldId id="267" r:id="rId9"/>
    <p:sldId id="305" r:id="rId10"/>
    <p:sldId id="306" r:id="rId11"/>
    <p:sldId id="304" r:id="rId12"/>
    <p:sldId id="309" r:id="rId13"/>
    <p:sldId id="307" r:id="rId14"/>
    <p:sldId id="310" r:id="rId15"/>
    <p:sldId id="308" r:id="rId16"/>
    <p:sldId id="311" r:id="rId17"/>
    <p:sldId id="312" r:id="rId18"/>
    <p:sldId id="314" r:id="rId19"/>
    <p:sldId id="313" r:id="rId20"/>
    <p:sldId id="315" r:id="rId21"/>
    <p:sldId id="316" r:id="rId22"/>
    <p:sldId id="317" r:id="rId23"/>
    <p:sldId id="318" r:id="rId24"/>
    <p:sldId id="319" r:id="rId25"/>
    <p:sldId id="320" r:id="rId26"/>
    <p:sldId id="323" r:id="rId27"/>
    <p:sldId id="321" r:id="rId28"/>
    <p:sldId id="325" r:id="rId29"/>
    <p:sldId id="324" r:id="rId30"/>
    <p:sldId id="326" r:id="rId31"/>
    <p:sldId id="327" r:id="rId32"/>
    <p:sldId id="328" r:id="rId33"/>
    <p:sldId id="329" r:id="rId34"/>
    <p:sldId id="332" r:id="rId35"/>
    <p:sldId id="333" r:id="rId36"/>
    <p:sldId id="334" r:id="rId37"/>
    <p:sldId id="335" r:id="rId38"/>
    <p:sldId id="336" r:id="rId39"/>
    <p:sldId id="337" r:id="rId40"/>
    <p:sldId id="338" r:id="rId41"/>
    <p:sldId id="339" r:id="rId42"/>
    <p:sldId id="331" r:id="rId43"/>
    <p:sldId id="330" r:id="rId4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636F4"/>
    <a:srgbClr val="3607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71" autoAdjust="0"/>
    <p:restoredTop sz="94660"/>
  </p:normalViewPr>
  <p:slideViewPr>
    <p:cSldViewPr>
      <p:cViewPr varScale="1">
        <p:scale>
          <a:sx n="84" d="100"/>
          <a:sy n="84" d="100"/>
        </p:scale>
        <p:origin x="1373" y="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04DEB5-7C93-4CAD-904A-259D1B571387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1DC50D-1BAE-4476-9308-BD7666C67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126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23CF0-D79E-4C3B-A7E3-B276127A1359}" type="datetime1">
              <a:rPr lang="en-US" smtClean="0"/>
              <a:t>9/4/2018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0C0C9-CF5D-48FA-8222-3485CA796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085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B72F9-340F-494B-BAFA-326AB27E9E84}" type="datetime1">
              <a:rPr lang="en-US" smtClean="0"/>
              <a:t>9/4/2018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0C0C9-CF5D-48FA-8222-3485CA796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696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6D366-DA33-4F49-9DA5-EFF38C53D8AC}" type="datetime1">
              <a:rPr lang="en-US" smtClean="0"/>
              <a:t>9/4/2018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0C0C9-CF5D-48FA-8222-3485CA796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876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76B09-A825-4187-91D6-A089CB5B247B}" type="datetime1">
              <a:rPr lang="en-US" smtClean="0"/>
              <a:t>9/4/2018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0C0C9-CF5D-48FA-8222-3485CA796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626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7C187-ED3F-411E-93D1-1F1B67055E2B}" type="datetime1">
              <a:rPr lang="en-US" smtClean="0"/>
              <a:t>9/4/2018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0C0C9-CF5D-48FA-8222-3485CA796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35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BB838-9723-48AE-B64D-5D59DDD86E48}" type="datetime1">
              <a:rPr lang="en-US" smtClean="0"/>
              <a:t>9/4/2018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0C0C9-CF5D-48FA-8222-3485CA796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544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2B725-67EE-4BF2-B90B-A76F1ED44A26}" type="datetime1">
              <a:rPr lang="en-US" smtClean="0"/>
              <a:t>9/4/2018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0C0C9-CF5D-48FA-8222-3485CA796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093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D3FB7-280C-471B-BC52-7F1B343BF148}" type="datetime1">
              <a:rPr lang="en-US" smtClean="0"/>
              <a:t>9/4/2018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0C0C9-CF5D-48FA-8222-3485CA796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312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FDBE5-3ACC-47B4-919E-11761C294FB9}" type="datetime1">
              <a:rPr lang="en-US" smtClean="0"/>
              <a:t>9/4/2018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0C0C9-CF5D-48FA-8222-3485CA796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418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5EF87-36B3-4C39-80A5-F466E4E7882A}" type="datetime1">
              <a:rPr lang="en-US" smtClean="0"/>
              <a:t>9/4/2018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0C0C9-CF5D-48FA-8222-3485CA796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406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5735A-5878-4660-A47E-655BCD5F1EAA}" type="datetime1">
              <a:rPr lang="en-US" smtClean="0"/>
              <a:t>9/4/2018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0C0C9-CF5D-48FA-8222-3485CA796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855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DF9ECE-5781-4762-9C69-9AC7626BFEA4}" type="datetime1">
              <a:rPr lang="en-US" smtClean="0"/>
              <a:t>9/4/2018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70C0C9-CF5D-48FA-8222-3485CA796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080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76643" y="762000"/>
            <a:ext cx="452155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3636F4"/>
                </a:solidFill>
              </a:rPr>
              <a:t>PHYS 4150</a:t>
            </a:r>
          </a:p>
          <a:p>
            <a:pPr algn="ctr"/>
            <a:r>
              <a:rPr lang="en-US" sz="3600" b="1" dirty="0" smtClean="0">
                <a:solidFill>
                  <a:srgbClr val="3636F4"/>
                </a:solidFill>
              </a:rPr>
              <a:t>Computational Physics</a:t>
            </a:r>
          </a:p>
          <a:p>
            <a:pPr algn="ctr"/>
            <a:endParaRPr lang="en-US" sz="3600" b="1" dirty="0" smtClean="0">
              <a:solidFill>
                <a:srgbClr val="3636F4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466706" y="3962400"/>
            <a:ext cx="431066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J. Wang</a:t>
            </a:r>
          </a:p>
          <a:p>
            <a:pPr algn="ctr"/>
            <a:r>
              <a:rPr lang="en-US" sz="2800" dirty="0" smtClean="0"/>
              <a:t>Department of Physics</a:t>
            </a:r>
          </a:p>
          <a:p>
            <a:pPr algn="ctr"/>
            <a:r>
              <a:rPr lang="en-US" sz="2800" dirty="0" smtClean="0"/>
              <a:t>The University of Hong Kong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13762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" y="868681"/>
            <a:ext cx="7620000" cy="91440"/>
          </a:xfrm>
          <a:prstGeom prst="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62000" y="1524000"/>
            <a:ext cx="4112408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0)  Recap</a:t>
            </a:r>
          </a:p>
          <a:p>
            <a:pPr marL="514350" indent="-514350">
              <a:buAutoNum type="arabicParenR"/>
            </a:pPr>
            <a:r>
              <a:rPr lang="en-US" sz="3200" dirty="0" smtClean="0"/>
              <a:t>Programming basics</a:t>
            </a:r>
          </a:p>
          <a:p>
            <a:pPr marL="514350" indent="-514350">
              <a:buAutoNum type="arabicParenR"/>
            </a:pPr>
            <a:r>
              <a:rPr lang="en-US" sz="3200" b="1" dirty="0" smtClean="0">
                <a:solidFill>
                  <a:srgbClr val="3636F4"/>
                </a:solidFill>
              </a:rPr>
              <a:t>Data representation</a:t>
            </a:r>
          </a:p>
          <a:p>
            <a:pPr marL="514350" indent="-514350">
              <a:buAutoNum type="arabicParenR"/>
            </a:pPr>
            <a:r>
              <a:rPr lang="en-US" sz="3200" dirty="0" smtClean="0"/>
              <a:t>Examples of coding</a:t>
            </a:r>
          </a:p>
          <a:p>
            <a:r>
              <a:rPr lang="en-US" sz="3200" dirty="0" smtClean="0"/>
              <a:t>         i. prime numbers </a:t>
            </a:r>
          </a:p>
          <a:p>
            <a:r>
              <a:rPr lang="en-US" sz="3200" dirty="0" smtClean="0"/>
              <a:t>        ii. value of </a:t>
            </a:r>
            <a:r>
              <a:rPr lang="el-GR" sz="3200" dirty="0" smtClean="0"/>
              <a:t>π</a:t>
            </a:r>
            <a:endParaRPr lang="en-US" sz="3200" dirty="0" smtClean="0"/>
          </a:p>
          <a:p>
            <a:r>
              <a:rPr lang="en-US" sz="3200" dirty="0"/>
              <a:t>4</a:t>
            </a:r>
            <a:r>
              <a:rPr lang="en-US" sz="3200" dirty="0" smtClean="0"/>
              <a:t>) Summary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3930427" y="228600"/>
            <a:ext cx="15071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/>
              <a:t>outline</a:t>
            </a:r>
            <a:endParaRPr lang="en-US" sz="3600" dirty="0"/>
          </a:p>
        </p:txBody>
      </p:sp>
      <p:sp>
        <p:nvSpPr>
          <p:cNvPr id="7" name="TextBox 6"/>
          <p:cNvSpPr txBox="1"/>
          <p:nvPr/>
        </p:nvSpPr>
        <p:spPr>
          <a:xfrm>
            <a:off x="481301" y="1524000"/>
            <a:ext cx="5068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ym typeface="Wingdings"/>
              </a:rPr>
              <a:t></a:t>
            </a:r>
            <a:endParaRPr lang="en-US" sz="3200" dirty="0"/>
          </a:p>
        </p:txBody>
      </p:sp>
      <p:sp>
        <p:nvSpPr>
          <p:cNvPr id="9" name="TextBox 8"/>
          <p:cNvSpPr txBox="1"/>
          <p:nvPr/>
        </p:nvSpPr>
        <p:spPr>
          <a:xfrm>
            <a:off x="457200" y="2019161"/>
            <a:ext cx="5068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ym typeface="Wingdings"/>
              </a:rPr>
              <a:t>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516487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" y="868681"/>
            <a:ext cx="7620000" cy="91440"/>
          </a:xfrm>
          <a:prstGeom prst="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741549" y="228600"/>
            <a:ext cx="38849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/>
              <a:t>data representation</a:t>
            </a:r>
            <a:endParaRPr lang="en-US" sz="3600" dirty="0"/>
          </a:p>
        </p:txBody>
      </p:sp>
      <p:sp>
        <p:nvSpPr>
          <p:cNvPr id="7" name="Rectangle 6"/>
          <p:cNvSpPr/>
          <p:nvPr/>
        </p:nvSpPr>
        <p:spPr>
          <a:xfrm>
            <a:off x="685800" y="1143000"/>
            <a:ext cx="77724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Nearly all computers make a clear distinction between integers and </a:t>
            </a:r>
            <a:r>
              <a:rPr lang="en-US" sz="2400" dirty="0" smtClean="0"/>
              <a:t>floating numbers</a:t>
            </a:r>
            <a:r>
              <a:rPr lang="en-US" sz="2400" dirty="0"/>
              <a:t>. The reason for differentiating between these two types </a:t>
            </a:r>
            <a:r>
              <a:rPr lang="en-US" sz="2400" dirty="0" smtClean="0"/>
              <a:t>of numbers </a:t>
            </a:r>
            <a:r>
              <a:rPr lang="en-US" sz="2400" dirty="0"/>
              <a:t>comes from the structure of the computer memory</a:t>
            </a:r>
            <a:r>
              <a:rPr lang="en-US" sz="2400" dirty="0" smtClean="0"/>
              <a:t>.</a:t>
            </a:r>
          </a:p>
          <a:p>
            <a:endParaRPr lang="en-US" sz="2400" dirty="0"/>
          </a:p>
          <a:p>
            <a:r>
              <a:rPr lang="en-US" sz="2400" b="1" dirty="0" smtClean="0">
                <a:solidFill>
                  <a:srgbClr val="3636F4"/>
                </a:solidFill>
              </a:rPr>
              <a:t>Representation of number</a:t>
            </a:r>
          </a:p>
          <a:p>
            <a:r>
              <a:rPr lang="en-US" sz="2400" dirty="0" smtClean="0"/>
              <a:t>There are many different number systems to represent numbers. The four relevant ones are:</a:t>
            </a:r>
          </a:p>
          <a:p>
            <a:endParaRPr lang="en-US" sz="2400" dirty="0"/>
          </a:p>
          <a:p>
            <a:r>
              <a:rPr lang="en-US" sz="2400" b="1" dirty="0" smtClean="0">
                <a:solidFill>
                  <a:srgbClr val="3636F4"/>
                </a:solidFill>
              </a:rPr>
              <a:t>Binary:</a:t>
            </a:r>
            <a:r>
              <a:rPr lang="en-US" sz="2400" dirty="0" smtClean="0"/>
              <a:t> based on power of 2</a:t>
            </a:r>
          </a:p>
          <a:p>
            <a:r>
              <a:rPr lang="en-US" sz="2400" b="1" dirty="0" smtClean="0">
                <a:solidFill>
                  <a:srgbClr val="3636F4"/>
                </a:solidFill>
              </a:rPr>
              <a:t>Octal:</a:t>
            </a:r>
            <a:r>
              <a:rPr lang="en-US" sz="2400" dirty="0" smtClean="0"/>
              <a:t> based on power of 8</a:t>
            </a:r>
          </a:p>
          <a:p>
            <a:r>
              <a:rPr lang="en-US" sz="2400" b="1" dirty="0" smtClean="0">
                <a:solidFill>
                  <a:srgbClr val="3636F4"/>
                </a:solidFill>
              </a:rPr>
              <a:t>Decimal:</a:t>
            </a:r>
            <a:r>
              <a:rPr lang="en-US" sz="2400" dirty="0" smtClean="0"/>
              <a:t> based on power of 10</a:t>
            </a:r>
          </a:p>
          <a:p>
            <a:r>
              <a:rPr lang="en-US" sz="2400" b="1" dirty="0" smtClean="0">
                <a:solidFill>
                  <a:srgbClr val="3636F4"/>
                </a:solidFill>
              </a:rPr>
              <a:t>Hexadecimal:</a:t>
            </a:r>
            <a:r>
              <a:rPr lang="en-US" sz="2400" dirty="0" smtClean="0"/>
              <a:t> based on power of 16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0241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" y="868681"/>
            <a:ext cx="7620000" cy="91440"/>
          </a:xfrm>
          <a:prstGeom prst="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741549" y="228600"/>
            <a:ext cx="38849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/>
              <a:t>data representation</a:t>
            </a:r>
            <a:endParaRPr lang="en-US" sz="3600" dirty="0"/>
          </a:p>
        </p:txBody>
      </p:sp>
      <p:sp>
        <p:nvSpPr>
          <p:cNvPr id="3" name="Rectangle 2"/>
          <p:cNvSpPr/>
          <p:nvPr/>
        </p:nvSpPr>
        <p:spPr>
          <a:xfrm>
            <a:off x="1524000" y="1028343"/>
            <a:ext cx="6172200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  Decimal        Hexadecimal          Octal            Binary</a:t>
            </a:r>
            <a:endParaRPr lang="en-US" sz="2000" dirty="0"/>
          </a:p>
          <a:p>
            <a:r>
              <a:rPr lang="en-US" sz="2000" dirty="0" smtClean="0"/>
              <a:t>        0                       0                         0                    0</a:t>
            </a:r>
            <a:endParaRPr lang="en-US" sz="2000" dirty="0"/>
          </a:p>
          <a:p>
            <a:r>
              <a:rPr lang="en-US" sz="2000" dirty="0" smtClean="0"/>
              <a:t>        1                       1                         </a:t>
            </a:r>
            <a:r>
              <a:rPr lang="en-US" sz="2000" dirty="0"/>
              <a:t>1 </a:t>
            </a:r>
            <a:r>
              <a:rPr lang="en-US" sz="2000" dirty="0" smtClean="0"/>
              <a:t>                   1</a:t>
            </a:r>
            <a:endParaRPr lang="en-US" sz="2000" dirty="0"/>
          </a:p>
          <a:p>
            <a:r>
              <a:rPr lang="en-US" sz="2000" dirty="0" smtClean="0"/>
              <a:t>        2                       2                         2                    10</a:t>
            </a:r>
            <a:endParaRPr lang="en-US" sz="2000" dirty="0"/>
          </a:p>
          <a:p>
            <a:r>
              <a:rPr lang="en-US" sz="2000" dirty="0" smtClean="0"/>
              <a:t>        3                       3                         3                    11</a:t>
            </a:r>
            <a:endParaRPr lang="en-US" sz="2000" dirty="0"/>
          </a:p>
          <a:p>
            <a:r>
              <a:rPr lang="en-US" sz="2000" dirty="0" smtClean="0"/>
              <a:t>        4                       4                         </a:t>
            </a:r>
            <a:r>
              <a:rPr lang="en-US" sz="2000" dirty="0"/>
              <a:t>4 </a:t>
            </a:r>
            <a:r>
              <a:rPr lang="en-US" sz="2000" dirty="0" smtClean="0"/>
              <a:t>                   100</a:t>
            </a:r>
            <a:endParaRPr lang="en-US" sz="2000" dirty="0"/>
          </a:p>
          <a:p>
            <a:r>
              <a:rPr lang="en-US" sz="2000" dirty="0" smtClean="0"/>
              <a:t>        5                       5                         </a:t>
            </a:r>
            <a:r>
              <a:rPr lang="en-US" sz="2000" dirty="0"/>
              <a:t>5 </a:t>
            </a:r>
            <a:r>
              <a:rPr lang="en-US" sz="2000" dirty="0" smtClean="0"/>
              <a:t>                   101</a:t>
            </a:r>
            <a:endParaRPr lang="en-US" sz="2000" dirty="0"/>
          </a:p>
          <a:p>
            <a:r>
              <a:rPr lang="en-US" sz="2000" dirty="0" smtClean="0"/>
              <a:t>        6                       6                         </a:t>
            </a:r>
            <a:r>
              <a:rPr lang="en-US" sz="2000" dirty="0"/>
              <a:t>6 </a:t>
            </a:r>
            <a:r>
              <a:rPr lang="en-US" sz="2000" dirty="0" smtClean="0"/>
              <a:t>                   110</a:t>
            </a:r>
            <a:endParaRPr lang="en-US" sz="2000" dirty="0"/>
          </a:p>
          <a:p>
            <a:r>
              <a:rPr lang="en-US" sz="2000" dirty="0" smtClean="0"/>
              <a:t>        7                       7                         7                    </a:t>
            </a:r>
            <a:r>
              <a:rPr lang="en-US" sz="2000" dirty="0"/>
              <a:t>111</a:t>
            </a:r>
          </a:p>
          <a:p>
            <a:r>
              <a:rPr lang="en-US" sz="2000" dirty="0" smtClean="0"/>
              <a:t>        8                       8                         10                  1000</a:t>
            </a:r>
            <a:endParaRPr lang="en-US" sz="2000" dirty="0"/>
          </a:p>
          <a:p>
            <a:r>
              <a:rPr lang="en-US" sz="2000" dirty="0" smtClean="0"/>
              <a:t>        9                       9                         11                  1001</a:t>
            </a:r>
            <a:endParaRPr lang="en-US" sz="2000" dirty="0"/>
          </a:p>
          <a:p>
            <a:r>
              <a:rPr lang="en-US" sz="2000" dirty="0" smtClean="0"/>
              <a:t>        10                     A                        12                   1010</a:t>
            </a:r>
            <a:endParaRPr lang="en-US" sz="2000" dirty="0"/>
          </a:p>
          <a:p>
            <a:r>
              <a:rPr lang="en-US" sz="2000" dirty="0" smtClean="0"/>
              <a:t>        11                     B                        13                   1011</a:t>
            </a:r>
            <a:endParaRPr lang="en-US" sz="2000" dirty="0"/>
          </a:p>
          <a:p>
            <a:r>
              <a:rPr lang="en-US" sz="2000" dirty="0" smtClean="0"/>
              <a:t>        12                     C                        14                   1100</a:t>
            </a:r>
            <a:endParaRPr lang="en-US" sz="2000" dirty="0"/>
          </a:p>
          <a:p>
            <a:r>
              <a:rPr lang="en-US" sz="2000" dirty="0" smtClean="0"/>
              <a:t>        13                     D                        15                   1101</a:t>
            </a:r>
            <a:endParaRPr lang="en-US" sz="2000" dirty="0"/>
          </a:p>
          <a:p>
            <a:r>
              <a:rPr lang="en-US" sz="2000" dirty="0" smtClean="0"/>
              <a:t>        14                     E                         16                   1110</a:t>
            </a:r>
            <a:endParaRPr lang="en-US" sz="2000" dirty="0"/>
          </a:p>
          <a:p>
            <a:r>
              <a:rPr lang="en-US" sz="2000" dirty="0" smtClean="0"/>
              <a:t>        15                     F                         17                   </a:t>
            </a:r>
            <a:r>
              <a:rPr lang="en-US" sz="2000" dirty="0"/>
              <a:t>1111</a:t>
            </a:r>
          </a:p>
        </p:txBody>
      </p:sp>
    </p:spTree>
    <p:extLst>
      <p:ext uri="{BB962C8B-B14F-4D97-AF65-F5344CB8AC3E}">
        <p14:creationId xmlns:p14="http://schemas.microsoft.com/office/powerpoint/2010/main" val="1694938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" y="868681"/>
            <a:ext cx="7620000" cy="91440"/>
          </a:xfrm>
          <a:prstGeom prst="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741549" y="228600"/>
            <a:ext cx="38849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/>
              <a:t>data representation</a:t>
            </a:r>
            <a:endParaRPr lang="en-US" sz="3600" dirty="0"/>
          </a:p>
        </p:txBody>
      </p:sp>
      <p:sp>
        <p:nvSpPr>
          <p:cNvPr id="9" name="Rectangle 8"/>
          <p:cNvSpPr/>
          <p:nvPr/>
        </p:nvSpPr>
        <p:spPr>
          <a:xfrm>
            <a:off x="609600" y="1143000"/>
            <a:ext cx="80772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Binary number system has two symbols: 0 and 1. These are called </a:t>
            </a:r>
            <a:r>
              <a:rPr lang="en-US" sz="2400" b="1" dirty="0" smtClean="0">
                <a:solidFill>
                  <a:srgbClr val="3636F4"/>
                </a:solidFill>
              </a:rPr>
              <a:t>bits</a:t>
            </a:r>
            <a:r>
              <a:rPr lang="en-US" sz="2400" dirty="0" smtClean="0"/>
              <a:t> (binary digits). A </a:t>
            </a:r>
            <a:r>
              <a:rPr lang="en-US" sz="2400" b="1" dirty="0" smtClean="0">
                <a:solidFill>
                  <a:srgbClr val="3636F4"/>
                </a:solidFill>
              </a:rPr>
              <a:t>byte</a:t>
            </a:r>
            <a:r>
              <a:rPr lang="en-US" sz="2400" dirty="0" smtClean="0"/>
              <a:t> is consists of 8 bits. </a:t>
            </a:r>
          </a:p>
          <a:p>
            <a:endParaRPr lang="en-US" sz="2400" dirty="0"/>
          </a:p>
          <a:p>
            <a:r>
              <a:rPr lang="en-US" sz="2400" dirty="0" smtClean="0"/>
              <a:t>Computer uses binary system for storing data. </a:t>
            </a:r>
            <a:r>
              <a:rPr lang="en-US" sz="2400" dirty="0"/>
              <a:t>The reason computers use the base-2 system is because it makes it a lot easier to implement them with </a:t>
            </a:r>
            <a:r>
              <a:rPr lang="en-US" sz="2400" dirty="0" smtClean="0"/>
              <a:t>the current </a:t>
            </a:r>
            <a:r>
              <a:rPr lang="en-US" sz="2400" dirty="0"/>
              <a:t>electronic technology</a:t>
            </a:r>
            <a:r>
              <a:rPr lang="en-US" sz="2400" dirty="0" smtClean="0"/>
              <a:t>. The two possible states (on and off) of a transistor can represent two numerical values 0 (off) and 1 (on).</a:t>
            </a:r>
          </a:p>
          <a:p>
            <a:endParaRPr lang="en-US" sz="2400" dirty="0"/>
          </a:p>
          <a:p>
            <a:r>
              <a:rPr lang="en-US" sz="2400" dirty="0"/>
              <a:t>Computer uses </a:t>
            </a:r>
            <a:r>
              <a:rPr lang="en-US" sz="2400" i="1" dirty="0"/>
              <a:t>a fixed number of bits</a:t>
            </a:r>
            <a:r>
              <a:rPr lang="en-US" sz="2400" dirty="0"/>
              <a:t> to represent a piece of data, which could be a number, a character, or others. </a:t>
            </a:r>
            <a:r>
              <a:rPr lang="en-US" sz="2400" dirty="0" smtClean="0"/>
              <a:t>An</a:t>
            </a:r>
            <a:r>
              <a:rPr lang="en-US" sz="2400" dirty="0"/>
              <a:t> </a:t>
            </a:r>
            <a:r>
              <a:rPr lang="en-US" sz="2400" i="1" dirty="0"/>
              <a:t>n</a:t>
            </a:r>
            <a:r>
              <a:rPr lang="en-US" sz="2400" dirty="0"/>
              <a:t>-bit storage location can represent up to </a:t>
            </a:r>
            <a:r>
              <a:rPr lang="en-US" sz="2400" dirty="0" smtClean="0"/>
              <a:t>2</a:t>
            </a:r>
            <a:r>
              <a:rPr lang="en-US" sz="2400" baseline="30000" dirty="0" smtClean="0"/>
              <a:t>n</a:t>
            </a:r>
            <a:r>
              <a:rPr lang="en-US" sz="2400" dirty="0"/>
              <a:t> distinct </a:t>
            </a:r>
            <a:r>
              <a:rPr lang="en-US" sz="2400" dirty="0" smtClean="0"/>
              <a:t>entities.</a:t>
            </a:r>
          </a:p>
        </p:txBody>
      </p:sp>
    </p:spTree>
    <p:extLst>
      <p:ext uri="{BB962C8B-B14F-4D97-AF65-F5344CB8AC3E}">
        <p14:creationId xmlns:p14="http://schemas.microsoft.com/office/powerpoint/2010/main" val="4037245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" y="868681"/>
            <a:ext cx="7620000" cy="91440"/>
          </a:xfrm>
          <a:prstGeom prst="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928955" y="228600"/>
            <a:ext cx="15100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/>
              <a:t>integer</a:t>
            </a:r>
            <a:endParaRPr lang="en-US" sz="3600" dirty="0"/>
          </a:p>
        </p:txBody>
      </p:sp>
      <p:sp>
        <p:nvSpPr>
          <p:cNvPr id="8" name="Rectangle 7"/>
          <p:cNvSpPr/>
          <p:nvPr/>
        </p:nvSpPr>
        <p:spPr>
          <a:xfrm>
            <a:off x="609600" y="1126153"/>
            <a:ext cx="80772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Integers </a:t>
            </a:r>
            <a:r>
              <a:rPr lang="en-US" sz="2400" dirty="0"/>
              <a:t>are whole numbers or fixed-point numbers with the radix point fixed after the least-significant bit</a:t>
            </a:r>
            <a:r>
              <a:rPr lang="en-US" sz="2400" dirty="0" smtClean="0"/>
              <a:t>. </a:t>
            </a:r>
          </a:p>
          <a:p>
            <a:endParaRPr lang="en-US" sz="2400" dirty="0"/>
          </a:p>
          <a:p>
            <a:r>
              <a:rPr lang="en-US" sz="2400" dirty="0"/>
              <a:t>Computers use </a:t>
            </a:r>
            <a:r>
              <a:rPr lang="en-US" sz="2400" i="1" dirty="0"/>
              <a:t>a fixed number of bits</a:t>
            </a:r>
            <a:r>
              <a:rPr lang="en-US" sz="2400" dirty="0"/>
              <a:t> to represent an integer. The commonly-used bit-lengths for integers are 8-bit, 16-bit, 32-bit or 64-bit. Besides bit-lengths, there are two representation schemes for integers</a:t>
            </a:r>
            <a:r>
              <a:rPr lang="en-US" sz="2400" dirty="0" smtClean="0"/>
              <a:t>: unsigned and signed.</a:t>
            </a:r>
          </a:p>
          <a:p>
            <a:endParaRPr lang="en-US" sz="2400" dirty="0"/>
          </a:p>
          <a:p>
            <a:r>
              <a:rPr lang="en-US" sz="2400" dirty="0" smtClean="0"/>
              <a:t>Signed integers can represent zero, negative and positive integers. One bit is used to represent the sign of the integer. For</a:t>
            </a:r>
          </a:p>
          <a:p>
            <a:r>
              <a:rPr lang="en-US" sz="2400" dirty="0" smtClean="0"/>
              <a:t>an n-bit memory location the maximum number is 2</a:t>
            </a:r>
            <a:r>
              <a:rPr lang="en-US" sz="2400" baseline="30000" dirty="0" smtClean="0"/>
              <a:t>n-1</a:t>
            </a:r>
            <a:r>
              <a:rPr lang="en-US" sz="2400" dirty="0" smtClean="0"/>
              <a:t> – 1 and</a:t>
            </a:r>
          </a:p>
          <a:p>
            <a:r>
              <a:rPr lang="en-US" sz="2400" dirty="0" smtClean="0"/>
              <a:t>minimum number is -2</a:t>
            </a:r>
            <a:r>
              <a:rPr lang="en-US" sz="2400" baseline="30000" dirty="0" smtClean="0"/>
              <a:t>n-1</a:t>
            </a:r>
            <a:r>
              <a:rPr lang="en-US" sz="2400" dirty="0" smtClean="0"/>
              <a:t>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30532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" y="868681"/>
            <a:ext cx="7620000" cy="91440"/>
          </a:xfrm>
          <a:prstGeom prst="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334406" y="228600"/>
            <a:ext cx="26992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/>
              <a:t>floating point</a:t>
            </a:r>
            <a:endParaRPr lang="en-US" sz="3600" dirty="0"/>
          </a:p>
        </p:txBody>
      </p:sp>
      <p:sp>
        <p:nvSpPr>
          <p:cNvPr id="9" name="Rectangle 8"/>
          <p:cNvSpPr/>
          <p:nvPr/>
        </p:nvSpPr>
        <p:spPr>
          <a:xfrm>
            <a:off x="609600" y="1331416"/>
            <a:ext cx="80772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A </a:t>
            </a:r>
            <a:r>
              <a:rPr lang="en-US" sz="2400" dirty="0"/>
              <a:t>floating-point </a:t>
            </a:r>
            <a:r>
              <a:rPr lang="en-US" sz="2400" dirty="0" smtClean="0"/>
              <a:t>number is a </a:t>
            </a:r>
            <a:r>
              <a:rPr lang="en-US" sz="2400" dirty="0"/>
              <a:t>real </a:t>
            </a:r>
            <a:r>
              <a:rPr lang="en-US" sz="2400" dirty="0" smtClean="0"/>
              <a:t>number. It </a:t>
            </a:r>
            <a:r>
              <a:rPr lang="en-US" sz="2400" dirty="0"/>
              <a:t>can represent a very large (</a:t>
            </a:r>
            <a:r>
              <a:rPr lang="en-US" sz="2400" dirty="0" smtClean="0"/>
              <a:t>1.23×10</a:t>
            </a:r>
            <a:r>
              <a:rPr lang="en-US" sz="2400" baseline="30000" dirty="0" smtClean="0"/>
              <a:t>88</a:t>
            </a:r>
            <a:r>
              <a:rPr lang="en-US" sz="2400" dirty="0"/>
              <a:t>) or a very small (</a:t>
            </a:r>
            <a:r>
              <a:rPr lang="en-US" sz="2400" dirty="0" smtClean="0"/>
              <a:t>1.23×10</a:t>
            </a:r>
            <a:r>
              <a:rPr lang="en-US" sz="2400" baseline="30000" dirty="0" smtClean="0"/>
              <a:t>-88</a:t>
            </a:r>
            <a:r>
              <a:rPr lang="en-US" sz="2400" dirty="0"/>
              <a:t>) value. It could also represent very large negative number (-</a:t>
            </a:r>
            <a:r>
              <a:rPr lang="en-US" sz="2400" dirty="0" smtClean="0"/>
              <a:t>1.23×10</a:t>
            </a:r>
            <a:r>
              <a:rPr lang="en-US" sz="2400" baseline="30000" dirty="0" smtClean="0"/>
              <a:t>88</a:t>
            </a:r>
            <a:r>
              <a:rPr lang="en-US" sz="2400" dirty="0"/>
              <a:t>) and very small negative number (-</a:t>
            </a:r>
            <a:r>
              <a:rPr lang="en-US" sz="2400" dirty="0" smtClean="0"/>
              <a:t>1.23×10</a:t>
            </a:r>
            <a:r>
              <a:rPr lang="en-US" sz="2400" baseline="30000" dirty="0" smtClean="0"/>
              <a:t>-88</a:t>
            </a:r>
            <a:r>
              <a:rPr lang="en-US" sz="2400" dirty="0" smtClean="0"/>
              <a:t>).</a:t>
            </a:r>
            <a:endParaRPr lang="en-US" sz="2400" dirty="0"/>
          </a:p>
          <a:p>
            <a:endParaRPr lang="en-US" sz="2400" dirty="0" smtClean="0"/>
          </a:p>
          <a:p>
            <a:r>
              <a:rPr lang="en-US" sz="2400" dirty="0"/>
              <a:t>A floating-point number is typically expressed in the scientific notation, with a </a:t>
            </a:r>
            <a:r>
              <a:rPr lang="en-US" sz="2400" i="1" dirty="0"/>
              <a:t>fraction</a:t>
            </a:r>
            <a:r>
              <a:rPr lang="en-US" sz="2400" dirty="0"/>
              <a:t> (F), and an </a:t>
            </a:r>
            <a:r>
              <a:rPr lang="en-US" sz="2400" i="1" dirty="0"/>
              <a:t>exponent</a:t>
            </a:r>
            <a:r>
              <a:rPr lang="en-US" sz="2400" dirty="0"/>
              <a:t> (E) of a certain </a:t>
            </a:r>
            <a:r>
              <a:rPr lang="en-US" sz="2400" i="1" dirty="0"/>
              <a:t>radix</a:t>
            </a:r>
            <a:r>
              <a:rPr lang="en-US" sz="2400" dirty="0"/>
              <a:t> (r), in the form of  </a:t>
            </a:r>
            <a:r>
              <a:rPr lang="en-US" sz="2400" b="1" dirty="0" err="1" smtClean="0">
                <a:solidFill>
                  <a:srgbClr val="3636F4"/>
                </a:solidFill>
              </a:rPr>
              <a:t>F×r^E</a:t>
            </a:r>
            <a:r>
              <a:rPr lang="en-US" sz="2400" dirty="0"/>
              <a:t>. Decimal numbers use radix of 10 (F×10^E); while binary numbers use radix of 2 (F×2^E).</a:t>
            </a:r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10782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" y="868681"/>
            <a:ext cx="7620000" cy="91440"/>
          </a:xfrm>
          <a:prstGeom prst="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334406" y="228600"/>
            <a:ext cx="26992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/>
              <a:t>floating point</a:t>
            </a:r>
            <a:endParaRPr lang="en-US" sz="3600" dirty="0"/>
          </a:p>
        </p:txBody>
      </p:sp>
      <p:sp>
        <p:nvSpPr>
          <p:cNvPr id="7" name="Rectangle 6"/>
          <p:cNvSpPr/>
          <p:nvPr/>
        </p:nvSpPr>
        <p:spPr>
          <a:xfrm>
            <a:off x="457200" y="1331416"/>
            <a:ext cx="83820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In computers, floating-point numbers are represented in scientific notation of </a:t>
            </a:r>
            <a:r>
              <a:rPr lang="en-US" sz="2400" i="1" dirty="0"/>
              <a:t>fraction</a:t>
            </a:r>
            <a:r>
              <a:rPr lang="en-US" sz="2400" dirty="0"/>
              <a:t> (F) and </a:t>
            </a:r>
            <a:r>
              <a:rPr lang="en-US" sz="2400" i="1" dirty="0"/>
              <a:t>exponent</a:t>
            </a:r>
            <a:r>
              <a:rPr lang="en-US" sz="2400" dirty="0"/>
              <a:t> (E) with a </a:t>
            </a:r>
            <a:r>
              <a:rPr lang="en-US" sz="2400" i="1" dirty="0"/>
              <a:t>radix</a:t>
            </a:r>
            <a:r>
              <a:rPr lang="en-US" sz="2400" dirty="0"/>
              <a:t> of 2, in the form of F×2^E. </a:t>
            </a:r>
            <a:r>
              <a:rPr lang="en-US" sz="2400" dirty="0" smtClean="0"/>
              <a:t> </a:t>
            </a:r>
            <a:r>
              <a:rPr lang="en-US" sz="2400" dirty="0"/>
              <a:t>Both E and F can be positive as well as negative. Modern computers adopt IEEE 754 standard for representing floating-point numbers. There are two representation schemes: </a:t>
            </a:r>
            <a:r>
              <a:rPr lang="en-US" sz="2400" b="1" dirty="0">
                <a:solidFill>
                  <a:srgbClr val="3636F4"/>
                </a:solidFill>
              </a:rPr>
              <a:t>32-bit single-precision</a:t>
            </a:r>
            <a:r>
              <a:rPr lang="en-US" sz="2400" dirty="0"/>
              <a:t> and </a:t>
            </a:r>
            <a:r>
              <a:rPr lang="en-US" sz="2400" b="1" dirty="0">
                <a:solidFill>
                  <a:srgbClr val="3636F4"/>
                </a:solidFill>
              </a:rPr>
              <a:t>64-bit double-precision</a:t>
            </a:r>
            <a:r>
              <a:rPr lang="en-US" sz="2400" dirty="0"/>
              <a:t>.</a:t>
            </a:r>
            <a:endParaRPr lang="en-US" sz="2400" dirty="0" smtClean="0"/>
          </a:p>
          <a:p>
            <a:endParaRPr lang="en-US" sz="2400" dirty="0"/>
          </a:p>
          <a:p>
            <a:r>
              <a:rPr lang="en-US" sz="2400" dirty="0"/>
              <a:t>In 32-bit single-precision floating-point </a:t>
            </a:r>
            <a:r>
              <a:rPr lang="en-US" sz="2400" dirty="0" smtClean="0"/>
              <a:t>representation, the </a:t>
            </a:r>
            <a:r>
              <a:rPr lang="en-US" sz="2400" dirty="0"/>
              <a:t>most significant bit is the </a:t>
            </a:r>
            <a:r>
              <a:rPr lang="en-US" sz="2400" i="1" dirty="0"/>
              <a:t>sign bit</a:t>
            </a:r>
            <a:r>
              <a:rPr lang="en-US" sz="2400" dirty="0"/>
              <a:t> (S), with 0 for positive numbers and 1 for negative numbers</a:t>
            </a:r>
            <a:r>
              <a:rPr lang="en-US" sz="2400" dirty="0" smtClean="0"/>
              <a:t>. </a:t>
            </a:r>
            <a:r>
              <a:rPr lang="en-US" sz="2400" dirty="0"/>
              <a:t>The following 8 bits represent </a:t>
            </a:r>
            <a:r>
              <a:rPr lang="en-US" sz="2400" i="1" dirty="0"/>
              <a:t>exponent</a:t>
            </a:r>
            <a:r>
              <a:rPr lang="en-US" sz="2400" dirty="0"/>
              <a:t> (E</a:t>
            </a:r>
            <a:r>
              <a:rPr lang="en-US" sz="2400" dirty="0" smtClean="0"/>
              <a:t>). </a:t>
            </a:r>
            <a:r>
              <a:rPr lang="en-US" sz="2400" dirty="0"/>
              <a:t>The remaining 23 bits represents </a:t>
            </a:r>
            <a:r>
              <a:rPr lang="en-US" sz="2400" i="1" dirty="0"/>
              <a:t>fraction</a:t>
            </a:r>
            <a:r>
              <a:rPr lang="en-US" sz="2400" dirty="0"/>
              <a:t> (F).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68457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" y="868681"/>
            <a:ext cx="7620000" cy="91440"/>
          </a:xfrm>
          <a:prstGeom prst="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334406" y="228600"/>
            <a:ext cx="26992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/>
              <a:t>floating point</a:t>
            </a:r>
            <a:endParaRPr lang="en-US" sz="3600" dirty="0"/>
          </a:p>
        </p:txBody>
      </p:sp>
      <p:sp>
        <p:nvSpPr>
          <p:cNvPr id="7" name="Rectangle 6"/>
          <p:cNvSpPr/>
          <p:nvPr/>
        </p:nvSpPr>
        <p:spPr>
          <a:xfrm>
            <a:off x="457200" y="1073289"/>
            <a:ext cx="85344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It is important to note that floating-point numbers suffer from </a:t>
            </a:r>
            <a:endParaRPr lang="en-US" sz="2400" dirty="0" smtClean="0"/>
          </a:p>
          <a:p>
            <a:r>
              <a:rPr lang="en-US" sz="2400" dirty="0" smtClean="0"/>
              <a:t>loss </a:t>
            </a:r>
            <a:r>
              <a:rPr lang="en-US" sz="2400" dirty="0"/>
              <a:t>of precision when represented with a fixed number of bits (e.g., 32-bit or </a:t>
            </a:r>
            <a:r>
              <a:rPr lang="en-US" sz="2400" dirty="0" smtClean="0"/>
              <a:t>64-bit). </a:t>
            </a:r>
            <a:r>
              <a:rPr lang="en-US" sz="2400" dirty="0"/>
              <a:t>This is because there are infinite number of real numbers (even within a small range of says 0.0 to 0.1). On the other hand, </a:t>
            </a:r>
            <a:r>
              <a:rPr lang="en-US" sz="2400" dirty="0" smtClean="0"/>
              <a:t>an</a:t>
            </a:r>
            <a:r>
              <a:rPr lang="en-US" sz="2400" dirty="0"/>
              <a:t> n-bit binary pattern can represent </a:t>
            </a:r>
            <a:r>
              <a:rPr lang="en-US" sz="2400" dirty="0" smtClean="0"/>
              <a:t>finite</a:t>
            </a:r>
            <a:r>
              <a:rPr lang="en-US" sz="2400" dirty="0"/>
              <a:t> </a:t>
            </a:r>
            <a:r>
              <a:rPr lang="en-US" sz="2400" dirty="0" smtClean="0"/>
              <a:t>2</a:t>
            </a:r>
            <a:r>
              <a:rPr lang="en-US" sz="2400" baseline="30000" dirty="0" smtClean="0"/>
              <a:t>n</a:t>
            </a:r>
            <a:r>
              <a:rPr lang="en-US" sz="2400" dirty="0"/>
              <a:t> distinct numbers. Hence, not all the real numbers can be represented. The nearest approximation will be used instead, resulted in </a:t>
            </a:r>
            <a:r>
              <a:rPr lang="en-US" sz="2400" b="1" dirty="0">
                <a:solidFill>
                  <a:srgbClr val="3636F4"/>
                </a:solidFill>
              </a:rPr>
              <a:t>loss of accuracy</a:t>
            </a:r>
            <a:r>
              <a:rPr lang="en-US" sz="2400" dirty="0"/>
              <a:t>.</a:t>
            </a:r>
            <a:endParaRPr lang="en-US" sz="2400" dirty="0" smtClean="0"/>
          </a:p>
          <a:p>
            <a:endParaRPr lang="en-US" sz="2400" dirty="0"/>
          </a:p>
          <a:p>
            <a:r>
              <a:rPr lang="en-US" sz="2400" dirty="0"/>
              <a:t>If we get a number whose absolute value is too small to be represented </a:t>
            </a:r>
            <a:r>
              <a:rPr lang="en-US" sz="2400" dirty="0" smtClean="0"/>
              <a:t>in a </a:t>
            </a:r>
            <a:r>
              <a:rPr lang="en-US" sz="2400" dirty="0"/>
              <a:t>computer, an </a:t>
            </a:r>
            <a:r>
              <a:rPr lang="en-US" sz="2400" b="1" dirty="0">
                <a:solidFill>
                  <a:srgbClr val="3636F4"/>
                </a:solidFill>
              </a:rPr>
              <a:t>underflow condition</a:t>
            </a:r>
            <a:r>
              <a:rPr lang="en-US" sz="2400" dirty="0"/>
              <a:t> is created. When this happens, </a:t>
            </a:r>
            <a:r>
              <a:rPr lang="en-US" sz="2400" dirty="0" smtClean="0"/>
              <a:t>the number </a:t>
            </a:r>
            <a:r>
              <a:rPr lang="en-US" sz="2400" dirty="0"/>
              <a:t>is replaced by zero. If we get a number whose absolute value </a:t>
            </a:r>
            <a:r>
              <a:rPr lang="en-US" sz="2400" dirty="0" smtClean="0"/>
              <a:t>is larger </a:t>
            </a:r>
            <a:r>
              <a:rPr lang="en-US" sz="2400" dirty="0"/>
              <a:t>than </a:t>
            </a:r>
            <a:r>
              <a:rPr lang="en-US" sz="2400" dirty="0" smtClean="0"/>
              <a:t>maximum value </a:t>
            </a:r>
            <a:r>
              <a:rPr lang="en-US" sz="2400" dirty="0"/>
              <a:t>, an </a:t>
            </a:r>
            <a:r>
              <a:rPr lang="en-US" sz="2400" b="1" dirty="0">
                <a:solidFill>
                  <a:srgbClr val="3636F4"/>
                </a:solidFill>
              </a:rPr>
              <a:t>overflow condition</a:t>
            </a:r>
            <a:r>
              <a:rPr lang="en-US" sz="2400" dirty="0"/>
              <a:t> is created. In this case, the </a:t>
            </a:r>
            <a:r>
              <a:rPr lang="en-US" sz="2400" dirty="0" smtClean="0"/>
              <a:t>machine is </a:t>
            </a:r>
            <a:r>
              <a:rPr lang="en-US" sz="2400" dirty="0"/>
              <a:t>to suspend the </a:t>
            </a:r>
            <a:r>
              <a:rPr lang="en-US" sz="2400" dirty="0" smtClean="0"/>
              <a:t>calculation.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03890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" y="868681"/>
            <a:ext cx="7620000" cy="91440"/>
          </a:xfrm>
          <a:prstGeom prst="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62000" y="1524000"/>
            <a:ext cx="4112408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0)  Recap</a:t>
            </a:r>
          </a:p>
          <a:p>
            <a:pPr marL="514350" indent="-514350">
              <a:buAutoNum type="arabicParenR"/>
            </a:pPr>
            <a:r>
              <a:rPr lang="en-US" sz="3200" dirty="0" smtClean="0"/>
              <a:t>Programming basics</a:t>
            </a:r>
          </a:p>
          <a:p>
            <a:pPr marL="514350" indent="-514350">
              <a:buAutoNum type="arabicParenR"/>
            </a:pPr>
            <a:r>
              <a:rPr lang="en-US" sz="3200" dirty="0" smtClean="0"/>
              <a:t>Data representation</a:t>
            </a:r>
          </a:p>
          <a:p>
            <a:pPr marL="514350" indent="-514350">
              <a:buAutoNum type="arabicParenR"/>
            </a:pPr>
            <a:r>
              <a:rPr lang="en-US" sz="3200" dirty="0" smtClean="0"/>
              <a:t>Examples of coding</a:t>
            </a:r>
          </a:p>
          <a:p>
            <a:r>
              <a:rPr lang="en-US" sz="3200" b="1" dirty="0" smtClean="0">
                <a:solidFill>
                  <a:srgbClr val="3636F4"/>
                </a:solidFill>
              </a:rPr>
              <a:t>         i. prime numbers </a:t>
            </a:r>
          </a:p>
          <a:p>
            <a:r>
              <a:rPr lang="en-US" sz="3200" dirty="0" smtClean="0"/>
              <a:t>        ii. value of </a:t>
            </a:r>
            <a:r>
              <a:rPr lang="el-GR" sz="3200" dirty="0" smtClean="0"/>
              <a:t>π</a:t>
            </a:r>
            <a:endParaRPr lang="en-US" sz="3200" dirty="0" smtClean="0"/>
          </a:p>
          <a:p>
            <a:r>
              <a:rPr lang="en-US" sz="3200" dirty="0"/>
              <a:t>4</a:t>
            </a:r>
            <a:r>
              <a:rPr lang="en-US" sz="3200" dirty="0" smtClean="0"/>
              <a:t>) Summary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3930427" y="228600"/>
            <a:ext cx="15071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/>
              <a:t>outline</a:t>
            </a:r>
            <a:endParaRPr lang="en-US" sz="3600" dirty="0"/>
          </a:p>
        </p:txBody>
      </p:sp>
      <p:sp>
        <p:nvSpPr>
          <p:cNvPr id="7" name="TextBox 6"/>
          <p:cNvSpPr txBox="1"/>
          <p:nvPr/>
        </p:nvSpPr>
        <p:spPr>
          <a:xfrm>
            <a:off x="481301" y="1524000"/>
            <a:ext cx="5068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ym typeface="Wingdings"/>
              </a:rPr>
              <a:t></a:t>
            </a:r>
            <a:endParaRPr lang="en-US" sz="3200" dirty="0"/>
          </a:p>
        </p:txBody>
      </p:sp>
      <p:sp>
        <p:nvSpPr>
          <p:cNvPr id="9" name="TextBox 8"/>
          <p:cNvSpPr txBox="1"/>
          <p:nvPr/>
        </p:nvSpPr>
        <p:spPr>
          <a:xfrm>
            <a:off x="457200" y="1985911"/>
            <a:ext cx="5068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ym typeface="Wingdings"/>
              </a:rPr>
              <a:t>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457200" y="2470150"/>
            <a:ext cx="5068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ym typeface="Wingdings"/>
              </a:rPr>
              <a:t>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386780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" y="868681"/>
            <a:ext cx="7620000" cy="91440"/>
          </a:xfrm>
          <a:prstGeom prst="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157722" y="228600"/>
            <a:ext cx="30525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/>
              <a:t>prime numbers</a:t>
            </a: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553880" y="1143000"/>
            <a:ext cx="8361520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 </a:t>
            </a:r>
            <a:r>
              <a:rPr lang="en-US" sz="2400" dirty="0"/>
              <a:t>prime number is defined as an integer that is divisible only by </a:t>
            </a:r>
            <a:endParaRPr lang="en-US" sz="2400" dirty="0" smtClean="0"/>
          </a:p>
          <a:p>
            <a:r>
              <a:rPr lang="en-US" sz="2400" dirty="0" smtClean="0"/>
              <a:t>unity and the </a:t>
            </a:r>
            <a:r>
              <a:rPr lang="en-US" sz="2400" dirty="0"/>
              <a:t>number itself. As an example of integer calculation, </a:t>
            </a:r>
            <a:endParaRPr lang="en-US" sz="2400" dirty="0" smtClean="0"/>
          </a:p>
          <a:p>
            <a:r>
              <a:rPr lang="en-US" sz="2400" dirty="0" smtClean="0"/>
              <a:t>let </a:t>
            </a:r>
            <a:r>
              <a:rPr lang="en-US" sz="2400" dirty="0"/>
              <a:t>us consider </a:t>
            </a:r>
            <a:r>
              <a:rPr lang="en-US" sz="2400" dirty="0" smtClean="0"/>
              <a:t>a simple </a:t>
            </a:r>
            <a:r>
              <a:rPr lang="en-US" sz="2400" dirty="0"/>
              <a:t>way to find a list of prime numbers.</a:t>
            </a:r>
          </a:p>
          <a:p>
            <a:endParaRPr lang="en-US" sz="2400" dirty="0" smtClean="0"/>
          </a:p>
          <a:p>
            <a:r>
              <a:rPr lang="en-US" sz="2400" dirty="0" smtClean="0"/>
              <a:t>In </a:t>
            </a:r>
            <a:r>
              <a:rPr lang="en-US" sz="2400" dirty="0"/>
              <a:t>ordinary </a:t>
            </a:r>
            <a:r>
              <a:rPr lang="en-US" sz="2400" dirty="0" smtClean="0"/>
              <a:t>calculation, </a:t>
            </a:r>
          </a:p>
          <a:p>
            <a:r>
              <a:rPr lang="en-US" sz="2400" dirty="0" smtClean="0"/>
              <a:t>                      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                           5/2  = 2.5</a:t>
            </a:r>
          </a:p>
          <a:p>
            <a:endParaRPr lang="en-US" sz="2400" dirty="0"/>
          </a:p>
          <a:p>
            <a:r>
              <a:rPr lang="en-US" sz="2400" dirty="0" smtClean="0"/>
              <a:t>In integer mode,</a:t>
            </a:r>
          </a:p>
          <a:p>
            <a:r>
              <a:rPr lang="en-US" sz="2400" dirty="0"/>
              <a:t> </a:t>
            </a:r>
            <a:endParaRPr lang="en-US" sz="2400" dirty="0" smtClean="0"/>
          </a:p>
          <a:p>
            <a:r>
              <a:rPr lang="en-US" sz="2400" dirty="0"/>
              <a:t> </a:t>
            </a:r>
            <a:r>
              <a:rPr lang="en-US" sz="2400" dirty="0" smtClean="0"/>
              <a:t>                              5/2 = 2</a:t>
            </a:r>
          </a:p>
          <a:p>
            <a:endParaRPr lang="en-US" sz="2400" dirty="0"/>
          </a:p>
          <a:p>
            <a:r>
              <a:rPr lang="en-US" sz="2400" dirty="0" smtClean="0"/>
              <a:t>where the fractional part is truncated.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64643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0C0C9-CF5D-48FA-8222-3485CA7962CC}" type="slidenum">
              <a:rPr lang="en-US" smtClean="0"/>
              <a:t>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744992" y="2362200"/>
            <a:ext cx="590078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3636F4"/>
                </a:solidFill>
              </a:rPr>
              <a:t>Lecture 02: </a:t>
            </a:r>
          </a:p>
          <a:p>
            <a:pPr algn="ctr"/>
            <a:r>
              <a:rPr lang="en-US" sz="4400" b="1" dirty="0" smtClean="0">
                <a:solidFill>
                  <a:srgbClr val="3636F4"/>
                </a:solidFill>
              </a:rPr>
              <a:t>Computational Methods</a:t>
            </a:r>
            <a:endParaRPr lang="en-US" sz="4400" b="1" dirty="0">
              <a:solidFill>
                <a:srgbClr val="3636F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0111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" y="868681"/>
            <a:ext cx="7620000" cy="91440"/>
          </a:xfrm>
          <a:prstGeom prst="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157722" y="228600"/>
            <a:ext cx="30525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/>
              <a:t>prime numbers</a:t>
            </a:r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882314" y="1219200"/>
            <a:ext cx="68310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Therefore, if an integer </a:t>
            </a:r>
            <a:r>
              <a:rPr lang="en-US" sz="2800" i="1" dirty="0" smtClean="0"/>
              <a:t>n</a:t>
            </a:r>
            <a:r>
              <a:rPr lang="en-US" sz="2800" dirty="0" smtClean="0"/>
              <a:t> is divisible, we have,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990600" y="3591580"/>
            <a:ext cx="44501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If </a:t>
            </a:r>
            <a:r>
              <a:rPr lang="en-US" sz="2800" i="1" dirty="0" smtClean="0"/>
              <a:t>n</a:t>
            </a:r>
            <a:r>
              <a:rPr lang="en-US" sz="2800" dirty="0" smtClean="0"/>
              <a:t> is not divisible by </a:t>
            </a:r>
            <a:r>
              <a:rPr lang="en-US" sz="2800" i="1" dirty="0" smtClean="0"/>
              <a:t>m</a:t>
            </a:r>
            <a:r>
              <a:rPr lang="en-US" sz="2800" dirty="0" smtClean="0"/>
              <a:t> then,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514600" y="2209800"/>
                <a:ext cx="3810000" cy="935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sz="3200" b="0" i="1" smtClean="0">
                              <a:latin typeface="Cambria Math"/>
                            </a:rPr>
                            <m:t>𝑚</m:t>
                          </m:r>
                        </m:den>
                      </m:f>
                      <m:r>
                        <a:rPr lang="en-US" sz="3200" b="0" i="1" smtClean="0">
                          <a:latin typeface="Cambria Math"/>
                        </a:rPr>
                        <m:t>  </m:t>
                      </m:r>
                      <m:r>
                        <a:rPr lang="en-US" sz="3200" b="0" i="1" smtClean="0">
                          <a:latin typeface="Cambria Math"/>
                          <a:ea typeface="Cambria Math"/>
                        </a:rPr>
                        <m:t>×  </m:t>
                      </m:r>
                      <m:r>
                        <a:rPr lang="en-US" sz="3200" b="0" i="1" smtClean="0">
                          <a:latin typeface="Cambria Math"/>
                          <a:ea typeface="Cambria Math"/>
                        </a:rPr>
                        <m:t>𝑚</m:t>
                      </m:r>
                      <m:r>
                        <a:rPr lang="en-US" sz="3200" b="0" i="1" smtClean="0">
                          <a:latin typeface="Cambria Math"/>
                          <a:ea typeface="Cambria Math"/>
                        </a:rPr>
                        <m:t>  =  </m:t>
                      </m:r>
                      <m:r>
                        <a:rPr lang="en-US" sz="3200" b="0" i="1" smtClean="0">
                          <a:latin typeface="Cambria Math"/>
                          <a:ea typeface="Cambria Math"/>
                        </a:rPr>
                        <m:t>𝑛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4600" y="2209800"/>
                <a:ext cx="3810000" cy="93576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514600" y="4626831"/>
                <a:ext cx="3810000" cy="935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sz="3200" b="0" i="1" smtClean="0">
                              <a:latin typeface="Cambria Math"/>
                            </a:rPr>
                            <m:t>𝑚</m:t>
                          </m:r>
                        </m:den>
                      </m:f>
                      <m:r>
                        <a:rPr lang="en-US" sz="3200" b="0" i="1" smtClean="0">
                          <a:latin typeface="Cambria Math"/>
                        </a:rPr>
                        <m:t>  </m:t>
                      </m:r>
                      <m:r>
                        <a:rPr lang="en-US" sz="3200" b="0" i="1" smtClean="0">
                          <a:latin typeface="Cambria Math"/>
                          <a:ea typeface="Cambria Math"/>
                        </a:rPr>
                        <m:t>×  </m:t>
                      </m:r>
                      <m:r>
                        <a:rPr lang="en-US" sz="3200" b="0" i="1" smtClean="0">
                          <a:latin typeface="Cambria Math"/>
                          <a:ea typeface="Cambria Math"/>
                        </a:rPr>
                        <m:t>𝑚</m:t>
                      </m:r>
                      <m:r>
                        <a:rPr lang="en-US" sz="3200" b="0" i="1" smtClean="0">
                          <a:latin typeface="Cambria Math"/>
                          <a:ea typeface="Cambria Math"/>
                        </a:rPr>
                        <m:t>  &lt;  </m:t>
                      </m:r>
                      <m:r>
                        <a:rPr lang="en-US" sz="3200" b="0" i="1" smtClean="0">
                          <a:latin typeface="Cambria Math"/>
                          <a:ea typeface="Cambria Math"/>
                        </a:rPr>
                        <m:t>𝑛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4600" y="4626831"/>
                <a:ext cx="3810000" cy="93576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8011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" y="868681"/>
            <a:ext cx="7620000" cy="91440"/>
          </a:xfrm>
          <a:prstGeom prst="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157722" y="228600"/>
            <a:ext cx="30525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/>
              <a:t>prime numbers</a:t>
            </a: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763434" y="1219200"/>
            <a:ext cx="799956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Let us assume that we have already found the first </a:t>
            </a:r>
            <a:r>
              <a:rPr lang="en-US" sz="2400" i="1" dirty="0" err="1"/>
              <a:t>n</a:t>
            </a:r>
            <a:r>
              <a:rPr lang="en-US" sz="2400" i="1" baseline="-25000" dirty="0" err="1"/>
              <a:t>p</a:t>
            </a:r>
            <a:r>
              <a:rPr lang="en-US" sz="2400" i="1" dirty="0"/>
              <a:t> </a:t>
            </a:r>
            <a:endParaRPr lang="en-US" sz="2400" i="1" dirty="0" smtClean="0"/>
          </a:p>
          <a:p>
            <a:r>
              <a:rPr lang="en-US" sz="2400" dirty="0" smtClean="0"/>
              <a:t>prime numbers</a:t>
            </a:r>
            <a:r>
              <a:rPr lang="en-US" sz="2400" dirty="0"/>
              <a:t>,  </a:t>
            </a:r>
            <a:r>
              <a:rPr lang="en-US" sz="2400" i="1" dirty="0" smtClean="0"/>
              <a:t>p</a:t>
            </a:r>
            <a:r>
              <a:rPr lang="en-US" sz="2400" i="1" baseline="-25000" dirty="0" smtClean="0"/>
              <a:t>1</a:t>
            </a:r>
            <a:r>
              <a:rPr lang="en-US" sz="2400" i="1" dirty="0" smtClean="0"/>
              <a:t> , p</a:t>
            </a:r>
            <a:r>
              <a:rPr lang="en-US" sz="2400" i="1" baseline="-25000" dirty="0" smtClean="0"/>
              <a:t>2 </a:t>
            </a:r>
            <a:r>
              <a:rPr lang="en-US" sz="2400" i="1" dirty="0" smtClean="0"/>
              <a:t> , · </a:t>
            </a:r>
            <a:r>
              <a:rPr lang="en-US" sz="2400" i="1" dirty="0"/>
              <a:t>· ·, </a:t>
            </a:r>
            <a:r>
              <a:rPr lang="en-US" sz="2400" i="1" dirty="0" err="1" smtClean="0"/>
              <a:t>p</a:t>
            </a:r>
            <a:r>
              <a:rPr lang="en-US" sz="2400" i="1" baseline="-25000" dirty="0" err="1" smtClean="0"/>
              <a:t>max</a:t>
            </a:r>
            <a:r>
              <a:rPr lang="en-US" sz="2400" i="1" baseline="-25000" dirty="0" smtClean="0"/>
              <a:t> </a:t>
            </a:r>
            <a:r>
              <a:rPr lang="en-US" sz="2400" i="1" dirty="0" smtClean="0"/>
              <a:t>, </a:t>
            </a:r>
            <a:r>
              <a:rPr lang="en-US" sz="2400" dirty="0"/>
              <a:t>arranged in ascending </a:t>
            </a:r>
            <a:endParaRPr lang="en-US" sz="2400" dirty="0" smtClean="0"/>
          </a:p>
          <a:p>
            <a:r>
              <a:rPr lang="en-US" sz="2400" dirty="0" smtClean="0"/>
              <a:t>order </a:t>
            </a:r>
            <a:r>
              <a:rPr lang="en-US" sz="2400" dirty="0"/>
              <a:t>according to size. </a:t>
            </a:r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To  find the next </a:t>
            </a:r>
            <a:r>
              <a:rPr lang="en-US" sz="2400" dirty="0"/>
              <a:t>prime number, </a:t>
            </a:r>
            <a:r>
              <a:rPr lang="en-US" sz="2400" dirty="0" smtClean="0"/>
              <a:t>we </a:t>
            </a:r>
            <a:r>
              <a:rPr lang="en-US" sz="2400" dirty="0"/>
              <a:t>start with an integer </a:t>
            </a:r>
            <a:endParaRPr lang="en-US" sz="2400" dirty="0" smtClean="0"/>
          </a:p>
          <a:p>
            <a:r>
              <a:rPr lang="en-US" sz="2400" i="1" dirty="0" smtClean="0"/>
              <a:t>N = </a:t>
            </a:r>
            <a:r>
              <a:rPr lang="en-US" sz="2400" i="1" dirty="0" err="1" smtClean="0"/>
              <a:t>p</a:t>
            </a:r>
            <a:r>
              <a:rPr lang="en-US" sz="2400" i="1" baseline="-25000" dirty="0" err="1" smtClean="0"/>
              <a:t>max</a:t>
            </a:r>
            <a:r>
              <a:rPr lang="en-US" sz="2400" i="1" dirty="0" smtClean="0"/>
              <a:t> </a:t>
            </a:r>
            <a:r>
              <a:rPr lang="en-US" sz="2400" i="1" dirty="0"/>
              <a:t>+ 1</a:t>
            </a:r>
            <a:r>
              <a:rPr lang="en-US" sz="2400" dirty="0"/>
              <a:t>,  </a:t>
            </a:r>
            <a:r>
              <a:rPr lang="en-US" sz="2400" dirty="0" smtClean="0"/>
              <a:t>where </a:t>
            </a:r>
            <a:r>
              <a:rPr lang="en-US" sz="2400" i="1" dirty="0" err="1"/>
              <a:t>p</a:t>
            </a:r>
            <a:r>
              <a:rPr lang="en-US" sz="2400" i="1" baseline="-25000" dirty="0" err="1" smtClean="0"/>
              <a:t>max</a:t>
            </a:r>
            <a:r>
              <a:rPr lang="en-US" sz="2400" i="1" dirty="0" smtClean="0"/>
              <a:t> </a:t>
            </a:r>
            <a:r>
              <a:rPr lang="en-US" sz="2400" dirty="0" smtClean="0"/>
              <a:t>is the largest </a:t>
            </a:r>
            <a:r>
              <a:rPr lang="en-US" sz="2400" dirty="0"/>
              <a:t>the prime number </a:t>
            </a:r>
            <a:endParaRPr lang="en-US" sz="2400" dirty="0" smtClean="0"/>
          </a:p>
          <a:p>
            <a:r>
              <a:rPr lang="en-US" sz="2400" dirty="0" smtClean="0"/>
              <a:t>known </a:t>
            </a:r>
            <a:r>
              <a:rPr lang="en-US" sz="2400" dirty="0"/>
              <a:t>so far. </a:t>
            </a:r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We </a:t>
            </a:r>
            <a:r>
              <a:rPr lang="en-US" sz="2400" dirty="0"/>
              <a:t>can </a:t>
            </a:r>
            <a:r>
              <a:rPr lang="en-US" sz="2400" dirty="0" smtClean="0"/>
              <a:t>test  whether </a:t>
            </a:r>
            <a:r>
              <a:rPr lang="en-US" sz="2400" i="1" dirty="0"/>
              <a:t>N </a:t>
            </a:r>
            <a:r>
              <a:rPr lang="en-US" sz="2400" dirty="0" smtClean="0"/>
              <a:t>is divisible </a:t>
            </a:r>
            <a:r>
              <a:rPr lang="en-US" sz="2400" dirty="0"/>
              <a:t>by dividing it with all the members </a:t>
            </a:r>
            <a:r>
              <a:rPr lang="en-US" sz="2400" dirty="0" smtClean="0"/>
              <a:t>of </a:t>
            </a:r>
            <a:r>
              <a:rPr lang="en-US" sz="2400" dirty="0"/>
              <a:t>the </a:t>
            </a:r>
            <a:r>
              <a:rPr lang="en-US" sz="2400" dirty="0" smtClean="0"/>
              <a:t>first </a:t>
            </a:r>
            <a:r>
              <a:rPr lang="en-US" sz="2400" i="1" dirty="0" err="1"/>
              <a:t>n</a:t>
            </a:r>
            <a:r>
              <a:rPr lang="en-US" sz="2400" i="1" baseline="-25000" dirty="0" err="1"/>
              <a:t>p</a:t>
            </a:r>
            <a:r>
              <a:rPr lang="en-US" sz="2400" i="1" dirty="0"/>
              <a:t> </a:t>
            </a:r>
            <a:r>
              <a:rPr lang="en-US" sz="2400" dirty="0"/>
              <a:t>prime </a:t>
            </a:r>
            <a:r>
              <a:rPr lang="en-US" sz="2400" dirty="0" smtClean="0"/>
              <a:t>numbers. If </a:t>
            </a:r>
            <a:r>
              <a:rPr lang="en-US" sz="2400" i="1" dirty="0"/>
              <a:t>N </a:t>
            </a:r>
            <a:r>
              <a:rPr lang="en-US" sz="2400" dirty="0"/>
              <a:t>is divisible by any of </a:t>
            </a:r>
            <a:r>
              <a:rPr lang="en-US" sz="2400" dirty="0" smtClean="0"/>
              <a:t>the existing </a:t>
            </a:r>
            <a:r>
              <a:rPr lang="en-US" sz="2400" dirty="0"/>
              <a:t>prime </a:t>
            </a:r>
            <a:r>
              <a:rPr lang="en-US" sz="2400" dirty="0" smtClean="0"/>
              <a:t>number</a:t>
            </a:r>
            <a:r>
              <a:rPr lang="en-US" sz="2400" dirty="0"/>
              <a:t>, it is not a </a:t>
            </a:r>
            <a:r>
              <a:rPr lang="en-US" sz="2400" dirty="0" smtClean="0"/>
              <a:t>prime number</a:t>
            </a:r>
            <a:r>
              <a:rPr lang="en-US" sz="2400" dirty="0"/>
              <a:t>. We shall </a:t>
            </a:r>
            <a:r>
              <a:rPr lang="en-US" sz="2400" dirty="0" smtClean="0"/>
              <a:t>therefore </a:t>
            </a:r>
            <a:r>
              <a:rPr lang="en-US" sz="2400" dirty="0"/>
              <a:t>increase </a:t>
            </a:r>
            <a:r>
              <a:rPr lang="en-US" sz="2400" i="1" dirty="0"/>
              <a:t>N </a:t>
            </a:r>
            <a:r>
              <a:rPr lang="en-US" sz="2400" dirty="0"/>
              <a:t>by </a:t>
            </a:r>
            <a:r>
              <a:rPr lang="en-US" sz="2400" dirty="0" smtClean="0"/>
              <a:t>one </a:t>
            </a:r>
            <a:r>
              <a:rPr lang="en-US" sz="2400" dirty="0"/>
              <a:t>and repeat the process.</a:t>
            </a:r>
          </a:p>
        </p:txBody>
      </p:sp>
    </p:spTree>
    <p:extLst>
      <p:ext uri="{BB962C8B-B14F-4D97-AF65-F5344CB8AC3E}">
        <p14:creationId xmlns:p14="http://schemas.microsoft.com/office/powerpoint/2010/main" val="1732626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" y="868681"/>
            <a:ext cx="7620000" cy="91440"/>
          </a:xfrm>
          <a:prstGeom prst="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157722" y="228600"/>
            <a:ext cx="30525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/>
              <a:t>prime numbers</a:t>
            </a:r>
            <a:endParaRPr lang="en-US" sz="3600" dirty="0"/>
          </a:p>
        </p:txBody>
      </p:sp>
      <p:sp>
        <p:nvSpPr>
          <p:cNvPr id="3" name="Rectangle 2"/>
          <p:cNvSpPr/>
          <p:nvPr/>
        </p:nvSpPr>
        <p:spPr>
          <a:xfrm>
            <a:off x="914400" y="1447800"/>
            <a:ext cx="73152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This process goes on until we reach a value of </a:t>
            </a:r>
            <a:r>
              <a:rPr lang="en-US" sz="2800" i="1" dirty="0"/>
              <a:t>N </a:t>
            </a:r>
            <a:r>
              <a:rPr lang="en-US" sz="2800" dirty="0"/>
              <a:t>that is not divisible </a:t>
            </a:r>
            <a:r>
              <a:rPr lang="en-US" sz="2800" dirty="0" smtClean="0"/>
              <a:t>for all </a:t>
            </a:r>
            <a:r>
              <a:rPr lang="en-US" sz="2800" dirty="0"/>
              <a:t>the existing prime number. Such a number is a new prime number </a:t>
            </a:r>
            <a:r>
              <a:rPr lang="en-US" sz="2800" dirty="0" smtClean="0"/>
              <a:t>and can </a:t>
            </a:r>
            <a:r>
              <a:rPr lang="en-US" sz="2800" dirty="0"/>
              <a:t>be added to the list as the largest prime number.</a:t>
            </a:r>
          </a:p>
          <a:p>
            <a:endParaRPr lang="en-US" sz="2800" dirty="0" smtClean="0"/>
          </a:p>
          <a:p>
            <a:r>
              <a:rPr lang="en-US" sz="2800" dirty="0" smtClean="0"/>
              <a:t>Prime </a:t>
            </a:r>
            <a:r>
              <a:rPr lang="en-US" sz="2800" dirty="0"/>
              <a:t>number: 1, 2, 3, 5, 7, 11, 13, 17, 19, 23, 29 </a:t>
            </a:r>
            <a:r>
              <a:rPr lang="en-US" sz="2800" dirty="0" smtClean="0"/>
              <a:t>31, 37 … …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14055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" y="868681"/>
            <a:ext cx="7620000" cy="91440"/>
          </a:xfrm>
          <a:prstGeom prst="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157722" y="228600"/>
            <a:ext cx="30525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/>
              <a:t>prime numbers</a:t>
            </a:r>
            <a:endParaRPr lang="en-US" sz="3600" dirty="0"/>
          </a:p>
        </p:txBody>
      </p:sp>
      <p:sp>
        <p:nvSpPr>
          <p:cNvPr id="3" name="Rectangle 2"/>
          <p:cNvSpPr/>
          <p:nvPr/>
        </p:nvSpPr>
        <p:spPr>
          <a:xfrm>
            <a:off x="685800" y="1126153"/>
            <a:ext cx="79248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A few </a:t>
            </a:r>
            <a:r>
              <a:rPr lang="en-US" sz="2400" dirty="0" smtClean="0"/>
              <a:t>improvements </a:t>
            </a:r>
            <a:r>
              <a:rPr lang="en-US" sz="2400" dirty="0"/>
              <a:t>may be incorporated into the method to make it </a:t>
            </a:r>
            <a:r>
              <a:rPr lang="en-US" sz="2400" dirty="0" smtClean="0"/>
              <a:t>more efficient</a:t>
            </a:r>
            <a:r>
              <a:rPr lang="en-US" sz="2400" dirty="0"/>
              <a:t>. </a:t>
            </a:r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(1</a:t>
            </a:r>
            <a:r>
              <a:rPr lang="en-US" sz="2400" dirty="0"/>
              <a:t>) </a:t>
            </a:r>
            <a:r>
              <a:rPr lang="en-US" sz="2400" dirty="0" smtClean="0"/>
              <a:t>We </a:t>
            </a:r>
            <a:r>
              <a:rPr lang="en-US" sz="2400" dirty="0"/>
              <a:t>recognize that 2 is prime number. As a </a:t>
            </a:r>
            <a:r>
              <a:rPr lang="en-US" sz="2400" dirty="0" smtClean="0"/>
              <a:t>result all </a:t>
            </a:r>
            <a:r>
              <a:rPr lang="en-US" sz="2400" dirty="0"/>
              <a:t>other </a:t>
            </a:r>
          </a:p>
          <a:p>
            <a:r>
              <a:rPr lang="en-US" sz="2400" dirty="0"/>
              <a:t>even numbers are not prime </a:t>
            </a:r>
            <a:r>
              <a:rPr lang="en-US" sz="2400" dirty="0" smtClean="0"/>
              <a:t>numbers. </a:t>
            </a:r>
            <a:r>
              <a:rPr lang="en-US" sz="2400" dirty="0"/>
              <a:t>For these reason, when we look </a:t>
            </a:r>
            <a:r>
              <a:rPr lang="en-US" sz="2400" dirty="0" smtClean="0"/>
              <a:t>for the </a:t>
            </a:r>
            <a:r>
              <a:rPr lang="en-US" sz="2400" dirty="0"/>
              <a:t>next integer (&gt; 2) to be </a:t>
            </a:r>
            <a:r>
              <a:rPr lang="en-US" sz="2400" dirty="0" smtClean="0"/>
              <a:t>tested </a:t>
            </a:r>
            <a:r>
              <a:rPr lang="en-US" sz="2400" dirty="0"/>
              <a:t>we can increase </a:t>
            </a:r>
            <a:r>
              <a:rPr lang="en-US" sz="2400" i="1" dirty="0"/>
              <a:t>N </a:t>
            </a:r>
            <a:r>
              <a:rPr lang="en-US" sz="2400" dirty="0"/>
              <a:t>by 2 each time, </a:t>
            </a:r>
            <a:r>
              <a:rPr lang="en-US" sz="2400" dirty="0" smtClean="0"/>
              <a:t>rather than by </a:t>
            </a:r>
            <a:r>
              <a:rPr lang="en-US" sz="2400" dirty="0"/>
              <a:t>1. In this way the speed of the search is increased by a </a:t>
            </a:r>
            <a:r>
              <a:rPr lang="en-US" sz="2400" b="1" dirty="0">
                <a:solidFill>
                  <a:srgbClr val="3636F4"/>
                </a:solidFill>
              </a:rPr>
              <a:t>factor </a:t>
            </a:r>
            <a:r>
              <a:rPr lang="en-US" sz="2400" b="1" dirty="0" smtClean="0">
                <a:solidFill>
                  <a:srgbClr val="3636F4"/>
                </a:solidFill>
              </a:rPr>
              <a:t>of 2</a:t>
            </a:r>
            <a:r>
              <a:rPr lang="en-US" sz="2400" dirty="0" smtClean="0"/>
              <a:t>.</a:t>
            </a:r>
          </a:p>
          <a:p>
            <a:endParaRPr lang="en-US" sz="2400" dirty="0" smtClean="0"/>
          </a:p>
          <a:p>
            <a:r>
              <a:rPr lang="en-US" sz="2400" dirty="0" smtClean="0"/>
              <a:t>(</a:t>
            </a:r>
            <a:r>
              <a:rPr lang="en-US" sz="2400" dirty="0"/>
              <a:t>2) We do not need to go through the entire list of the existing </a:t>
            </a:r>
            <a:r>
              <a:rPr lang="en-US" sz="2400" dirty="0" smtClean="0"/>
              <a:t>prime numbers </a:t>
            </a:r>
            <a:r>
              <a:rPr lang="en-US" sz="2400" dirty="0"/>
              <a:t>in our test. Obviously, if </a:t>
            </a:r>
            <a:r>
              <a:rPr lang="en-US" sz="2400" i="1" dirty="0"/>
              <a:t>N </a:t>
            </a:r>
            <a:r>
              <a:rPr lang="en-US" sz="2400" dirty="0"/>
              <a:t>is not divisible by any member up </a:t>
            </a:r>
            <a:r>
              <a:rPr lang="en-US" sz="2400" dirty="0" smtClean="0"/>
              <a:t>to </a:t>
            </a:r>
            <a:r>
              <a:rPr lang="en-US" sz="2400" i="1" dirty="0" smtClean="0"/>
              <a:t>p</a:t>
            </a:r>
            <a:r>
              <a:rPr lang="en-US" sz="2400" i="1" baseline="-25000" dirty="0" smtClean="0"/>
              <a:t>i</a:t>
            </a:r>
            <a:r>
              <a:rPr lang="en-US" sz="2400" i="1" dirty="0" smtClean="0"/>
              <a:t> </a:t>
            </a:r>
            <a:r>
              <a:rPr lang="en-US" sz="2400" dirty="0"/>
              <a:t>&gt; </a:t>
            </a:r>
            <a:r>
              <a:rPr lang="en-US" sz="2400" i="1" dirty="0"/>
              <a:t>N </a:t>
            </a:r>
            <a:r>
              <a:rPr lang="en-US" sz="2400" dirty="0"/>
              <a:t>/2, it will not be divisible of any of the prime numbers in the </a:t>
            </a:r>
            <a:r>
              <a:rPr lang="en-US" sz="2400" dirty="0" smtClean="0"/>
              <a:t>list that </a:t>
            </a:r>
            <a:r>
              <a:rPr lang="en-US" sz="2400" dirty="0"/>
              <a:t>are larger than </a:t>
            </a:r>
            <a:r>
              <a:rPr lang="en-US" sz="2400" i="1" dirty="0" smtClean="0"/>
              <a:t>p</a:t>
            </a:r>
            <a:r>
              <a:rPr lang="en-US" sz="2400" i="1" baseline="-25000" dirty="0" smtClean="0"/>
              <a:t>i</a:t>
            </a:r>
            <a:r>
              <a:rPr lang="en-US" sz="2400" i="1" dirty="0" smtClean="0"/>
              <a:t>·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03547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" y="868681"/>
            <a:ext cx="7620000" cy="91440"/>
          </a:xfrm>
          <a:prstGeom prst="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157723" y="228600"/>
            <a:ext cx="30525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/>
              <a:t>prime numbers</a:t>
            </a:r>
            <a:endParaRPr lang="en-US" sz="3600" dirty="0"/>
          </a:p>
        </p:txBody>
      </p:sp>
      <p:sp>
        <p:nvSpPr>
          <p:cNvPr id="3" name="Rectangle 2"/>
          <p:cNvSpPr/>
          <p:nvPr/>
        </p:nvSpPr>
        <p:spPr>
          <a:xfrm>
            <a:off x="762000" y="1143000"/>
            <a:ext cx="76200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3636F4"/>
                </a:solidFill>
              </a:rPr>
              <a:t>Algorithm</a:t>
            </a:r>
          </a:p>
          <a:p>
            <a:endParaRPr lang="en-US" sz="2400" i="1" dirty="0" smtClean="0"/>
          </a:p>
          <a:p>
            <a:r>
              <a:rPr lang="en-US" sz="2400" i="1" dirty="0" smtClean="0"/>
              <a:t>Initialization</a:t>
            </a:r>
          </a:p>
          <a:p>
            <a:endParaRPr lang="en-US" sz="2400" i="1" dirty="0"/>
          </a:p>
          <a:p>
            <a:r>
              <a:rPr lang="en-US" sz="2400" i="1" dirty="0" smtClean="0"/>
              <a:t>Set </a:t>
            </a:r>
            <a:r>
              <a:rPr lang="en-US" sz="2400" b="1" i="1" dirty="0">
                <a:solidFill>
                  <a:srgbClr val="3636F4"/>
                </a:solidFill>
              </a:rPr>
              <a:t>K</a:t>
            </a:r>
            <a:r>
              <a:rPr lang="en-US" sz="2400" i="1" dirty="0"/>
              <a:t> as the total number of prime numbers required.</a:t>
            </a:r>
          </a:p>
          <a:p>
            <a:endParaRPr lang="en-US" sz="2400" i="1" dirty="0" smtClean="0"/>
          </a:p>
          <a:p>
            <a:r>
              <a:rPr lang="en-US" sz="2400" i="1" dirty="0" smtClean="0"/>
              <a:t>Set </a:t>
            </a:r>
            <a:r>
              <a:rPr lang="en-US" sz="2400" b="1" i="1" dirty="0">
                <a:solidFill>
                  <a:srgbClr val="3636F4"/>
                </a:solidFill>
              </a:rPr>
              <a:t>N_BEG</a:t>
            </a:r>
            <a:r>
              <a:rPr lang="en-US" sz="2400" i="1" dirty="0"/>
              <a:t> as the number of prime numbers to start with</a:t>
            </a:r>
            <a:r>
              <a:rPr lang="en-US" sz="2400" i="1" dirty="0" smtClean="0"/>
              <a:t>.</a:t>
            </a:r>
          </a:p>
          <a:p>
            <a:endParaRPr lang="en-US" sz="2400" i="1" dirty="0"/>
          </a:p>
          <a:p>
            <a:r>
              <a:rPr lang="en-US" sz="2400" i="1" dirty="0"/>
              <a:t>Input the first N_BEG prime numbers explicitly</a:t>
            </a:r>
          </a:p>
          <a:p>
            <a:endParaRPr lang="en-US" sz="2400" i="1" dirty="0" smtClean="0"/>
          </a:p>
          <a:p>
            <a:r>
              <a:rPr lang="en-US" sz="2400" i="1" dirty="0" smtClean="0"/>
              <a:t>(1) </a:t>
            </a:r>
            <a:r>
              <a:rPr lang="en-US" sz="2400" i="1" dirty="0"/>
              <a:t>Store the last prime number in the list as </a:t>
            </a:r>
            <a:r>
              <a:rPr lang="en-US" sz="2400" b="1" i="1" dirty="0">
                <a:solidFill>
                  <a:srgbClr val="3636F4"/>
                </a:solidFill>
              </a:rPr>
              <a:t>NEW</a:t>
            </a:r>
            <a:r>
              <a:rPr lang="en-US" sz="2400" i="1" dirty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52995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" y="868681"/>
            <a:ext cx="7620000" cy="91440"/>
          </a:xfrm>
          <a:prstGeom prst="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157722" y="228600"/>
            <a:ext cx="30525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/>
              <a:t>prime numbers</a:t>
            </a:r>
            <a:endParaRPr lang="en-US" sz="3600" dirty="0"/>
          </a:p>
        </p:txBody>
      </p:sp>
      <p:sp>
        <p:nvSpPr>
          <p:cNvPr id="3" name="Rectangle 2"/>
          <p:cNvSpPr/>
          <p:nvPr/>
        </p:nvSpPr>
        <p:spPr>
          <a:xfrm>
            <a:off x="762000" y="1066800"/>
            <a:ext cx="76200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i="1" dirty="0"/>
              <a:t>(2) Construct a new integer by </a:t>
            </a:r>
            <a:r>
              <a:rPr lang="en-US" sz="2400" i="1" dirty="0" smtClean="0"/>
              <a:t>NEW = NEW + 2.</a:t>
            </a:r>
          </a:p>
          <a:p>
            <a:endParaRPr lang="en-US" sz="2400" i="1" dirty="0"/>
          </a:p>
          <a:p>
            <a:r>
              <a:rPr lang="en-US" sz="2400" i="1" dirty="0"/>
              <a:t>(3) Test if NEW is prime by dividing it by all </a:t>
            </a:r>
            <a:r>
              <a:rPr lang="en-US" sz="2400" i="1" dirty="0" smtClean="0"/>
              <a:t>existing </a:t>
            </a:r>
            <a:r>
              <a:rPr lang="en-US" sz="2400" i="1" dirty="0"/>
              <a:t>prime number </a:t>
            </a:r>
            <a:r>
              <a:rPr lang="en-US" sz="2400" dirty="0" smtClean="0"/>
              <a:t>&lt; </a:t>
            </a:r>
            <a:r>
              <a:rPr lang="en-US" sz="2400" i="1" dirty="0" smtClean="0"/>
              <a:t>NEW/2</a:t>
            </a:r>
            <a:r>
              <a:rPr lang="en-US" sz="2400" i="1" dirty="0"/>
              <a:t>.</a:t>
            </a:r>
          </a:p>
          <a:p>
            <a:r>
              <a:rPr lang="en-US" sz="2400" i="1" dirty="0" smtClean="0"/>
              <a:t>    (</a:t>
            </a:r>
            <a:r>
              <a:rPr lang="en-US" sz="2400" i="1" dirty="0"/>
              <a:t>a) If divisible, try a new integer by adding 2 to NEW and </a:t>
            </a:r>
            <a:r>
              <a:rPr lang="en-US" sz="2400" i="1" dirty="0" smtClean="0"/>
              <a:t>       </a:t>
            </a:r>
          </a:p>
          <a:p>
            <a:r>
              <a:rPr lang="en-US" sz="2400" i="1" dirty="0" smtClean="0"/>
              <a:t>          repeat </a:t>
            </a:r>
            <a:r>
              <a:rPr lang="en-US" sz="2400" i="1" dirty="0"/>
              <a:t>the test.</a:t>
            </a:r>
          </a:p>
          <a:p>
            <a:r>
              <a:rPr lang="en-US" sz="2400" i="1" dirty="0" smtClean="0"/>
              <a:t>    (</a:t>
            </a:r>
            <a:r>
              <a:rPr lang="en-US" sz="2400" i="1" dirty="0"/>
              <a:t>b) If not divisible, it is a new prime number.</a:t>
            </a:r>
          </a:p>
          <a:p>
            <a:r>
              <a:rPr lang="en-US" sz="2400" i="1" dirty="0" smtClean="0"/>
              <a:t>         (</a:t>
            </a:r>
            <a:r>
              <a:rPr lang="en-US" sz="2400" i="1" dirty="0"/>
              <a:t>i) </a:t>
            </a:r>
            <a:r>
              <a:rPr lang="en-US" sz="2400" i="1" dirty="0" smtClean="0"/>
              <a:t>Add </a:t>
            </a:r>
            <a:r>
              <a:rPr lang="en-US" sz="2400" i="1" dirty="0"/>
              <a:t>the new one to the list.</a:t>
            </a:r>
          </a:p>
          <a:p>
            <a:r>
              <a:rPr lang="en-US" sz="2400" i="1" dirty="0" smtClean="0"/>
              <a:t>         (</a:t>
            </a:r>
            <a:r>
              <a:rPr lang="en-US" sz="2400" i="1" dirty="0"/>
              <a:t>ii) </a:t>
            </a:r>
            <a:r>
              <a:rPr lang="en-US" sz="2400" i="1" dirty="0" smtClean="0"/>
              <a:t>Increase </a:t>
            </a:r>
            <a:r>
              <a:rPr lang="en-US" sz="2400" i="1" dirty="0"/>
              <a:t>the number of members by one</a:t>
            </a:r>
            <a:r>
              <a:rPr lang="en-US" sz="2400" i="1" dirty="0" smtClean="0"/>
              <a:t>.</a:t>
            </a:r>
          </a:p>
          <a:p>
            <a:endParaRPr lang="en-US" sz="2400" i="1" dirty="0"/>
          </a:p>
          <a:p>
            <a:r>
              <a:rPr lang="en-US" sz="2400" i="1" dirty="0"/>
              <a:t>(</a:t>
            </a:r>
            <a:r>
              <a:rPr lang="en-US" sz="2400" i="1" dirty="0" smtClean="0"/>
              <a:t>4) Repeat </a:t>
            </a:r>
            <a:r>
              <a:rPr lang="en-US" sz="2400" i="1" dirty="0"/>
              <a:t>steps 2 and 3 to find the next prime number in the list.</a:t>
            </a:r>
          </a:p>
          <a:p>
            <a:endParaRPr lang="en-US" sz="2400" i="1" dirty="0" smtClean="0"/>
          </a:p>
          <a:p>
            <a:r>
              <a:rPr lang="en-US" sz="2400" i="1" dirty="0" smtClean="0"/>
              <a:t>(</a:t>
            </a:r>
            <a:r>
              <a:rPr lang="en-US" sz="2400" i="1" dirty="0"/>
              <a:t>5) Stop if the total number is K.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31009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" y="868681"/>
            <a:ext cx="7620000" cy="91440"/>
          </a:xfrm>
          <a:prstGeom prst="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62000" y="1524000"/>
            <a:ext cx="4112408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0)  Recap</a:t>
            </a:r>
          </a:p>
          <a:p>
            <a:pPr marL="514350" indent="-514350">
              <a:buAutoNum type="arabicParenR"/>
            </a:pPr>
            <a:r>
              <a:rPr lang="en-US" sz="3200" dirty="0" smtClean="0"/>
              <a:t>Programming basics</a:t>
            </a:r>
          </a:p>
          <a:p>
            <a:pPr marL="514350" indent="-514350">
              <a:buAutoNum type="arabicParenR"/>
            </a:pPr>
            <a:r>
              <a:rPr lang="en-US" sz="3200" dirty="0" smtClean="0"/>
              <a:t>Data representation</a:t>
            </a:r>
          </a:p>
          <a:p>
            <a:pPr marL="514350" indent="-514350">
              <a:buAutoNum type="arabicParenR"/>
            </a:pPr>
            <a:r>
              <a:rPr lang="en-US" sz="3200" dirty="0" smtClean="0"/>
              <a:t>Examples of coding</a:t>
            </a:r>
          </a:p>
          <a:p>
            <a:r>
              <a:rPr lang="en-US" sz="3200" dirty="0" smtClean="0"/>
              <a:t>         i. prime numbers </a:t>
            </a:r>
          </a:p>
          <a:p>
            <a:r>
              <a:rPr lang="en-US" sz="3200" b="1" dirty="0" smtClean="0">
                <a:solidFill>
                  <a:srgbClr val="3636F4"/>
                </a:solidFill>
              </a:rPr>
              <a:t>        ii. value of </a:t>
            </a:r>
            <a:r>
              <a:rPr lang="el-GR" sz="3200" b="1" dirty="0" smtClean="0">
                <a:solidFill>
                  <a:srgbClr val="3636F4"/>
                </a:solidFill>
              </a:rPr>
              <a:t>π</a:t>
            </a:r>
            <a:endParaRPr lang="en-US" sz="3200" b="1" dirty="0" smtClean="0">
              <a:solidFill>
                <a:srgbClr val="3636F4"/>
              </a:solidFill>
            </a:endParaRPr>
          </a:p>
          <a:p>
            <a:r>
              <a:rPr lang="en-US" sz="3200" dirty="0"/>
              <a:t>4</a:t>
            </a:r>
            <a:r>
              <a:rPr lang="en-US" sz="3200" dirty="0" smtClean="0"/>
              <a:t>) Summary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3930427" y="228600"/>
            <a:ext cx="15071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/>
              <a:t>outline</a:t>
            </a:r>
            <a:endParaRPr lang="en-US" sz="3600" dirty="0"/>
          </a:p>
        </p:txBody>
      </p:sp>
      <p:sp>
        <p:nvSpPr>
          <p:cNvPr id="7" name="TextBox 6"/>
          <p:cNvSpPr txBox="1"/>
          <p:nvPr/>
        </p:nvSpPr>
        <p:spPr>
          <a:xfrm>
            <a:off x="481301" y="1524000"/>
            <a:ext cx="5068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ym typeface="Wingdings"/>
              </a:rPr>
              <a:t></a:t>
            </a:r>
            <a:endParaRPr lang="en-US" sz="3200" dirty="0"/>
          </a:p>
        </p:txBody>
      </p:sp>
      <p:sp>
        <p:nvSpPr>
          <p:cNvPr id="9" name="TextBox 8"/>
          <p:cNvSpPr txBox="1"/>
          <p:nvPr/>
        </p:nvSpPr>
        <p:spPr>
          <a:xfrm>
            <a:off x="457200" y="1985911"/>
            <a:ext cx="5068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ym typeface="Wingdings"/>
              </a:rPr>
              <a:t>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457200" y="2470150"/>
            <a:ext cx="5068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ym typeface="Wingdings"/>
              </a:rPr>
              <a:t></a:t>
            </a:r>
            <a:endParaRPr lang="en-US" sz="3200" dirty="0"/>
          </a:p>
        </p:txBody>
      </p:sp>
      <p:sp>
        <p:nvSpPr>
          <p:cNvPr id="12" name="TextBox 11"/>
          <p:cNvSpPr txBox="1"/>
          <p:nvPr/>
        </p:nvSpPr>
        <p:spPr>
          <a:xfrm>
            <a:off x="1269075" y="3463525"/>
            <a:ext cx="5068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ym typeface="Wingdings"/>
              </a:rPr>
              <a:t>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223557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" y="868681"/>
            <a:ext cx="7620000" cy="91440"/>
          </a:xfrm>
          <a:prstGeom prst="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667701" y="228600"/>
            <a:ext cx="20326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/>
              <a:t>v</a:t>
            </a:r>
            <a:r>
              <a:rPr lang="en-US" sz="3600" dirty="0" smtClean="0"/>
              <a:t>alue of </a:t>
            </a:r>
            <a:r>
              <a:rPr lang="el-GR" sz="3600" dirty="0" smtClean="0"/>
              <a:t>π</a:t>
            </a: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3048000" y="1143000"/>
            <a:ext cx="31688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3636F4"/>
                </a:solidFill>
              </a:rPr>
              <a:t>(1) Liu </a:t>
            </a:r>
            <a:r>
              <a:rPr lang="en-US" sz="2800" b="1" dirty="0" err="1" smtClean="0">
                <a:solidFill>
                  <a:srgbClr val="3636F4"/>
                </a:solidFill>
              </a:rPr>
              <a:t>Hui’s</a:t>
            </a:r>
            <a:r>
              <a:rPr lang="en-US" sz="2800" b="1" dirty="0" smtClean="0">
                <a:solidFill>
                  <a:srgbClr val="3636F4"/>
                </a:solidFill>
              </a:rPr>
              <a:t> method</a:t>
            </a:r>
            <a:endParaRPr lang="en-US" sz="2800" b="1" dirty="0">
              <a:solidFill>
                <a:srgbClr val="3636F4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2939595"/>
            <a:ext cx="3156405" cy="3156405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511338" y="2015924"/>
            <a:ext cx="8404062" cy="651076"/>
            <a:chOff x="418758" y="1981200"/>
            <a:chExt cx="8404062" cy="651076"/>
          </a:xfrm>
        </p:grpSpPr>
        <p:sp>
          <p:nvSpPr>
            <p:cNvPr id="8" name="TextBox 7"/>
            <p:cNvSpPr txBox="1"/>
            <p:nvPr/>
          </p:nvSpPr>
          <p:spPr>
            <a:xfrm>
              <a:off x="2014674" y="1981200"/>
              <a:ext cx="680814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i="1" dirty="0" smtClean="0"/>
                <a:t> of N-</a:t>
              </a:r>
              <a:r>
                <a:rPr lang="en-US" sz="2800" i="1" dirty="0" err="1" smtClean="0"/>
                <a:t>gon</a:t>
              </a:r>
              <a:r>
                <a:rPr lang="en-US" sz="2800" i="1" dirty="0" smtClean="0"/>
                <a:t> = area of circle = </a:t>
              </a:r>
              <a:r>
                <a:rPr lang="el-GR" sz="2800" i="1" dirty="0" smtClean="0"/>
                <a:t>π</a:t>
              </a:r>
              <a:r>
                <a:rPr lang="en-US" sz="2800" i="1" dirty="0" smtClean="0"/>
                <a:t> (for unit radius)</a:t>
              </a:r>
              <a:endParaRPr lang="en-US" sz="2800" i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418758" y="1981200"/>
                  <a:ext cx="1867242" cy="6510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2800" i="0" smtClean="0">
                                    <a:latin typeface="Cambria Math"/>
                                  </a:rPr>
                                  <m:t>lim</m:t>
                                </m:r>
                              </m:e>
                              <m:lim>
                                <m:r>
                                  <a:rPr lang="en-US" sz="2800" b="0" i="1" smtClean="0">
                                    <a:latin typeface="Cambria Math"/>
                                  </a:rPr>
                                  <m:t>𝑁</m:t>
                                </m:r>
                                <m:r>
                                  <a:rPr lang="en-US" sz="2800" b="0" i="1" smtClean="0">
                                    <a:latin typeface="Cambria Math"/>
                                  </a:rPr>
                                  <m:t> → ∞</m:t>
                                </m:r>
                              </m:lim>
                            </m:limLow>
                          </m:fName>
                          <m:e>
                            <m:r>
                              <a:rPr lang="en-US" sz="2800" b="0" i="1" smtClean="0">
                                <a:latin typeface="Cambria Math"/>
                              </a:rPr>
                              <m:t>𝑎𝑟𝑒𝑎</m:t>
                            </m:r>
                          </m:e>
                        </m:func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8758" y="1981200"/>
                  <a:ext cx="1867242" cy="651076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13965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" y="868681"/>
            <a:ext cx="7620000" cy="91440"/>
          </a:xfrm>
          <a:prstGeom prst="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667701" y="228600"/>
            <a:ext cx="20326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/>
              <a:t>v</a:t>
            </a:r>
            <a:r>
              <a:rPr lang="en-US" sz="3600" dirty="0" smtClean="0"/>
              <a:t>alue of </a:t>
            </a:r>
            <a:r>
              <a:rPr lang="el-GR" sz="3600" dirty="0" smtClean="0"/>
              <a:t>π</a:t>
            </a:r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1085606" y="1295400"/>
            <a:ext cx="6991594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Liu </a:t>
            </a:r>
            <a:r>
              <a:rPr lang="en-US" sz="2800" dirty="0" err="1"/>
              <a:t>Hui</a:t>
            </a:r>
            <a:r>
              <a:rPr lang="en-US" sz="2800" dirty="0"/>
              <a:t> found a simple formula to find the </a:t>
            </a:r>
            <a:r>
              <a:rPr lang="en-US" sz="2800" i="1" dirty="0" smtClean="0"/>
              <a:t>side </a:t>
            </a:r>
          </a:p>
          <a:p>
            <a:r>
              <a:rPr lang="en-US" sz="2800" i="1" dirty="0" smtClean="0"/>
              <a:t>length</a:t>
            </a:r>
            <a:r>
              <a:rPr lang="en-US" sz="2800" dirty="0"/>
              <a:t> of an inscribed polygon of  </a:t>
            </a:r>
            <a:r>
              <a:rPr lang="en-US" sz="2800" i="1" dirty="0" smtClean="0"/>
              <a:t>2n</a:t>
            </a:r>
            <a:r>
              <a:rPr lang="en-US" sz="2800" dirty="0" smtClean="0"/>
              <a:t> sides</a:t>
            </a:r>
            <a:r>
              <a:rPr lang="en-US" sz="2800" dirty="0"/>
              <a:t>, </a:t>
            </a:r>
            <a:endParaRPr lang="en-US" sz="2800" dirty="0" smtClean="0"/>
          </a:p>
          <a:p>
            <a:r>
              <a:rPr lang="en-US" sz="2800" dirty="0" smtClean="0"/>
              <a:t>if </a:t>
            </a:r>
            <a:r>
              <a:rPr lang="en-US" sz="2800" dirty="0"/>
              <a:t>the side length of a polygon </a:t>
            </a:r>
            <a:r>
              <a:rPr lang="en-US" sz="2800" dirty="0" smtClean="0"/>
              <a:t>with </a:t>
            </a:r>
            <a:r>
              <a:rPr lang="en-US" sz="2800" i="1" dirty="0" smtClean="0"/>
              <a:t>n</a:t>
            </a:r>
            <a:r>
              <a:rPr lang="en-US" sz="2800" dirty="0"/>
              <a:t> sides is </a:t>
            </a:r>
            <a:endParaRPr lang="en-US" sz="2800" dirty="0" smtClean="0"/>
          </a:p>
          <a:p>
            <a:r>
              <a:rPr lang="en-US" sz="2800" dirty="0" smtClean="0"/>
              <a:t>known with </a:t>
            </a:r>
            <a:r>
              <a:rPr lang="en-US" sz="2800" i="1" dirty="0" smtClean="0"/>
              <a:t>k</a:t>
            </a:r>
            <a:r>
              <a:rPr lang="en-US" sz="2800" dirty="0" smtClean="0"/>
              <a:t> as a temporary variable and </a:t>
            </a:r>
            <a:r>
              <a:rPr lang="en-US" sz="2800" i="1" dirty="0" err="1" smtClean="0"/>
              <a:t>S</a:t>
            </a:r>
            <a:r>
              <a:rPr lang="en-US" sz="2800" i="1" baseline="-25000" dirty="0" err="1" smtClean="0"/>
              <a:t>n</a:t>
            </a:r>
            <a:endParaRPr lang="en-US" sz="2800" i="1" baseline="-25000" dirty="0" smtClean="0"/>
          </a:p>
          <a:p>
            <a:r>
              <a:rPr lang="en-US" sz="2800" dirty="0" smtClean="0"/>
              <a:t>as the </a:t>
            </a:r>
            <a:r>
              <a:rPr lang="en-US" sz="2800" i="1" dirty="0" smtClean="0"/>
              <a:t>side length </a:t>
            </a:r>
            <a:r>
              <a:rPr lang="en-US" sz="2800" dirty="0" smtClean="0"/>
              <a:t>of n-</a:t>
            </a:r>
            <a:r>
              <a:rPr lang="en-US" sz="2800" dirty="0" err="1" smtClean="0"/>
              <a:t>gon</a:t>
            </a:r>
            <a:r>
              <a:rPr lang="en-US" sz="2800" dirty="0" smtClean="0"/>
              <a:t>:</a:t>
            </a:r>
            <a:endParaRPr lang="en-US" sz="2800" dirty="0"/>
          </a:p>
        </p:txBody>
      </p:sp>
      <p:grpSp>
        <p:nvGrpSpPr>
          <p:cNvPr id="9" name="Group 8"/>
          <p:cNvGrpSpPr/>
          <p:nvPr/>
        </p:nvGrpSpPr>
        <p:grpSpPr>
          <a:xfrm>
            <a:off x="990600" y="4114800"/>
            <a:ext cx="7010400" cy="1407636"/>
            <a:chOff x="762000" y="3886200"/>
            <a:chExt cx="7010400" cy="140763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3200400" y="3886200"/>
                  <a:ext cx="2836546" cy="68871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smtClean="0">
                            <a:latin typeface="Cambria Math"/>
                          </a:rPr>
                          <m:t>𝑆</m:t>
                        </m:r>
                        <m:r>
                          <a:rPr lang="en-US" sz="3200" b="0" i="1" baseline="-25000" smtClean="0">
                            <a:latin typeface="Cambria Math"/>
                          </a:rPr>
                          <m:t>𝑛</m:t>
                        </m:r>
                        <m:r>
                          <a:rPr lang="en-US" sz="3200" b="0" i="1" smtClean="0">
                            <a:latin typeface="Cambria Math"/>
                          </a:rPr>
                          <m:t> </m:t>
                        </m:r>
                        <m:r>
                          <a:rPr lang="en-US" sz="3200" b="0" i="1" smtClean="0">
                            <a:latin typeface="Cambria Math"/>
                            <a:ea typeface="Cambria Math"/>
                          </a:rPr>
                          <m:t>= </m:t>
                        </m:r>
                        <m:rad>
                          <m:radPr>
                            <m:degHide m:val="on"/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sz="3200" b="0" i="1" smtClean="0">
                                <a:latin typeface="Cambria Math"/>
                                <a:ea typeface="Cambria Math"/>
                              </a:rPr>
                              <m:t>2−</m:t>
                            </m:r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/>
                                    <a:ea typeface="Cambria Math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/>
                                    <a:ea typeface="Cambria Math"/>
                                  </a:rPr>
                                  <m:t>𝑛</m:t>
                                </m:r>
                              </m:sub>
                            </m:sSub>
                          </m:e>
                        </m:rad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00400" y="3886200"/>
                  <a:ext cx="2836546" cy="688715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4718615" y="4598325"/>
                  <a:ext cx="3053785" cy="65267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smtClean="0">
                            <a:latin typeface="Cambria Math"/>
                          </a:rPr>
                          <m:t>𝑆</m:t>
                        </m:r>
                        <m:r>
                          <a:rPr lang="en-US" sz="3200" b="0" i="1" baseline="-25000" smtClean="0">
                            <a:latin typeface="Cambria Math"/>
                          </a:rPr>
                          <m:t>2</m:t>
                        </m:r>
                        <m:r>
                          <a:rPr lang="en-US" sz="3200" b="0" i="1" baseline="-25000" smtClean="0">
                            <a:latin typeface="Cambria Math"/>
                          </a:rPr>
                          <m:t>𝑛</m:t>
                        </m:r>
                        <m:r>
                          <a:rPr lang="en-US" sz="3200" b="0" i="1" smtClean="0">
                            <a:latin typeface="Cambria Math"/>
                          </a:rPr>
                          <m:t> </m:t>
                        </m:r>
                        <m:r>
                          <a:rPr lang="en-US" sz="3200" b="0" i="1" smtClean="0">
                            <a:latin typeface="Cambria Math"/>
                            <a:ea typeface="Cambria Math"/>
                          </a:rPr>
                          <m:t>= </m:t>
                        </m:r>
                        <m:rad>
                          <m:radPr>
                            <m:degHide m:val="on"/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sz="3200" b="0" i="1" smtClean="0">
                                <a:latin typeface="Cambria Math"/>
                                <a:ea typeface="Cambria Math"/>
                              </a:rPr>
                              <m:t>2−</m:t>
                            </m:r>
                            <m:r>
                              <a:rPr lang="en-US" sz="3200" b="0" i="1" smtClean="0">
                                <a:latin typeface="Cambria Math"/>
                                <a:ea typeface="Cambria Math"/>
                              </a:rPr>
                              <m:t>𝑘</m:t>
                            </m:r>
                            <m:r>
                              <a:rPr lang="en-US" sz="3200" b="0" i="1" baseline="-25000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  <m:r>
                              <a:rPr lang="en-US" sz="3200" b="0" i="1" baseline="-25000" smtClean="0">
                                <a:latin typeface="Cambria Math"/>
                                <a:ea typeface="Cambria Math"/>
                              </a:rPr>
                              <m:t>𝑛</m:t>
                            </m:r>
                          </m:e>
                        </m:rad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18615" y="4598325"/>
                  <a:ext cx="3053785" cy="652679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762000" y="4605121"/>
                  <a:ext cx="2996846" cy="68871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smtClean="0">
                            <a:latin typeface="Cambria Math"/>
                          </a:rPr>
                          <m:t>𝑘</m:t>
                        </m:r>
                        <m:r>
                          <a:rPr lang="en-US" sz="3200" b="0" i="1" baseline="-25000" smtClean="0">
                            <a:latin typeface="Cambria Math"/>
                          </a:rPr>
                          <m:t>2</m:t>
                        </m:r>
                        <m:r>
                          <a:rPr lang="en-US" sz="3200" b="0" i="1" baseline="-25000" smtClean="0">
                            <a:latin typeface="Cambria Math"/>
                          </a:rPr>
                          <m:t>𝑛</m:t>
                        </m:r>
                        <m:r>
                          <a:rPr lang="en-US" sz="3200" b="0" i="1" smtClean="0">
                            <a:latin typeface="Cambria Math"/>
                          </a:rPr>
                          <m:t> </m:t>
                        </m:r>
                        <m:r>
                          <a:rPr lang="en-US" sz="3200" b="0" i="1" smtClean="0">
                            <a:latin typeface="Cambria Math"/>
                            <a:ea typeface="Cambria Math"/>
                          </a:rPr>
                          <m:t>= </m:t>
                        </m:r>
                        <m:rad>
                          <m:radPr>
                            <m:degHide m:val="on"/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sz="3200" b="0" i="1" smtClean="0">
                                <a:latin typeface="Cambria Math"/>
                                <a:ea typeface="Cambria Math"/>
                              </a:rPr>
                              <m:t>2+</m:t>
                            </m:r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/>
                                    <a:ea typeface="Cambria Math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/>
                                    <a:ea typeface="Cambria Math"/>
                                  </a:rPr>
                                  <m:t>𝑛</m:t>
                                </m:r>
                              </m:sub>
                            </m:sSub>
                          </m:e>
                        </m:rad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2000" y="4605121"/>
                  <a:ext cx="2996846" cy="688715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608835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" y="868681"/>
            <a:ext cx="7620000" cy="91440"/>
          </a:xfrm>
          <a:prstGeom prst="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667701" y="228600"/>
            <a:ext cx="20326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/>
              <a:t>v</a:t>
            </a:r>
            <a:r>
              <a:rPr lang="en-US" sz="3600" dirty="0" smtClean="0"/>
              <a:t>alue of </a:t>
            </a:r>
            <a:r>
              <a:rPr lang="el-GR" sz="3600" dirty="0" smtClean="0"/>
              <a:t>π</a:t>
            </a:r>
            <a:endParaRPr lang="en-US" sz="3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3200400"/>
            <a:ext cx="6917460" cy="210086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53697" y="1143000"/>
            <a:ext cx="727590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We start with a hexagon. The radius of the circle </a:t>
            </a:r>
          </a:p>
          <a:p>
            <a:r>
              <a:rPr lang="en-US" sz="2800" dirty="0" smtClean="0"/>
              <a:t>is 1, area is </a:t>
            </a:r>
            <a:r>
              <a:rPr lang="el-GR" sz="2800" dirty="0" smtClean="0"/>
              <a:t>π</a:t>
            </a:r>
            <a:r>
              <a:rPr lang="en-US" sz="2800" dirty="0" smtClean="0"/>
              <a:t> and the side length of  the </a:t>
            </a:r>
          </a:p>
          <a:p>
            <a:r>
              <a:rPr lang="en-US" sz="2800" dirty="0" smtClean="0"/>
              <a:t>hexagon is 1.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92306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" y="868681"/>
            <a:ext cx="7620000" cy="91440"/>
          </a:xfrm>
          <a:prstGeom prst="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62000" y="1524000"/>
            <a:ext cx="4050532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0)  Recap</a:t>
            </a:r>
          </a:p>
          <a:p>
            <a:pPr marL="514350" indent="-514350">
              <a:buAutoNum type="arabicParenR"/>
            </a:pPr>
            <a:r>
              <a:rPr lang="en-US" sz="3200" dirty="0" smtClean="0"/>
              <a:t>Programming basics</a:t>
            </a:r>
          </a:p>
          <a:p>
            <a:pPr marL="514350" indent="-514350">
              <a:buAutoNum type="arabicParenR"/>
            </a:pPr>
            <a:r>
              <a:rPr lang="en-US" sz="3200" dirty="0" smtClean="0"/>
              <a:t>Data representation</a:t>
            </a:r>
          </a:p>
          <a:p>
            <a:pPr marL="514350" indent="-514350">
              <a:buAutoNum type="arabicParenR"/>
            </a:pPr>
            <a:r>
              <a:rPr lang="en-US" sz="3200" dirty="0" smtClean="0"/>
              <a:t>Examples of coding</a:t>
            </a:r>
          </a:p>
          <a:p>
            <a:r>
              <a:rPr lang="en-US" sz="3200" dirty="0" smtClean="0"/>
              <a:t>         i. prime numbers </a:t>
            </a:r>
          </a:p>
          <a:p>
            <a:r>
              <a:rPr lang="en-US" sz="3200" dirty="0" smtClean="0"/>
              <a:t>        ii. value of </a:t>
            </a:r>
            <a:r>
              <a:rPr lang="el-GR" sz="3200" dirty="0" smtClean="0"/>
              <a:t>π</a:t>
            </a:r>
            <a:endParaRPr lang="en-US" sz="3200" dirty="0" smtClean="0"/>
          </a:p>
          <a:p>
            <a:r>
              <a:rPr lang="en-US" sz="3200" dirty="0"/>
              <a:t>4</a:t>
            </a:r>
            <a:r>
              <a:rPr lang="en-US" sz="3200" dirty="0" smtClean="0"/>
              <a:t>) Summary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3930427" y="228600"/>
            <a:ext cx="15071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/>
              <a:t>outline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606128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" y="868681"/>
            <a:ext cx="7620000" cy="91440"/>
          </a:xfrm>
          <a:prstGeom prst="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667701" y="228600"/>
            <a:ext cx="20326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/>
              <a:t>v</a:t>
            </a:r>
            <a:r>
              <a:rPr lang="en-US" sz="3600" dirty="0" smtClean="0"/>
              <a:t>alue of </a:t>
            </a:r>
            <a:r>
              <a:rPr lang="el-GR" sz="3600" dirty="0" smtClean="0"/>
              <a:t>π</a:t>
            </a:r>
            <a:endParaRPr lang="en-US" sz="3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600" y="3733800"/>
            <a:ext cx="6705600" cy="2514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200" y="1219200"/>
            <a:ext cx="66822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The area of a polygon with side </a:t>
            </a:r>
            <a:r>
              <a:rPr lang="en-US" sz="2800" i="1" dirty="0" smtClean="0"/>
              <a:t>n</a:t>
            </a:r>
            <a:r>
              <a:rPr lang="en-US" sz="2800" dirty="0" smtClean="0"/>
              <a:t> is given by: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200400" y="1803975"/>
                <a:ext cx="2459648" cy="8989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𝑃</m:t>
                      </m:r>
                      <m:r>
                        <a:rPr lang="en-US" sz="2800" b="0" i="1" baseline="-25000" smtClean="0">
                          <a:latin typeface="Cambria Math"/>
                        </a:rPr>
                        <m:t>𝑛</m:t>
                      </m:r>
                      <m:r>
                        <a:rPr lang="en-US" sz="2800" b="0" i="1" smtClean="0">
                          <a:latin typeface="Cambria Math"/>
                        </a:rPr>
                        <m:t> </m:t>
                      </m:r>
                      <m:r>
                        <a:rPr lang="en-US" sz="2800" b="0" i="1" smtClean="0">
                          <a:latin typeface="Cambria Math"/>
                          <a:ea typeface="Cambria Math"/>
                        </a:rPr>
                        <m:t>=  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den>
                      </m:f>
                      <m:r>
                        <a:rPr lang="en-US" sz="2800" b="0" i="1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sz="2800" b="0" i="1" smtClean="0">
                          <a:latin typeface="Cambria Math"/>
                          <a:ea typeface="Cambria Math"/>
                        </a:rPr>
                        <m:t>𝑛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  <a:ea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  <a:ea typeface="Cambria Math"/>
                            </a:rPr>
                            <m:t>𝑛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  <a:ea typeface="Cambria Math"/>
                        </a:rPr>
                        <m:t>𝑎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400" y="1803975"/>
                <a:ext cx="2459648" cy="89896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1066800" y="2743200"/>
            <a:ext cx="36327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where</a:t>
            </a:r>
            <a:r>
              <a:rPr lang="en-US" sz="2800" i="1" dirty="0" smtClean="0"/>
              <a:t> a</a:t>
            </a:r>
            <a:r>
              <a:rPr lang="en-US" sz="2800" dirty="0" smtClean="0"/>
              <a:t> = apothem ≈  </a:t>
            </a:r>
            <a:r>
              <a:rPr lang="en-US" sz="2800" i="1" dirty="0" smtClean="0"/>
              <a:t>1</a:t>
            </a:r>
            <a:endParaRPr lang="en-US" sz="2800" i="1" dirty="0"/>
          </a:p>
        </p:txBody>
      </p:sp>
    </p:spTree>
    <p:extLst>
      <p:ext uri="{BB962C8B-B14F-4D97-AF65-F5344CB8AC3E}">
        <p14:creationId xmlns:p14="http://schemas.microsoft.com/office/powerpoint/2010/main" val="4057625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" y="868681"/>
            <a:ext cx="7620000" cy="91440"/>
          </a:xfrm>
          <a:prstGeom prst="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667701" y="228600"/>
            <a:ext cx="20326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/>
              <a:t>v</a:t>
            </a:r>
            <a:r>
              <a:rPr lang="en-US" sz="3600" dirty="0" smtClean="0"/>
              <a:t>alue of </a:t>
            </a:r>
            <a:r>
              <a:rPr lang="el-GR" sz="3600" dirty="0" smtClean="0"/>
              <a:t>π</a:t>
            </a:r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1219200" y="1295400"/>
            <a:ext cx="67056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2800" b="1" dirty="0" smtClean="0">
                <a:solidFill>
                  <a:srgbClr val="3636F4"/>
                </a:solidFill>
              </a:rPr>
              <a:t> # of sides            </a:t>
            </a:r>
            <a:r>
              <a:rPr lang="el-GR" sz="2800" b="1" dirty="0" smtClean="0">
                <a:solidFill>
                  <a:srgbClr val="3636F4"/>
                </a:solidFill>
              </a:rPr>
              <a:t>π</a:t>
            </a:r>
            <a:endParaRPr lang="en-US" sz="2800" b="1" dirty="0">
              <a:solidFill>
                <a:srgbClr val="3636F4"/>
              </a:solidFill>
            </a:endParaRPr>
          </a:p>
          <a:p>
            <a:pPr fontAlgn="base"/>
            <a:r>
              <a:rPr lang="en-US" sz="2800" dirty="0" smtClean="0"/>
              <a:t>        6                   3.0</a:t>
            </a:r>
            <a:endParaRPr lang="en-US" sz="2800" dirty="0"/>
          </a:p>
          <a:p>
            <a:pPr fontAlgn="base"/>
            <a:r>
              <a:rPr lang="en-US" sz="2800" dirty="0" smtClean="0"/>
              <a:t>      12                   3.1058285412302498</a:t>
            </a:r>
            <a:endParaRPr lang="en-US" sz="2800" dirty="0"/>
          </a:p>
          <a:p>
            <a:pPr fontAlgn="base"/>
            <a:r>
              <a:rPr lang="en-US" sz="2800" dirty="0" smtClean="0"/>
              <a:t>      24                   3.132628613281237</a:t>
            </a:r>
            <a:endParaRPr lang="en-US" sz="2800" dirty="0"/>
          </a:p>
          <a:p>
            <a:pPr fontAlgn="base"/>
            <a:r>
              <a:rPr lang="en-US" sz="2800" dirty="0" smtClean="0"/>
              <a:t>      48                   3.139350203046872</a:t>
            </a:r>
            <a:endParaRPr lang="en-US" sz="2800" dirty="0"/>
          </a:p>
          <a:p>
            <a:pPr fontAlgn="base"/>
            <a:r>
              <a:rPr lang="en-US" sz="2800" dirty="0" smtClean="0"/>
              <a:t>      96                   3.14103195089053</a:t>
            </a:r>
            <a:endParaRPr lang="en-US" sz="2800" dirty="0"/>
          </a:p>
          <a:p>
            <a:pPr fontAlgn="base"/>
            <a:r>
              <a:rPr lang="en-US" sz="2800" dirty="0" smtClean="0"/>
              <a:t>    192                   3.1414524722853443</a:t>
            </a:r>
            <a:endParaRPr lang="en-US" sz="2800" dirty="0"/>
          </a:p>
          <a:p>
            <a:pPr fontAlgn="base"/>
            <a:r>
              <a:rPr lang="en-US" sz="2800" dirty="0" smtClean="0"/>
              <a:t>    384                   3.141557607911622</a:t>
            </a:r>
            <a:endParaRPr lang="en-US" sz="2800" dirty="0"/>
          </a:p>
          <a:p>
            <a:pPr fontAlgn="base"/>
            <a:r>
              <a:rPr lang="en-US" sz="2800" dirty="0" smtClean="0"/>
              <a:t>    768                   3.141583892148936</a:t>
            </a:r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70265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" y="868681"/>
            <a:ext cx="7620000" cy="91440"/>
          </a:xfrm>
          <a:prstGeom prst="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667701" y="228600"/>
            <a:ext cx="20326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/>
              <a:t>v</a:t>
            </a:r>
            <a:r>
              <a:rPr lang="en-US" sz="3600" dirty="0" smtClean="0"/>
              <a:t>alue of </a:t>
            </a:r>
            <a:r>
              <a:rPr lang="el-GR" sz="3600" dirty="0" smtClean="0"/>
              <a:t>π</a:t>
            </a:r>
            <a:endParaRPr lang="en-US" sz="3600" dirty="0"/>
          </a:p>
        </p:txBody>
      </p:sp>
      <p:sp>
        <p:nvSpPr>
          <p:cNvPr id="7" name="TextBox 6"/>
          <p:cNvSpPr txBox="1"/>
          <p:nvPr/>
        </p:nvSpPr>
        <p:spPr>
          <a:xfrm>
            <a:off x="2590800" y="1143000"/>
            <a:ext cx="42427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3636F4"/>
                </a:solidFill>
              </a:rPr>
              <a:t>(2) Buffon’s needle method</a:t>
            </a:r>
            <a:endParaRPr lang="en-US" sz="2800" b="1" dirty="0">
              <a:solidFill>
                <a:srgbClr val="3636F4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62000" y="1859340"/>
            <a:ext cx="800100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Buffon's Needle </a:t>
            </a:r>
            <a:r>
              <a:rPr lang="en-US" sz="2800" dirty="0" smtClean="0"/>
              <a:t>is one </a:t>
            </a:r>
            <a:r>
              <a:rPr lang="en-US" sz="2800" dirty="0"/>
              <a:t>of the oldest problems in the field of geometrical probability. It </a:t>
            </a:r>
            <a:r>
              <a:rPr lang="en-US" sz="2800" dirty="0" smtClean="0"/>
              <a:t>was first </a:t>
            </a:r>
            <a:r>
              <a:rPr lang="en-US" sz="2800" dirty="0"/>
              <a:t>stated by the French naturalist </a:t>
            </a:r>
            <a:r>
              <a:rPr lang="en-US" sz="2800" b="1" dirty="0">
                <a:solidFill>
                  <a:srgbClr val="3636F4"/>
                </a:solidFill>
              </a:rPr>
              <a:t>Buffon </a:t>
            </a:r>
            <a:r>
              <a:rPr lang="en-US" sz="2800" dirty="0"/>
              <a:t>in</a:t>
            </a:r>
            <a:r>
              <a:rPr lang="en-US" sz="2800" b="1" dirty="0">
                <a:solidFill>
                  <a:srgbClr val="3636F4"/>
                </a:solidFill>
              </a:rPr>
              <a:t> 1733</a:t>
            </a:r>
            <a:r>
              <a:rPr lang="en-US" sz="2800" dirty="0"/>
              <a:t>. It involves </a:t>
            </a:r>
            <a:r>
              <a:rPr lang="en-US" sz="2800" dirty="0" smtClean="0"/>
              <a:t>dropping a </a:t>
            </a:r>
            <a:r>
              <a:rPr lang="en-US" sz="2800" dirty="0"/>
              <a:t>needle on a lined sheet of paper and determining the probability of </a:t>
            </a:r>
            <a:r>
              <a:rPr lang="en-US" sz="2800" dirty="0" smtClean="0"/>
              <a:t>the needle </a:t>
            </a:r>
            <a:r>
              <a:rPr lang="en-US" sz="2800" dirty="0"/>
              <a:t>crossing one of the </a:t>
            </a:r>
            <a:r>
              <a:rPr lang="en-US" sz="2800" dirty="0" smtClean="0"/>
              <a:t>lines. </a:t>
            </a:r>
            <a:r>
              <a:rPr lang="en-US" sz="2800" dirty="0"/>
              <a:t>The remarkable result is </a:t>
            </a:r>
            <a:r>
              <a:rPr lang="en-US" sz="2800" dirty="0" smtClean="0"/>
              <a:t>that the </a:t>
            </a:r>
            <a:r>
              <a:rPr lang="en-US" sz="2800" dirty="0"/>
              <a:t>probability is directly related to the value of </a:t>
            </a:r>
            <a:r>
              <a:rPr lang="el-GR" sz="2800" dirty="0" smtClean="0"/>
              <a:t>π</a:t>
            </a:r>
            <a:r>
              <a:rPr lang="en-US" sz="2800" i="1" dirty="0" smtClean="0"/>
              <a:t>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74474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" y="868681"/>
            <a:ext cx="7620000" cy="91440"/>
          </a:xfrm>
          <a:prstGeom prst="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667701" y="228600"/>
            <a:ext cx="20326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/>
              <a:t>v</a:t>
            </a:r>
            <a:r>
              <a:rPr lang="en-US" sz="3600" dirty="0" smtClean="0"/>
              <a:t>alue of </a:t>
            </a:r>
            <a:r>
              <a:rPr lang="el-GR" sz="3600" dirty="0" smtClean="0"/>
              <a:t>π</a:t>
            </a:r>
            <a:endParaRPr lang="en-US" sz="36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1203294"/>
            <a:ext cx="5181600" cy="4729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625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" y="868681"/>
            <a:ext cx="7620000" cy="91440"/>
          </a:xfrm>
          <a:prstGeom prst="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667701" y="228600"/>
            <a:ext cx="20326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/>
              <a:t>v</a:t>
            </a:r>
            <a:r>
              <a:rPr lang="en-US" sz="3600" dirty="0" smtClean="0"/>
              <a:t>alue of </a:t>
            </a:r>
            <a:r>
              <a:rPr lang="el-GR" sz="3600" dirty="0" smtClean="0"/>
              <a:t>π</a:t>
            </a: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533400" y="1295400"/>
            <a:ext cx="8446736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We will look at </a:t>
            </a:r>
            <a:r>
              <a:rPr lang="en-US" sz="2800" dirty="0"/>
              <a:t>the simple </a:t>
            </a:r>
            <a:r>
              <a:rPr lang="en-US" sz="2800" dirty="0" smtClean="0"/>
              <a:t>case. </a:t>
            </a:r>
            <a:r>
              <a:rPr lang="en-US" sz="2800" dirty="0"/>
              <a:t>In this case, the length </a:t>
            </a:r>
            <a:endParaRPr lang="en-US" sz="2800" dirty="0" smtClean="0"/>
          </a:p>
          <a:p>
            <a:r>
              <a:rPr lang="en-US" sz="2800" dirty="0" smtClean="0"/>
              <a:t>of </a:t>
            </a:r>
            <a:r>
              <a:rPr lang="en-US" sz="2800" dirty="0"/>
              <a:t>the needle </a:t>
            </a:r>
            <a:r>
              <a:rPr lang="en-US" sz="2800" dirty="0" smtClean="0"/>
              <a:t>is one </a:t>
            </a:r>
            <a:r>
              <a:rPr lang="en-US" sz="2800" dirty="0"/>
              <a:t>unit and the distance between the </a:t>
            </a:r>
            <a:endParaRPr lang="en-US" sz="2800" dirty="0" smtClean="0"/>
          </a:p>
          <a:p>
            <a:r>
              <a:rPr lang="en-US" sz="2800" dirty="0" smtClean="0"/>
              <a:t>lines </a:t>
            </a:r>
            <a:r>
              <a:rPr lang="en-US" sz="2800" dirty="0"/>
              <a:t>is also one unit. There </a:t>
            </a:r>
            <a:r>
              <a:rPr lang="en-US" sz="2800" dirty="0" smtClean="0"/>
              <a:t>are two </a:t>
            </a:r>
            <a:r>
              <a:rPr lang="en-US" sz="2800" dirty="0"/>
              <a:t>variables, the angle </a:t>
            </a:r>
            <a:endParaRPr lang="en-US" sz="2800" dirty="0" smtClean="0"/>
          </a:p>
          <a:p>
            <a:r>
              <a:rPr lang="en-US" sz="2800" dirty="0" smtClean="0"/>
              <a:t>at </a:t>
            </a:r>
            <a:r>
              <a:rPr lang="en-US" sz="2800" dirty="0"/>
              <a:t>which the needle falls </a:t>
            </a:r>
            <a:r>
              <a:rPr lang="en-US" sz="2800" dirty="0" smtClean="0"/>
              <a:t>(</a:t>
            </a:r>
            <a:r>
              <a:rPr lang="el-GR" sz="2800" dirty="0" smtClean="0"/>
              <a:t>θ</a:t>
            </a:r>
            <a:r>
              <a:rPr lang="en-US" sz="2800" dirty="0" smtClean="0"/>
              <a:t>)</a:t>
            </a:r>
            <a:r>
              <a:rPr lang="en-US" sz="2800" i="1" dirty="0" smtClean="0"/>
              <a:t> </a:t>
            </a:r>
            <a:r>
              <a:rPr lang="en-US" sz="2800" dirty="0"/>
              <a:t>and the distance from</a:t>
            </a:r>
          </a:p>
          <a:p>
            <a:r>
              <a:rPr lang="en-US" sz="2800" dirty="0"/>
              <a:t>the center of the needle to the closest line (D). </a:t>
            </a:r>
            <a:r>
              <a:rPr lang="en-US" sz="2800" dirty="0" smtClean="0"/>
              <a:t>The</a:t>
            </a:r>
          </a:p>
          <a:p>
            <a:r>
              <a:rPr lang="en-US" sz="2800" dirty="0" smtClean="0"/>
              <a:t>angle can </a:t>
            </a:r>
            <a:r>
              <a:rPr lang="en-US" sz="2800" dirty="0"/>
              <a:t>vary  </a:t>
            </a:r>
            <a:r>
              <a:rPr lang="en-US" sz="2800" dirty="0" smtClean="0"/>
              <a:t>from </a:t>
            </a:r>
            <a:r>
              <a:rPr lang="en-US" sz="2800" dirty="0"/>
              <a:t>0 to </a:t>
            </a:r>
            <a:r>
              <a:rPr lang="en-US" sz="2800" dirty="0" smtClean="0"/>
              <a:t>180 degrees </a:t>
            </a:r>
            <a:r>
              <a:rPr lang="en-US" sz="2800" dirty="0"/>
              <a:t>and is measured </a:t>
            </a:r>
            <a:endParaRPr lang="en-US" sz="2800" dirty="0" smtClean="0"/>
          </a:p>
          <a:p>
            <a:r>
              <a:rPr lang="en-US" sz="2800" dirty="0" smtClean="0"/>
              <a:t>against </a:t>
            </a:r>
            <a:r>
              <a:rPr lang="en-US" sz="2800" dirty="0"/>
              <a:t>a line </a:t>
            </a:r>
            <a:r>
              <a:rPr lang="en-US" sz="2800" dirty="0" smtClean="0"/>
              <a:t>parallel </a:t>
            </a:r>
            <a:r>
              <a:rPr lang="en-US" sz="2800" dirty="0"/>
              <a:t>to the lines on the </a:t>
            </a:r>
            <a:r>
              <a:rPr lang="en-US" sz="2800" dirty="0" smtClean="0"/>
              <a:t>paper. The </a:t>
            </a:r>
          </a:p>
          <a:p>
            <a:r>
              <a:rPr lang="en-US" sz="2800" dirty="0" smtClean="0"/>
              <a:t>distance </a:t>
            </a:r>
            <a:r>
              <a:rPr lang="en-US" sz="2800" dirty="0"/>
              <a:t>from the </a:t>
            </a:r>
            <a:r>
              <a:rPr lang="en-US" sz="2800" dirty="0" smtClean="0"/>
              <a:t>center </a:t>
            </a:r>
            <a:r>
              <a:rPr lang="en-US" sz="2800" dirty="0"/>
              <a:t>to the closest line can never </a:t>
            </a:r>
            <a:endParaRPr lang="en-US" sz="2800" dirty="0" smtClean="0"/>
          </a:p>
          <a:p>
            <a:r>
              <a:rPr lang="en-US" sz="2800" dirty="0" smtClean="0"/>
              <a:t>be </a:t>
            </a:r>
            <a:r>
              <a:rPr lang="en-US" sz="2800" dirty="0"/>
              <a:t>more than </a:t>
            </a:r>
            <a:r>
              <a:rPr lang="en-US" sz="2800" dirty="0" smtClean="0"/>
              <a:t>half of </a:t>
            </a:r>
            <a:r>
              <a:rPr lang="en-US" sz="2800" dirty="0"/>
              <a:t>the distance between the lines. </a:t>
            </a:r>
            <a:endParaRPr lang="en-US" sz="2800" dirty="0" smtClean="0"/>
          </a:p>
          <a:p>
            <a:r>
              <a:rPr lang="en-US" sz="2800" dirty="0" smtClean="0"/>
              <a:t>The </a:t>
            </a:r>
            <a:r>
              <a:rPr lang="en-US" sz="2800" dirty="0"/>
              <a:t>graph below </a:t>
            </a:r>
            <a:r>
              <a:rPr lang="en-US" sz="2800" dirty="0" smtClean="0"/>
              <a:t>depicts </a:t>
            </a:r>
            <a:r>
              <a:rPr lang="en-US" sz="2800" dirty="0"/>
              <a:t>this situation.</a:t>
            </a:r>
          </a:p>
        </p:txBody>
      </p:sp>
    </p:spTree>
    <p:extLst>
      <p:ext uri="{BB962C8B-B14F-4D97-AF65-F5344CB8AC3E}">
        <p14:creationId xmlns:p14="http://schemas.microsoft.com/office/powerpoint/2010/main" val="2369018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" y="868681"/>
            <a:ext cx="7620000" cy="91440"/>
          </a:xfrm>
          <a:prstGeom prst="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667701" y="228600"/>
            <a:ext cx="20326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/>
              <a:t>v</a:t>
            </a:r>
            <a:r>
              <a:rPr lang="en-US" sz="3600" dirty="0" smtClean="0"/>
              <a:t>alue of </a:t>
            </a:r>
            <a:r>
              <a:rPr lang="el-GR" sz="3600" dirty="0" smtClean="0"/>
              <a:t>π</a:t>
            </a:r>
            <a:endParaRPr lang="en-US" sz="3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3686" y="1295400"/>
            <a:ext cx="5405510" cy="2209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4038600"/>
            <a:ext cx="5276537" cy="18288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62000" y="2037203"/>
            <a:ext cx="955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>
                <a:solidFill>
                  <a:srgbClr val="3636F4"/>
                </a:solidFill>
              </a:rPr>
              <a:t>Figure 1</a:t>
            </a:r>
            <a:endParaRPr lang="en-US" b="1" i="1" dirty="0">
              <a:solidFill>
                <a:srgbClr val="3636F4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96889" y="4583668"/>
            <a:ext cx="955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>
                <a:solidFill>
                  <a:srgbClr val="3636F4"/>
                </a:solidFill>
              </a:rPr>
              <a:t>Figure 2</a:t>
            </a:r>
            <a:endParaRPr lang="en-US" b="1" i="1" dirty="0">
              <a:solidFill>
                <a:srgbClr val="3636F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8230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" y="868681"/>
            <a:ext cx="7620000" cy="91440"/>
          </a:xfrm>
          <a:prstGeom prst="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667701" y="228600"/>
            <a:ext cx="20326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/>
              <a:t>v</a:t>
            </a:r>
            <a:r>
              <a:rPr lang="en-US" sz="3600" dirty="0" smtClean="0"/>
              <a:t>alue of </a:t>
            </a:r>
            <a:r>
              <a:rPr lang="el-GR" sz="3600" dirty="0" smtClean="0"/>
              <a:t>π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57200" y="1222200"/>
                <a:ext cx="8732775" cy="48320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The needle in </a:t>
                </a:r>
                <a:r>
                  <a:rPr lang="en-US" sz="2800" dirty="0" smtClean="0"/>
                  <a:t>Figure 1 </a:t>
                </a:r>
                <a:r>
                  <a:rPr lang="en-US" sz="2800" dirty="0"/>
                  <a:t>misses the line. The needle </a:t>
                </a:r>
                <a:endParaRPr lang="en-US" sz="2800" dirty="0" smtClean="0"/>
              </a:p>
              <a:p>
                <a:r>
                  <a:rPr lang="en-US" sz="2800" dirty="0" smtClean="0"/>
                  <a:t>will </a:t>
                </a:r>
                <a:r>
                  <a:rPr lang="en-US" sz="2800" dirty="0"/>
                  <a:t>hit the line if </a:t>
                </a:r>
                <a:r>
                  <a:rPr lang="en-US" sz="2800" dirty="0" smtClean="0"/>
                  <a:t> </a:t>
                </a:r>
                <a:r>
                  <a:rPr lang="en-US" sz="2800" i="1" dirty="0"/>
                  <a:t>D </a:t>
                </a:r>
                <a:r>
                  <a:rPr lang="en-US" sz="2800" i="1" dirty="0" smtClean="0"/>
                  <a:t>≤</a:t>
                </a:r>
                <a:r>
                  <a:rPr lang="en-US" sz="2800" dirty="0" smtClean="0"/>
                  <a:t> </a:t>
                </a:r>
                <a:r>
                  <a:rPr lang="en-US" sz="2800" dirty="0"/>
                  <a:t>0.5 </a:t>
                </a:r>
                <a:r>
                  <a:rPr lang="en-US" sz="2800" dirty="0" smtClean="0"/>
                  <a:t>sin</a:t>
                </a:r>
                <a:r>
                  <a:rPr lang="el-GR" sz="2800" dirty="0" smtClean="0"/>
                  <a:t>θ</a:t>
                </a:r>
                <a:r>
                  <a:rPr lang="en-US" sz="2800" i="1" dirty="0" smtClean="0"/>
                  <a:t>. </a:t>
                </a:r>
              </a:p>
              <a:p>
                <a:endParaRPr lang="en-US" sz="2800" i="1" dirty="0"/>
              </a:p>
              <a:p>
                <a:r>
                  <a:rPr lang="en-US" sz="2800" dirty="0" smtClean="0"/>
                  <a:t>In Figure 2 the </a:t>
                </a:r>
                <a:r>
                  <a:rPr lang="en-US" sz="2800" dirty="0"/>
                  <a:t>values on or below the curve </a:t>
                </a:r>
                <a:r>
                  <a:rPr lang="en-US" sz="2800" dirty="0" smtClean="0"/>
                  <a:t>represent</a:t>
                </a:r>
              </a:p>
              <a:p>
                <a:r>
                  <a:rPr lang="en-US" sz="2800" dirty="0" smtClean="0"/>
                  <a:t>a </a:t>
                </a:r>
                <a:r>
                  <a:rPr lang="en-US" sz="2800" dirty="0"/>
                  <a:t>hit </a:t>
                </a:r>
                <a:r>
                  <a:rPr lang="en-US" sz="2800" dirty="0" smtClean="0"/>
                  <a:t>(</a:t>
                </a:r>
                <a:r>
                  <a:rPr lang="en-US" sz="2800" i="1" dirty="0" smtClean="0"/>
                  <a:t>D ≤</a:t>
                </a:r>
                <a:r>
                  <a:rPr lang="en-US" sz="2800" dirty="0" smtClean="0"/>
                  <a:t>&lt; </a:t>
                </a:r>
                <a:r>
                  <a:rPr lang="en-US" sz="2800" dirty="0"/>
                  <a:t>0.5 </a:t>
                </a:r>
                <a:r>
                  <a:rPr lang="en-US" sz="2800" dirty="0" smtClean="0"/>
                  <a:t>sin</a:t>
                </a:r>
                <a:r>
                  <a:rPr lang="el-GR" sz="2800" dirty="0" smtClean="0"/>
                  <a:t>θ</a:t>
                </a:r>
                <a:r>
                  <a:rPr lang="en-US" sz="2800" dirty="0" smtClean="0"/>
                  <a:t>)</a:t>
                </a:r>
                <a:r>
                  <a:rPr lang="en-US" sz="2800" i="1" dirty="0" smtClean="0"/>
                  <a:t>. </a:t>
                </a:r>
                <a:r>
                  <a:rPr lang="en-US" sz="2800" dirty="0" smtClean="0"/>
                  <a:t>Thus</a:t>
                </a:r>
                <a:r>
                  <a:rPr lang="en-US" sz="2800" dirty="0"/>
                  <a:t>, the probability of a successful </a:t>
                </a:r>
                <a:endParaRPr lang="en-US" sz="2800" dirty="0" smtClean="0"/>
              </a:p>
              <a:p>
                <a:r>
                  <a:rPr lang="en-US" sz="2800" dirty="0" smtClean="0"/>
                  <a:t>hit </a:t>
                </a:r>
                <a:r>
                  <a:rPr lang="en-US" sz="2800" dirty="0"/>
                  <a:t>is the ratio of the shaded area </a:t>
                </a:r>
                <a:r>
                  <a:rPr lang="en-US" sz="2800" dirty="0" smtClean="0"/>
                  <a:t>to the </a:t>
                </a:r>
                <a:r>
                  <a:rPr lang="en-US" sz="2800" dirty="0"/>
                  <a:t>entire rectangle</a:t>
                </a:r>
                <a:r>
                  <a:rPr lang="en-US" sz="2800" dirty="0" smtClean="0"/>
                  <a:t>.</a:t>
                </a:r>
              </a:p>
              <a:p>
                <a:endParaRPr lang="en-US" sz="2800" dirty="0"/>
              </a:p>
              <a:p>
                <a:r>
                  <a:rPr lang="en-US" sz="2800" dirty="0" smtClean="0"/>
                  <a:t>In Figure 2 </a:t>
                </a:r>
                <a:r>
                  <a:rPr lang="en-US" sz="2800" dirty="0"/>
                  <a:t>the shaded portion has a value of 1. The value </a:t>
                </a:r>
                <a:endParaRPr lang="en-US" sz="2800" dirty="0" smtClean="0"/>
              </a:p>
              <a:p>
                <a:r>
                  <a:rPr lang="en-US" sz="2800" dirty="0" smtClean="0"/>
                  <a:t>of the entire </a:t>
                </a:r>
                <a:r>
                  <a:rPr lang="en-US" sz="2800" dirty="0"/>
                  <a:t>rectangle is </a:t>
                </a:r>
                <a:r>
                  <a:rPr lang="en-US" sz="2800" i="1" dirty="0" smtClean="0"/>
                  <a:t> </a:t>
                </a:r>
                <a:r>
                  <a:rPr lang="el-GR" sz="2800" i="1" dirty="0" smtClean="0"/>
                  <a:t>π</a:t>
                </a:r>
                <a:r>
                  <a:rPr lang="en-US" sz="2800" dirty="0" smtClean="0"/>
                  <a:t>/2</a:t>
                </a:r>
                <a:r>
                  <a:rPr lang="en-US" sz="2800" dirty="0"/>
                  <a:t>. So, the probability of </a:t>
                </a:r>
                <a:endParaRPr lang="en-US" sz="2800" dirty="0" smtClean="0"/>
              </a:p>
              <a:p>
                <a:r>
                  <a:rPr lang="en-US" sz="2800" dirty="0" smtClean="0"/>
                  <a:t>a </a:t>
                </a:r>
                <a:r>
                  <a:rPr lang="en-US" sz="2800" dirty="0"/>
                  <a:t>hit is 1/(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800" i="1" smtClean="0">
                        <a:latin typeface="Cambria Math"/>
                      </a:rPr>
                      <m:t>π</m:t>
                    </m:r>
                  </m:oMath>
                </a14:m>
                <a:r>
                  <a:rPr lang="en-US" sz="2800" dirty="0"/>
                  <a:t>/2) or </a:t>
                </a:r>
                <a:r>
                  <a:rPr lang="en-US" sz="2800" b="1" dirty="0" smtClean="0">
                    <a:solidFill>
                      <a:srgbClr val="3636F4"/>
                    </a:solidFill>
                  </a:rPr>
                  <a:t>2/</a:t>
                </a:r>
                <a:r>
                  <a:rPr lang="el-GR" sz="2800" b="1" dirty="0" smtClean="0">
                    <a:solidFill>
                      <a:srgbClr val="3636F4"/>
                    </a:solidFill>
                  </a:rPr>
                  <a:t>π</a:t>
                </a:r>
                <a:r>
                  <a:rPr lang="en-US" sz="2800" dirty="0" smtClean="0"/>
                  <a:t> which is </a:t>
                </a:r>
                <a:r>
                  <a:rPr lang="en-US" sz="2800" dirty="0"/>
                  <a:t>approximately </a:t>
                </a:r>
                <a:r>
                  <a:rPr lang="en-US" sz="2800" b="1" dirty="0">
                    <a:solidFill>
                      <a:srgbClr val="3636F4"/>
                    </a:solidFill>
                  </a:rPr>
                  <a:t>0.6366197</a:t>
                </a:r>
                <a:r>
                  <a:rPr lang="en-US" sz="2800" dirty="0"/>
                  <a:t>.</a:t>
                </a:r>
                <a:endParaRPr lang="en-US" sz="2800" dirty="0" smtClean="0"/>
              </a:p>
              <a:p>
                <a:endParaRPr lang="en-US" sz="28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222200"/>
                <a:ext cx="8732775" cy="4832092"/>
              </a:xfrm>
              <a:prstGeom prst="rect">
                <a:avLst/>
              </a:prstGeom>
              <a:blipFill rotWithShape="1">
                <a:blip r:embed="rId2"/>
                <a:stretch>
                  <a:fillRect l="-1396" t="-11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0247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" y="868681"/>
            <a:ext cx="7620000" cy="91440"/>
          </a:xfrm>
          <a:prstGeom prst="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667701" y="228600"/>
            <a:ext cx="20326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/>
              <a:t>v</a:t>
            </a:r>
            <a:r>
              <a:rPr lang="en-US" sz="3600" dirty="0" smtClean="0"/>
              <a:t>alue of </a:t>
            </a:r>
            <a:r>
              <a:rPr lang="el-GR" sz="3600" dirty="0" smtClean="0"/>
              <a:t>π</a:t>
            </a: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609600" y="1410831"/>
            <a:ext cx="8212569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To calculate </a:t>
            </a:r>
            <a:r>
              <a:rPr lang="el-GR" sz="2800" dirty="0" smtClean="0"/>
              <a:t>π</a:t>
            </a:r>
            <a:r>
              <a:rPr lang="en-US" sz="2800" dirty="0" smtClean="0"/>
              <a:t> </a:t>
            </a:r>
            <a:r>
              <a:rPr lang="en-US" sz="2800" dirty="0"/>
              <a:t>from the needle drops, simply take the </a:t>
            </a:r>
            <a:endParaRPr lang="en-US" sz="2800" dirty="0" smtClean="0"/>
          </a:p>
          <a:p>
            <a:r>
              <a:rPr lang="en-US" sz="2800" dirty="0" smtClean="0"/>
              <a:t>number </a:t>
            </a:r>
            <a:r>
              <a:rPr lang="en-US" sz="2800" dirty="0"/>
              <a:t>of </a:t>
            </a:r>
            <a:r>
              <a:rPr lang="en-US" sz="2800" dirty="0" smtClean="0"/>
              <a:t>drops and </a:t>
            </a:r>
            <a:r>
              <a:rPr lang="en-US" sz="2800" dirty="0"/>
              <a:t>multiply it by two, then divide by </a:t>
            </a:r>
            <a:endParaRPr lang="en-US" sz="2800" dirty="0" smtClean="0"/>
          </a:p>
          <a:p>
            <a:r>
              <a:rPr lang="en-US" sz="2800" dirty="0" smtClean="0"/>
              <a:t>the </a:t>
            </a:r>
            <a:r>
              <a:rPr lang="en-US" sz="2800" dirty="0"/>
              <a:t>number of hits, </a:t>
            </a:r>
            <a:r>
              <a:rPr lang="en-US" sz="2800" dirty="0" smtClean="0"/>
              <a:t>i.e. </a:t>
            </a:r>
          </a:p>
          <a:p>
            <a:endParaRPr lang="en-US" sz="2800" dirty="0" smtClean="0"/>
          </a:p>
          <a:p>
            <a:r>
              <a:rPr lang="en-US" sz="2800" b="1" dirty="0" smtClean="0">
                <a:solidFill>
                  <a:srgbClr val="3636F4"/>
                </a:solidFill>
              </a:rPr>
              <a:t>2(total drops</a:t>
            </a:r>
            <a:r>
              <a:rPr lang="en-US" sz="2800" b="1" dirty="0">
                <a:solidFill>
                  <a:srgbClr val="3636F4"/>
                </a:solidFill>
              </a:rPr>
              <a:t>)/(number of hits) </a:t>
            </a:r>
            <a:r>
              <a:rPr lang="en-US" sz="2800" b="1" dirty="0" smtClean="0">
                <a:solidFill>
                  <a:srgbClr val="3636F4"/>
                </a:solidFill>
              </a:rPr>
              <a:t> = </a:t>
            </a:r>
            <a:r>
              <a:rPr lang="el-GR" sz="2800" b="1" dirty="0" smtClean="0">
                <a:solidFill>
                  <a:srgbClr val="3636F4"/>
                </a:solidFill>
              </a:rPr>
              <a:t>π</a:t>
            </a:r>
            <a:r>
              <a:rPr lang="en-US" sz="2800" b="1" dirty="0" smtClean="0">
                <a:solidFill>
                  <a:srgbClr val="3636F4"/>
                </a:solidFill>
              </a:rPr>
              <a:t> </a:t>
            </a:r>
            <a:r>
              <a:rPr lang="en-US" sz="2800" b="1" dirty="0">
                <a:solidFill>
                  <a:srgbClr val="3636F4"/>
                </a:solidFill>
              </a:rPr>
              <a:t>(approximately).</a:t>
            </a:r>
          </a:p>
        </p:txBody>
      </p:sp>
    </p:spTree>
    <p:extLst>
      <p:ext uri="{BB962C8B-B14F-4D97-AF65-F5344CB8AC3E}">
        <p14:creationId xmlns:p14="http://schemas.microsoft.com/office/powerpoint/2010/main" val="4012430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" y="868681"/>
            <a:ext cx="7620000" cy="91440"/>
          </a:xfrm>
          <a:prstGeom prst="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667701" y="228600"/>
            <a:ext cx="20326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/>
              <a:t>value of </a:t>
            </a:r>
            <a:r>
              <a:rPr lang="el-GR" sz="3600" dirty="0" smtClean="0"/>
              <a:t>π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685800" y="1143000"/>
                <a:ext cx="7974684" cy="52629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>
                    <a:solidFill>
                      <a:srgbClr val="3636F4"/>
                    </a:solidFill>
                  </a:rPr>
                  <a:t>Algorithm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N: the number of steps; M: the number of </a:t>
                </a:r>
                <a:r>
                  <a:rPr lang="en-US" sz="2400" dirty="0" smtClean="0"/>
                  <a:t>hit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Generate two random numbers </a:t>
                </a:r>
                <a:r>
                  <a:rPr lang="en-US" sz="2400" i="1" dirty="0"/>
                  <a:t>x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/>
                        <a:ea typeface="Cambria Math"/>
                      </a:rPr>
                      <m:t>∈</m:t>
                    </m:r>
                  </m:oMath>
                </a14:m>
                <a:r>
                  <a:rPr lang="en-US" sz="2400" dirty="0" smtClean="0"/>
                  <a:t> </a:t>
                </a:r>
                <a:r>
                  <a:rPr lang="en-US" sz="2400" dirty="0"/>
                  <a:t>[0, 0.5] </a:t>
                </a:r>
                <a:r>
                  <a:rPr lang="en-US" sz="2400" dirty="0" smtClean="0"/>
                  <a:t>and y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/>
                        <a:ea typeface="Cambria Math"/>
                      </a:rPr>
                      <m:t>∈</m:t>
                    </m:r>
                  </m:oMath>
                </a14:m>
                <a:r>
                  <a:rPr lang="en-US" sz="2400" dirty="0" smtClean="0"/>
                  <a:t> </a:t>
                </a:r>
                <a:r>
                  <a:rPr lang="en-US" sz="2400" dirty="0"/>
                  <a:t>[0, 1</a:t>
                </a:r>
                <a:r>
                  <a:rPr lang="en-US" sz="2400" dirty="0" smtClean="0"/>
                  <a:t>]; </a:t>
                </a:r>
              </a:p>
              <a:p>
                <a:r>
                  <a:rPr lang="en-US" sz="2400" i="1" dirty="0" smtClean="0"/>
                  <a:t>x </a:t>
                </a:r>
                <a:r>
                  <a:rPr lang="en-US" sz="2400" dirty="0"/>
                  <a:t>is for </a:t>
                </a:r>
                <a:r>
                  <a:rPr lang="en-US" sz="2400" dirty="0" smtClean="0"/>
                  <a:t>the location </a:t>
                </a:r>
                <a:r>
                  <a:rPr lang="en-US" sz="2400" dirty="0"/>
                  <a:t>of the center of the needle and y is for the </a:t>
                </a:r>
                <a:endParaRPr lang="en-US" sz="2400" dirty="0" smtClean="0"/>
              </a:p>
              <a:p>
                <a:r>
                  <a:rPr lang="en-US" sz="2400" dirty="0" smtClean="0"/>
                  <a:t>angle </a:t>
                </a:r>
                <a:r>
                  <a:rPr lang="el-GR" sz="2400" dirty="0" smtClean="0"/>
                  <a:t>θ</a:t>
                </a:r>
                <a:endParaRPr lang="en-US" sz="2400" i="1" dirty="0"/>
              </a:p>
              <a:p>
                <a:endParaRPr lang="en-US" sz="2400" i="1" dirty="0" smtClean="0"/>
              </a:p>
              <a:p>
                <a:r>
                  <a:rPr lang="en-US" sz="2400" dirty="0"/>
                  <a:t>Test </a:t>
                </a:r>
                <a:r>
                  <a:rPr lang="en-US" sz="2400" i="1" dirty="0"/>
                  <a:t>D(x) </a:t>
                </a:r>
                <a:r>
                  <a:rPr lang="en-US" sz="2400" dirty="0"/>
                  <a:t>&lt; </a:t>
                </a:r>
                <a:r>
                  <a:rPr lang="en-US" sz="2400" dirty="0" smtClean="0"/>
                  <a:t>0.5siny</a:t>
                </a:r>
                <a:r>
                  <a:rPr lang="el-GR" sz="2400" dirty="0" smtClean="0"/>
                  <a:t>π</a:t>
                </a:r>
                <a:r>
                  <a:rPr lang="en-US" sz="2400" dirty="0" smtClean="0"/>
                  <a:t>: </a:t>
                </a:r>
                <a:r>
                  <a:rPr lang="en-US" sz="2400" dirty="0"/>
                  <a:t>if yes, </a:t>
                </a:r>
                <a:r>
                  <a:rPr lang="en-US" sz="2400" i="1" dirty="0" smtClean="0"/>
                  <a:t>M →</a:t>
                </a:r>
                <a:r>
                  <a:rPr lang="en-US" sz="2400" dirty="0" smtClean="0"/>
                  <a:t> </a:t>
                </a:r>
                <a:r>
                  <a:rPr lang="en-US" sz="2400" i="1" dirty="0"/>
                  <a:t>M </a:t>
                </a:r>
                <a:r>
                  <a:rPr lang="en-US" sz="2400" dirty="0"/>
                  <a:t>+ 1, </a:t>
                </a:r>
                <a:r>
                  <a:rPr lang="en-US" sz="2400" i="1" dirty="0" smtClean="0"/>
                  <a:t>N →</a:t>
                </a:r>
                <a:r>
                  <a:rPr lang="en-US" sz="2400" dirty="0" smtClean="0"/>
                  <a:t> </a:t>
                </a:r>
                <a:r>
                  <a:rPr lang="en-US" sz="2400" i="1" dirty="0"/>
                  <a:t>N </a:t>
                </a:r>
                <a:r>
                  <a:rPr lang="en-US" sz="2400" dirty="0"/>
                  <a:t>+ 1; if not,</a:t>
                </a:r>
              </a:p>
              <a:p>
                <a:r>
                  <a:rPr lang="pt-BR" sz="2400" i="1" dirty="0" smtClean="0"/>
                  <a:t>M →</a:t>
                </a:r>
                <a:r>
                  <a:rPr lang="pt-BR" sz="2400" dirty="0" smtClean="0"/>
                  <a:t> </a:t>
                </a:r>
                <a:r>
                  <a:rPr lang="pt-BR" sz="2400" i="1" dirty="0"/>
                  <a:t>M, </a:t>
                </a:r>
                <a:r>
                  <a:rPr lang="pt-BR" sz="2400" i="1" dirty="0" smtClean="0"/>
                  <a:t>N →</a:t>
                </a:r>
                <a:r>
                  <a:rPr lang="pt-BR" sz="2400" dirty="0" smtClean="0"/>
                  <a:t> </a:t>
                </a:r>
                <a:r>
                  <a:rPr lang="pt-BR" sz="2400" i="1" dirty="0"/>
                  <a:t>N </a:t>
                </a:r>
                <a:r>
                  <a:rPr lang="pt-BR" sz="2400" dirty="0"/>
                  <a:t>+ </a:t>
                </a:r>
                <a:r>
                  <a:rPr lang="pt-BR" sz="2400" dirty="0" smtClean="0"/>
                  <a:t>1</a:t>
                </a:r>
              </a:p>
              <a:p>
                <a:endParaRPr lang="pt-BR" sz="2400" dirty="0"/>
              </a:p>
              <a:p>
                <a:r>
                  <a:rPr lang="pt-BR" sz="2400" dirty="0" smtClean="0"/>
                  <a:t>P</a:t>
                </a:r>
                <a:r>
                  <a:rPr lang="pt-BR" sz="2400" baseline="-25000" dirty="0" smtClean="0"/>
                  <a:t>i</a:t>
                </a:r>
                <a:r>
                  <a:rPr lang="pt-BR" sz="2400" dirty="0" smtClean="0"/>
                  <a:t> = 2N/M</a:t>
                </a:r>
              </a:p>
              <a:p>
                <a:endParaRPr lang="pt-BR" sz="2400" dirty="0"/>
              </a:p>
              <a:p>
                <a:r>
                  <a:rPr lang="pt-BR" sz="2400" dirty="0" smtClean="0"/>
                  <a:t>Repeat</a:t>
                </a:r>
                <a:endParaRPr lang="en-US" sz="24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1143000"/>
                <a:ext cx="7974684" cy="5262979"/>
              </a:xfrm>
              <a:prstGeom prst="rect">
                <a:avLst/>
              </a:prstGeom>
              <a:blipFill rotWithShape="1">
                <a:blip r:embed="rId2"/>
                <a:stretch>
                  <a:fillRect l="-1223" t="-927" r="-229" b="-16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1883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" y="868681"/>
            <a:ext cx="7620000" cy="91440"/>
          </a:xfrm>
          <a:prstGeom prst="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667701" y="228600"/>
            <a:ext cx="20326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/>
              <a:t>v</a:t>
            </a:r>
            <a:r>
              <a:rPr lang="en-US" sz="3600" dirty="0" smtClean="0"/>
              <a:t>alue of </a:t>
            </a:r>
            <a:r>
              <a:rPr lang="el-GR" sz="3600" dirty="0" smtClean="0"/>
              <a:t>π</a:t>
            </a:r>
            <a:endParaRPr lang="en-US" sz="3600" dirty="0"/>
          </a:p>
        </p:txBody>
      </p:sp>
      <p:sp>
        <p:nvSpPr>
          <p:cNvPr id="7" name="TextBox 6"/>
          <p:cNvSpPr txBox="1"/>
          <p:nvPr/>
        </p:nvSpPr>
        <p:spPr>
          <a:xfrm>
            <a:off x="3124200" y="1143000"/>
            <a:ext cx="31654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3636F4"/>
                </a:solidFill>
              </a:rPr>
              <a:t>(3) Series expansion</a:t>
            </a:r>
            <a:endParaRPr lang="en-US" sz="2800" b="1" dirty="0">
              <a:solidFill>
                <a:srgbClr val="3636F4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828800"/>
            <a:ext cx="3962400" cy="1450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3124200"/>
            <a:ext cx="4343400" cy="1359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2057400" y="4495800"/>
            <a:ext cx="4953000" cy="1524000"/>
            <a:chOff x="1981200" y="4495800"/>
            <a:chExt cx="4953000" cy="1524000"/>
          </a:xfrm>
        </p:grpSpPr>
        <p:pic>
          <p:nvPicPr>
            <p:cNvPr id="4100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81200" y="4495800"/>
              <a:ext cx="4953000" cy="12991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" name="Rectangle 2"/>
            <p:cNvSpPr/>
            <p:nvPr/>
          </p:nvSpPr>
          <p:spPr>
            <a:xfrm>
              <a:off x="1981200" y="4800600"/>
              <a:ext cx="4953000" cy="1219200"/>
            </a:xfrm>
            <a:prstGeom prst="rect">
              <a:avLst/>
            </a:prstGeom>
            <a:noFill/>
            <a:ln w="38100">
              <a:solidFill>
                <a:srgbClr val="3636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77752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" y="868681"/>
            <a:ext cx="7620000" cy="91440"/>
          </a:xfrm>
          <a:prstGeom prst="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62000" y="1524000"/>
            <a:ext cx="4050532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3636F4"/>
                </a:solidFill>
              </a:rPr>
              <a:t>0)  Recap</a:t>
            </a:r>
          </a:p>
          <a:p>
            <a:pPr marL="514350" indent="-514350">
              <a:buAutoNum type="arabicParenR"/>
            </a:pPr>
            <a:r>
              <a:rPr lang="en-US" sz="3200" dirty="0" smtClean="0"/>
              <a:t>Programming basics</a:t>
            </a:r>
          </a:p>
          <a:p>
            <a:pPr marL="514350" indent="-514350">
              <a:buAutoNum type="arabicParenR"/>
            </a:pPr>
            <a:r>
              <a:rPr lang="en-US" sz="3200" dirty="0" smtClean="0"/>
              <a:t>Data representation</a:t>
            </a:r>
          </a:p>
          <a:p>
            <a:pPr marL="514350" indent="-514350">
              <a:buAutoNum type="arabicParenR"/>
            </a:pPr>
            <a:r>
              <a:rPr lang="en-US" sz="3200" dirty="0" smtClean="0"/>
              <a:t>Examples of coding</a:t>
            </a:r>
          </a:p>
          <a:p>
            <a:r>
              <a:rPr lang="en-US" sz="3200" dirty="0" smtClean="0"/>
              <a:t>         i. prime numbers </a:t>
            </a:r>
          </a:p>
          <a:p>
            <a:r>
              <a:rPr lang="en-US" sz="3200" dirty="0" smtClean="0"/>
              <a:t>        ii. value of </a:t>
            </a:r>
            <a:r>
              <a:rPr lang="el-GR" sz="3200" dirty="0" smtClean="0"/>
              <a:t>π</a:t>
            </a:r>
            <a:endParaRPr lang="en-US" sz="3200" dirty="0" smtClean="0"/>
          </a:p>
          <a:p>
            <a:r>
              <a:rPr lang="en-US" sz="3200" dirty="0"/>
              <a:t>4</a:t>
            </a:r>
            <a:r>
              <a:rPr lang="en-US" sz="3200" dirty="0" smtClean="0"/>
              <a:t>) Summary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3930427" y="228600"/>
            <a:ext cx="15071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/>
              <a:t>outline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170537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" y="868681"/>
            <a:ext cx="7620000" cy="91440"/>
          </a:xfrm>
          <a:prstGeom prst="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667701" y="228600"/>
            <a:ext cx="20326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/>
              <a:t>v</a:t>
            </a:r>
            <a:r>
              <a:rPr lang="en-US" sz="3600" dirty="0" smtClean="0"/>
              <a:t>alue of </a:t>
            </a:r>
            <a:r>
              <a:rPr lang="el-GR" sz="3600" dirty="0" smtClean="0"/>
              <a:t>π</a:t>
            </a: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381000" y="1371600"/>
            <a:ext cx="8365495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It is fairly straightforward to program the summation. </a:t>
            </a:r>
            <a:endParaRPr lang="en-US" sz="2800" dirty="0" smtClean="0"/>
          </a:p>
          <a:p>
            <a:r>
              <a:rPr lang="en-US" sz="2800" dirty="0" smtClean="0"/>
              <a:t>All we </a:t>
            </a:r>
            <a:r>
              <a:rPr lang="en-US" sz="2800" dirty="0"/>
              <a:t>need to do </a:t>
            </a:r>
            <a:r>
              <a:rPr lang="en-US" sz="2800" dirty="0" smtClean="0"/>
              <a:t>is create a simple </a:t>
            </a:r>
            <a:r>
              <a:rPr lang="en-US" sz="2800" dirty="0"/>
              <a:t>loop that alternates </a:t>
            </a:r>
            <a:endParaRPr lang="en-US" sz="2800" dirty="0" smtClean="0"/>
          </a:p>
          <a:p>
            <a:r>
              <a:rPr lang="en-US" sz="2800" dirty="0" smtClean="0"/>
              <a:t>between adding  to </a:t>
            </a:r>
            <a:r>
              <a:rPr lang="en-US" sz="2800" dirty="0"/>
              <a:t>and </a:t>
            </a:r>
            <a:r>
              <a:rPr lang="en-US" sz="2800" dirty="0" smtClean="0"/>
              <a:t>subtracting </a:t>
            </a:r>
            <a:r>
              <a:rPr lang="en-US" sz="2800" dirty="0"/>
              <a:t>from </a:t>
            </a:r>
            <a:r>
              <a:rPr lang="en-US" sz="2800" dirty="0" smtClean="0"/>
              <a:t>the sum </a:t>
            </a:r>
            <a:r>
              <a:rPr lang="en-US" sz="2800" dirty="0"/>
              <a:t>of </a:t>
            </a:r>
            <a:endParaRPr lang="en-US" sz="2800" dirty="0" smtClean="0"/>
          </a:p>
          <a:p>
            <a:r>
              <a:rPr lang="en-US" sz="2800" dirty="0" smtClean="0"/>
              <a:t>inverse </a:t>
            </a:r>
            <a:r>
              <a:rPr lang="en-US" sz="2800" dirty="0"/>
              <a:t>of </a:t>
            </a:r>
            <a:r>
              <a:rPr lang="en-US" sz="2800" dirty="0" smtClean="0"/>
              <a:t>the </a:t>
            </a:r>
            <a:r>
              <a:rPr lang="en-US" sz="2800" dirty="0"/>
              <a:t>next odd integer</a:t>
            </a:r>
            <a:r>
              <a:rPr lang="en-US" sz="2800" dirty="0" smtClean="0"/>
              <a:t>. </a:t>
            </a:r>
          </a:p>
          <a:p>
            <a:endParaRPr lang="en-US" sz="2800" dirty="0"/>
          </a:p>
          <a:p>
            <a:r>
              <a:rPr lang="en-US" sz="2800" dirty="0" smtClean="0"/>
              <a:t>If </a:t>
            </a:r>
            <a:r>
              <a:rPr lang="en-US" sz="2800" dirty="0"/>
              <a:t>we wish to achieve an accuracy </a:t>
            </a:r>
            <a:r>
              <a:rPr lang="en-US" sz="2800" dirty="0" smtClean="0"/>
              <a:t>of 10</a:t>
            </a:r>
            <a:r>
              <a:rPr lang="en-US" sz="2800" baseline="30000" dirty="0" smtClean="0"/>
              <a:t>-5</a:t>
            </a:r>
            <a:r>
              <a:rPr lang="en-US" sz="2800" dirty="0" smtClean="0"/>
              <a:t>, </a:t>
            </a:r>
            <a:r>
              <a:rPr lang="en-US" sz="2800" dirty="0"/>
              <a:t>the last term </a:t>
            </a:r>
            <a:endParaRPr lang="en-US" sz="2800" dirty="0" smtClean="0"/>
          </a:p>
          <a:p>
            <a:r>
              <a:rPr lang="en-US" sz="2800" dirty="0" smtClean="0"/>
              <a:t>to </a:t>
            </a:r>
            <a:r>
              <a:rPr lang="en-US" sz="2800" dirty="0"/>
              <a:t>be included in the summation must be much </a:t>
            </a:r>
            <a:r>
              <a:rPr lang="en-US" sz="2800" dirty="0" smtClean="0"/>
              <a:t>smaller</a:t>
            </a:r>
          </a:p>
          <a:p>
            <a:r>
              <a:rPr lang="en-US" sz="2800" dirty="0" smtClean="0"/>
              <a:t>than 10</a:t>
            </a:r>
            <a:r>
              <a:rPr lang="en-US" sz="2800" baseline="30000" dirty="0" smtClean="0"/>
              <a:t>-5</a:t>
            </a:r>
            <a:r>
              <a:rPr lang="en-US" sz="2800" dirty="0" smtClean="0"/>
              <a:t> which means a number of terms of </a:t>
            </a:r>
            <a:r>
              <a:rPr lang="en-US" sz="2800" b="1" dirty="0" smtClean="0">
                <a:solidFill>
                  <a:srgbClr val="3636F4"/>
                </a:solidFill>
              </a:rPr>
              <a:t>250,000</a:t>
            </a:r>
            <a:r>
              <a:rPr lang="en-US" sz="2800" dirty="0" smtClean="0"/>
              <a:t>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39453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" y="868681"/>
            <a:ext cx="7620000" cy="91440"/>
          </a:xfrm>
          <a:prstGeom prst="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667701" y="228600"/>
            <a:ext cx="20326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/>
              <a:t>v</a:t>
            </a:r>
            <a:r>
              <a:rPr lang="en-US" sz="3600" dirty="0" smtClean="0"/>
              <a:t>alue of </a:t>
            </a:r>
            <a:r>
              <a:rPr lang="el-GR" sz="3600" dirty="0" smtClean="0"/>
              <a:t>π</a:t>
            </a:r>
            <a:endParaRPr lang="en-US" sz="36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2209800"/>
            <a:ext cx="4419600" cy="1236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821133" y="3886200"/>
            <a:ext cx="809426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In this way the number of terms required to achieve </a:t>
            </a:r>
            <a:endParaRPr lang="en-US" sz="2800" dirty="0" smtClean="0"/>
          </a:p>
          <a:p>
            <a:r>
              <a:rPr lang="en-US" sz="2800" dirty="0" smtClean="0"/>
              <a:t>the </a:t>
            </a:r>
            <a:r>
              <a:rPr lang="en-US" sz="2800" dirty="0"/>
              <a:t>same accuracy </a:t>
            </a:r>
            <a:r>
              <a:rPr lang="en-US" sz="2800" dirty="0" smtClean="0"/>
              <a:t>of 10</a:t>
            </a:r>
            <a:r>
              <a:rPr lang="en-US" sz="2800" baseline="30000" dirty="0" smtClean="0"/>
              <a:t>-5</a:t>
            </a:r>
            <a:r>
              <a:rPr lang="en-US" sz="2800" dirty="0" smtClean="0"/>
              <a:t> </a:t>
            </a:r>
            <a:r>
              <a:rPr lang="en-US" sz="2800" dirty="0"/>
              <a:t>is decreased to </a:t>
            </a:r>
            <a:r>
              <a:rPr lang="en-US" sz="2800" b="1" dirty="0">
                <a:solidFill>
                  <a:srgbClr val="3636F4"/>
                </a:solidFill>
              </a:rPr>
              <a:t>62,500</a:t>
            </a:r>
            <a:r>
              <a:rPr lang="en-US" sz="2800" dirty="0"/>
              <a:t>, </a:t>
            </a:r>
            <a:endParaRPr lang="en-US" sz="2800" dirty="0" smtClean="0"/>
          </a:p>
          <a:p>
            <a:r>
              <a:rPr lang="en-US" sz="2800" b="1" dirty="0" smtClean="0">
                <a:solidFill>
                  <a:srgbClr val="3636F4"/>
                </a:solidFill>
              </a:rPr>
              <a:t>a </a:t>
            </a:r>
            <a:r>
              <a:rPr lang="en-US" sz="2800" b="1" dirty="0">
                <a:solidFill>
                  <a:srgbClr val="3636F4"/>
                </a:solidFill>
              </a:rPr>
              <a:t>factor of 4 </a:t>
            </a:r>
            <a:r>
              <a:rPr lang="en-US" sz="2800" dirty="0"/>
              <a:t>reduction.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0" y="1295400"/>
            <a:ext cx="32812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Alternate expression: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64220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" y="868681"/>
            <a:ext cx="7620000" cy="91440"/>
          </a:xfrm>
          <a:prstGeom prst="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62000" y="1524000"/>
            <a:ext cx="4112408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0)  Recap</a:t>
            </a:r>
          </a:p>
          <a:p>
            <a:pPr marL="514350" indent="-514350">
              <a:buAutoNum type="arabicParenR"/>
            </a:pPr>
            <a:r>
              <a:rPr lang="en-US" sz="3200" dirty="0" smtClean="0"/>
              <a:t>Programming basics</a:t>
            </a:r>
          </a:p>
          <a:p>
            <a:pPr marL="514350" indent="-514350">
              <a:buAutoNum type="arabicParenR"/>
            </a:pPr>
            <a:r>
              <a:rPr lang="en-US" sz="3200" dirty="0" smtClean="0"/>
              <a:t>Data representation</a:t>
            </a:r>
          </a:p>
          <a:p>
            <a:pPr marL="514350" indent="-514350">
              <a:buAutoNum type="arabicParenR"/>
            </a:pPr>
            <a:r>
              <a:rPr lang="en-US" sz="3200" dirty="0" smtClean="0"/>
              <a:t>Examples of coding</a:t>
            </a:r>
          </a:p>
          <a:p>
            <a:r>
              <a:rPr lang="en-US" sz="3200" dirty="0" smtClean="0"/>
              <a:t>         i. prime numbers </a:t>
            </a:r>
          </a:p>
          <a:p>
            <a:r>
              <a:rPr lang="en-US" sz="3200" b="1" dirty="0" smtClean="0">
                <a:solidFill>
                  <a:srgbClr val="3636F4"/>
                </a:solidFill>
              </a:rPr>
              <a:t>        </a:t>
            </a:r>
            <a:r>
              <a:rPr lang="en-US" sz="3200" dirty="0" smtClean="0"/>
              <a:t>ii. value of </a:t>
            </a:r>
            <a:r>
              <a:rPr lang="el-GR" sz="3200" dirty="0" smtClean="0"/>
              <a:t>π</a:t>
            </a:r>
            <a:endParaRPr lang="en-US" sz="3200" dirty="0" smtClean="0"/>
          </a:p>
          <a:p>
            <a:r>
              <a:rPr lang="en-US" sz="3200" b="1" dirty="0">
                <a:solidFill>
                  <a:srgbClr val="3636F4"/>
                </a:solidFill>
              </a:rPr>
              <a:t>4</a:t>
            </a:r>
            <a:r>
              <a:rPr lang="en-US" sz="3200" b="1" dirty="0" smtClean="0">
                <a:solidFill>
                  <a:srgbClr val="3636F4"/>
                </a:solidFill>
              </a:rPr>
              <a:t>) Summary</a:t>
            </a:r>
            <a:endParaRPr lang="en-US" sz="3200" b="1" dirty="0">
              <a:solidFill>
                <a:srgbClr val="3636F4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930427" y="228600"/>
            <a:ext cx="15071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/>
              <a:t>outline</a:t>
            </a:r>
            <a:endParaRPr lang="en-US" sz="3600" dirty="0"/>
          </a:p>
        </p:txBody>
      </p:sp>
      <p:sp>
        <p:nvSpPr>
          <p:cNvPr id="7" name="TextBox 6"/>
          <p:cNvSpPr txBox="1"/>
          <p:nvPr/>
        </p:nvSpPr>
        <p:spPr>
          <a:xfrm>
            <a:off x="481301" y="1524000"/>
            <a:ext cx="5068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ym typeface="Wingdings"/>
              </a:rPr>
              <a:t></a:t>
            </a:r>
            <a:endParaRPr lang="en-US" sz="3200" dirty="0"/>
          </a:p>
        </p:txBody>
      </p:sp>
      <p:sp>
        <p:nvSpPr>
          <p:cNvPr id="9" name="TextBox 8"/>
          <p:cNvSpPr txBox="1"/>
          <p:nvPr/>
        </p:nvSpPr>
        <p:spPr>
          <a:xfrm>
            <a:off x="457200" y="1985911"/>
            <a:ext cx="5068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ym typeface="Wingdings"/>
              </a:rPr>
              <a:t>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457200" y="2470150"/>
            <a:ext cx="5068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ym typeface="Wingdings"/>
              </a:rPr>
              <a:t></a:t>
            </a:r>
            <a:endParaRPr lang="en-US" sz="3200" dirty="0"/>
          </a:p>
        </p:txBody>
      </p:sp>
      <p:sp>
        <p:nvSpPr>
          <p:cNvPr id="12" name="TextBox 11"/>
          <p:cNvSpPr txBox="1"/>
          <p:nvPr/>
        </p:nvSpPr>
        <p:spPr>
          <a:xfrm>
            <a:off x="1269075" y="3463525"/>
            <a:ext cx="5068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ym typeface="Wingdings"/>
              </a:rPr>
              <a:t></a:t>
            </a:r>
            <a:endParaRPr lang="en-US" sz="3200" dirty="0"/>
          </a:p>
        </p:txBody>
      </p:sp>
      <p:sp>
        <p:nvSpPr>
          <p:cNvPr id="13" name="TextBox 12"/>
          <p:cNvSpPr txBox="1"/>
          <p:nvPr/>
        </p:nvSpPr>
        <p:spPr>
          <a:xfrm>
            <a:off x="1212275" y="3987225"/>
            <a:ext cx="5068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ym typeface="Wingdings"/>
              </a:rPr>
              <a:t></a:t>
            </a:r>
            <a:endParaRPr lang="en-US" sz="3200" dirty="0"/>
          </a:p>
        </p:txBody>
      </p:sp>
      <p:sp>
        <p:nvSpPr>
          <p:cNvPr id="14" name="TextBox 13"/>
          <p:cNvSpPr txBox="1"/>
          <p:nvPr/>
        </p:nvSpPr>
        <p:spPr>
          <a:xfrm>
            <a:off x="473825" y="2981500"/>
            <a:ext cx="5068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ym typeface="Wingdings"/>
              </a:rPr>
              <a:t>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646500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" y="868681"/>
            <a:ext cx="7620000" cy="91440"/>
          </a:xfrm>
          <a:prstGeom prst="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715310" y="228600"/>
            <a:ext cx="19373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/>
              <a:t>summary</a:t>
            </a:r>
            <a:endParaRPr lang="en-US" sz="3600" dirty="0"/>
          </a:p>
        </p:txBody>
      </p:sp>
      <p:sp>
        <p:nvSpPr>
          <p:cNvPr id="7" name="TextBox 6"/>
          <p:cNvSpPr txBox="1"/>
          <p:nvPr/>
        </p:nvSpPr>
        <p:spPr>
          <a:xfrm>
            <a:off x="609600" y="1389995"/>
            <a:ext cx="8240076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Basics of programming: right language, structured,</a:t>
            </a:r>
          </a:p>
          <a:p>
            <a:r>
              <a:rPr lang="en-US" sz="2800" dirty="0" smtClean="0"/>
              <a:t>efficiency, documentation, and proper debugging</a:t>
            </a:r>
          </a:p>
          <a:p>
            <a:endParaRPr lang="en-US" sz="2800" dirty="0"/>
          </a:p>
          <a:p>
            <a:r>
              <a:rPr lang="en-US" sz="2800" dirty="0" smtClean="0"/>
              <a:t>Binary system is adopted in computer computation,</a:t>
            </a:r>
          </a:p>
          <a:p>
            <a:r>
              <a:rPr lang="en-US" sz="2800" dirty="0" smtClean="0"/>
              <a:t>different representations for integer and floating points</a:t>
            </a:r>
          </a:p>
          <a:p>
            <a:r>
              <a:rPr lang="en-US" sz="2800" dirty="0" smtClean="0"/>
              <a:t>in terms of binary digits (bits) </a:t>
            </a:r>
          </a:p>
          <a:p>
            <a:endParaRPr lang="en-US" sz="2800" dirty="0" smtClean="0"/>
          </a:p>
          <a:p>
            <a:r>
              <a:rPr lang="en-US" sz="2800" dirty="0" smtClean="0"/>
              <a:t>Two examples of coding: (i) finding prime numbers and</a:t>
            </a:r>
          </a:p>
          <a:p>
            <a:r>
              <a:rPr lang="en-US" sz="2800" dirty="0" smtClean="0"/>
              <a:t>(ii) calculating the value of </a:t>
            </a:r>
            <a:r>
              <a:rPr lang="el-GR" sz="2800" dirty="0" smtClean="0"/>
              <a:t>π</a:t>
            </a:r>
            <a:endParaRPr lang="en-US" sz="2800" dirty="0"/>
          </a:p>
          <a:p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192692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" y="868681"/>
            <a:ext cx="7620000" cy="91440"/>
          </a:xfrm>
          <a:prstGeom prst="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072451" y="228600"/>
            <a:ext cx="12230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/>
              <a:t>recap</a:t>
            </a:r>
            <a:endParaRPr lang="en-US" sz="3600" dirty="0"/>
          </a:p>
        </p:txBody>
      </p:sp>
      <p:sp>
        <p:nvSpPr>
          <p:cNvPr id="7" name="TextBox 6"/>
          <p:cNvSpPr txBox="1"/>
          <p:nvPr/>
        </p:nvSpPr>
        <p:spPr>
          <a:xfrm>
            <a:off x="787543" y="1996857"/>
            <a:ext cx="6222857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0)   History of Computation</a:t>
            </a:r>
          </a:p>
          <a:p>
            <a:pPr marL="514350" indent="-514350">
              <a:buAutoNum type="arabicParenR"/>
            </a:pPr>
            <a:r>
              <a:rPr lang="en-US" sz="2800" dirty="0" smtClean="0"/>
              <a:t>Computational and Computer Science</a:t>
            </a:r>
          </a:p>
          <a:p>
            <a:pPr marL="514350" indent="-514350">
              <a:buAutoNum type="arabicParenR"/>
            </a:pPr>
            <a:r>
              <a:rPr lang="en-US" sz="2800" dirty="0" smtClean="0"/>
              <a:t>Computational Physics</a:t>
            </a:r>
          </a:p>
          <a:p>
            <a:pPr marL="514350" indent="-514350">
              <a:buAutoNum type="arabicParenR"/>
            </a:pPr>
            <a:r>
              <a:rPr lang="en-US" sz="2800" dirty="0" smtClean="0"/>
              <a:t>Computing Platforms</a:t>
            </a:r>
          </a:p>
          <a:p>
            <a:pPr marL="514350" indent="-514350">
              <a:buAutoNum type="arabicParenR"/>
            </a:pPr>
            <a:r>
              <a:rPr lang="en-US" sz="2800" dirty="0" smtClean="0"/>
              <a:t>Programming Languages</a:t>
            </a:r>
          </a:p>
          <a:p>
            <a:pPr marL="514350" indent="-514350">
              <a:buAutoNum type="arabicParenR"/>
            </a:pPr>
            <a:r>
              <a:rPr lang="en-US" sz="2800" dirty="0" smtClean="0"/>
              <a:t>Summary</a:t>
            </a:r>
          </a:p>
          <a:p>
            <a:pPr marL="514350" indent="-514350">
              <a:buAutoNum type="arabicParenR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49531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" y="868681"/>
            <a:ext cx="7620000" cy="91440"/>
          </a:xfrm>
          <a:prstGeom prst="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072452" y="228600"/>
            <a:ext cx="12230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/>
              <a:t>recap</a:t>
            </a:r>
            <a:endParaRPr lang="en-US" sz="3600" dirty="0"/>
          </a:p>
        </p:txBody>
      </p:sp>
      <p:sp>
        <p:nvSpPr>
          <p:cNvPr id="15" name="TextBox 14"/>
          <p:cNvSpPr txBox="1"/>
          <p:nvPr/>
        </p:nvSpPr>
        <p:spPr>
          <a:xfrm>
            <a:off x="682198" y="1295400"/>
            <a:ext cx="7880042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The history of computation is around 200 years old</a:t>
            </a:r>
          </a:p>
          <a:p>
            <a:endParaRPr lang="en-US" sz="2800" dirty="0"/>
          </a:p>
          <a:p>
            <a:r>
              <a:rPr lang="en-US" sz="2800" dirty="0" smtClean="0"/>
              <a:t>Heart of the computer CPU is a device called </a:t>
            </a:r>
          </a:p>
          <a:p>
            <a:r>
              <a:rPr lang="en-US" sz="2800" dirty="0" smtClean="0"/>
              <a:t>transistors which are integrated in chips</a:t>
            </a:r>
          </a:p>
          <a:p>
            <a:endParaRPr lang="en-US" sz="2800" dirty="0" smtClean="0"/>
          </a:p>
          <a:p>
            <a:r>
              <a:rPr lang="en-US" sz="2800" dirty="0" smtClean="0"/>
              <a:t>The exponential growth in computing power is </a:t>
            </a:r>
          </a:p>
          <a:p>
            <a:r>
              <a:rPr lang="en-US" sz="2800" dirty="0" smtClean="0"/>
              <a:t>represented by the Moore’s Law</a:t>
            </a:r>
            <a:endParaRPr lang="en-US" sz="2800" dirty="0"/>
          </a:p>
          <a:p>
            <a:endParaRPr lang="en-US" sz="2800" dirty="0" smtClean="0"/>
          </a:p>
          <a:p>
            <a:r>
              <a:rPr lang="en-US" sz="2800" dirty="0" smtClean="0"/>
              <a:t>Computer software: different operating systems and </a:t>
            </a:r>
          </a:p>
          <a:p>
            <a:r>
              <a:rPr lang="en-US" sz="2800" dirty="0" smtClean="0"/>
              <a:t>programming languages</a:t>
            </a:r>
            <a:endParaRPr lang="en-US" sz="2800" dirty="0"/>
          </a:p>
          <a:p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3038509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" y="868681"/>
            <a:ext cx="7620000" cy="91440"/>
          </a:xfrm>
          <a:prstGeom prst="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62000" y="1524000"/>
            <a:ext cx="4112408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0)  Recap</a:t>
            </a:r>
          </a:p>
          <a:p>
            <a:pPr marL="514350" indent="-514350">
              <a:buAutoNum type="arabicParenR"/>
            </a:pPr>
            <a:r>
              <a:rPr lang="en-US" sz="3200" b="1" dirty="0" smtClean="0">
                <a:solidFill>
                  <a:srgbClr val="3636F4"/>
                </a:solidFill>
              </a:rPr>
              <a:t>Programming basics</a:t>
            </a:r>
          </a:p>
          <a:p>
            <a:pPr marL="514350" indent="-514350">
              <a:buAutoNum type="arabicParenR"/>
            </a:pPr>
            <a:r>
              <a:rPr lang="en-US" sz="3200" dirty="0" smtClean="0"/>
              <a:t>Data representation</a:t>
            </a:r>
          </a:p>
          <a:p>
            <a:pPr marL="514350" indent="-514350">
              <a:buAutoNum type="arabicParenR"/>
            </a:pPr>
            <a:r>
              <a:rPr lang="en-US" sz="3200" dirty="0" smtClean="0"/>
              <a:t>Examples of coding</a:t>
            </a:r>
          </a:p>
          <a:p>
            <a:r>
              <a:rPr lang="en-US" sz="3200" dirty="0" smtClean="0"/>
              <a:t>         i. prime numbers </a:t>
            </a:r>
          </a:p>
          <a:p>
            <a:r>
              <a:rPr lang="en-US" sz="3200" dirty="0" smtClean="0"/>
              <a:t>        ii. value of </a:t>
            </a:r>
            <a:r>
              <a:rPr lang="el-GR" sz="3200" dirty="0" smtClean="0"/>
              <a:t>π</a:t>
            </a:r>
            <a:endParaRPr lang="en-US" sz="3200" dirty="0" smtClean="0"/>
          </a:p>
          <a:p>
            <a:r>
              <a:rPr lang="en-US" sz="3200" dirty="0"/>
              <a:t>4</a:t>
            </a:r>
            <a:r>
              <a:rPr lang="en-US" sz="3200" dirty="0" smtClean="0"/>
              <a:t>) Summary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3930427" y="228600"/>
            <a:ext cx="15071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/>
              <a:t>outline</a:t>
            </a:r>
            <a:endParaRPr lang="en-US" sz="3600" dirty="0"/>
          </a:p>
        </p:txBody>
      </p:sp>
      <p:sp>
        <p:nvSpPr>
          <p:cNvPr id="7" name="TextBox 6"/>
          <p:cNvSpPr txBox="1"/>
          <p:nvPr/>
        </p:nvSpPr>
        <p:spPr>
          <a:xfrm>
            <a:off x="481301" y="1524000"/>
            <a:ext cx="5068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ym typeface="Wingdings"/>
              </a:rPr>
              <a:t>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464890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" y="868681"/>
            <a:ext cx="7620000" cy="91440"/>
          </a:xfrm>
          <a:prstGeom prst="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710195" y="228600"/>
            <a:ext cx="39476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/>
              <a:t>programming basics</a:t>
            </a:r>
            <a:endParaRPr lang="en-US" sz="3600" dirty="0"/>
          </a:p>
        </p:txBody>
      </p:sp>
      <p:sp>
        <p:nvSpPr>
          <p:cNvPr id="7" name="TextBox 6"/>
          <p:cNvSpPr txBox="1"/>
          <p:nvPr/>
        </p:nvSpPr>
        <p:spPr>
          <a:xfrm>
            <a:off x="762000" y="1331416"/>
            <a:ext cx="8013860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First step is to choose the appropriate language for coding</a:t>
            </a:r>
          </a:p>
          <a:p>
            <a:endParaRPr lang="en-US" sz="2400" dirty="0"/>
          </a:p>
          <a:p>
            <a:r>
              <a:rPr lang="en-US" sz="2400" dirty="0" smtClean="0"/>
              <a:t>Devise the algorithm to solve the problem</a:t>
            </a:r>
          </a:p>
          <a:p>
            <a:endParaRPr lang="en-US" sz="2400" dirty="0"/>
          </a:p>
          <a:p>
            <a:r>
              <a:rPr lang="en-US" sz="2400" dirty="0" smtClean="0"/>
              <a:t>Aim for the followings:</a:t>
            </a:r>
          </a:p>
          <a:p>
            <a:r>
              <a:rPr lang="en-US" sz="2400" dirty="0" smtClean="0"/>
              <a:t>i) error free, ii) readable, and iii) efficient (time and memory)</a:t>
            </a:r>
          </a:p>
          <a:p>
            <a:r>
              <a:rPr lang="en-US" sz="2400" dirty="0" smtClean="0"/>
              <a:t> </a:t>
            </a:r>
          </a:p>
          <a:p>
            <a:r>
              <a:rPr lang="en-US" sz="2400" dirty="0" smtClean="0"/>
              <a:t>Structured programming: use subroutines (functions) for each </a:t>
            </a:r>
          </a:p>
          <a:p>
            <a:r>
              <a:rPr lang="en-US" sz="2400" dirty="0" smtClean="0"/>
              <a:t>major task and make the code modular and readable. There</a:t>
            </a:r>
          </a:p>
          <a:p>
            <a:r>
              <a:rPr lang="en-US" sz="2400" dirty="0" smtClean="0"/>
              <a:t>should always be a ‘main’ code which will contain the outline </a:t>
            </a:r>
          </a:p>
          <a:p>
            <a:r>
              <a:rPr lang="en-US" sz="2400" dirty="0" smtClean="0"/>
              <a:t>of the whole program.</a:t>
            </a:r>
          </a:p>
        </p:txBody>
      </p:sp>
    </p:spTree>
    <p:extLst>
      <p:ext uri="{BB962C8B-B14F-4D97-AF65-F5344CB8AC3E}">
        <p14:creationId xmlns:p14="http://schemas.microsoft.com/office/powerpoint/2010/main" val="3238422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" y="868681"/>
            <a:ext cx="7620000" cy="91440"/>
          </a:xfrm>
          <a:prstGeom prst="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710195" y="228600"/>
            <a:ext cx="39476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/>
              <a:t>programming basics</a:t>
            </a:r>
            <a:endParaRPr lang="en-US" sz="3600" dirty="0"/>
          </a:p>
        </p:txBody>
      </p:sp>
      <p:sp>
        <p:nvSpPr>
          <p:cNvPr id="7" name="TextBox 6"/>
          <p:cNvSpPr txBox="1"/>
          <p:nvPr/>
        </p:nvSpPr>
        <p:spPr>
          <a:xfrm>
            <a:off x="762000" y="1290221"/>
            <a:ext cx="7923195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Use descriptive names for variables and subroutines</a:t>
            </a:r>
          </a:p>
          <a:p>
            <a:endParaRPr lang="en-US" sz="2400" dirty="0"/>
          </a:p>
          <a:p>
            <a:r>
              <a:rPr lang="en-US" sz="2400" dirty="0" smtClean="0"/>
              <a:t>Insert as many comments as possible in the code</a:t>
            </a:r>
          </a:p>
          <a:p>
            <a:endParaRPr lang="en-US" sz="2400" dirty="0"/>
          </a:p>
          <a:p>
            <a:r>
              <a:rPr lang="en-US" sz="2400" dirty="0" smtClean="0"/>
              <a:t>It is good practice to use up-to-date library functions and</a:t>
            </a:r>
          </a:p>
          <a:p>
            <a:r>
              <a:rPr lang="en-US" sz="2400" dirty="0" smtClean="0"/>
              <a:t>well-tested previously written subroutines in the code</a:t>
            </a:r>
          </a:p>
          <a:p>
            <a:endParaRPr lang="en-US" sz="2400" dirty="0"/>
          </a:p>
          <a:p>
            <a:r>
              <a:rPr lang="en-US" sz="2400" b="1" dirty="0" smtClean="0">
                <a:solidFill>
                  <a:srgbClr val="3636F4"/>
                </a:solidFill>
              </a:rPr>
              <a:t>Debugging: </a:t>
            </a:r>
            <a:r>
              <a:rPr lang="en-US" sz="2400" dirty="0" smtClean="0"/>
              <a:t>after the coding is done  it is very important to </a:t>
            </a:r>
          </a:p>
          <a:p>
            <a:r>
              <a:rPr lang="en-US" sz="2400" dirty="0" smtClean="0"/>
              <a:t>spend enough time to debug the code thoroughly. Check the</a:t>
            </a:r>
          </a:p>
          <a:p>
            <a:r>
              <a:rPr lang="en-US" sz="2400" dirty="0"/>
              <a:t>o</a:t>
            </a:r>
            <a:r>
              <a:rPr lang="en-US" sz="2400" dirty="0" smtClean="0"/>
              <a:t>utput against known results or analytical values (if available).</a:t>
            </a:r>
          </a:p>
          <a:p>
            <a:r>
              <a:rPr lang="en-US" sz="2400" dirty="0" smtClean="0"/>
              <a:t>Vary the values of different variables and step sizes to make</a:t>
            </a:r>
          </a:p>
          <a:p>
            <a:r>
              <a:rPr lang="en-US" sz="2400" dirty="0" smtClean="0"/>
              <a:t>sure the outputs are reasonable in all cases. </a:t>
            </a:r>
          </a:p>
          <a:p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49342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4962</TotalTime>
  <Words>2116</Words>
  <Application>Microsoft Office PowerPoint</Application>
  <PresentationFormat>On-screen Show (4:3)</PresentationFormat>
  <Paragraphs>351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8" baseType="lpstr">
      <vt:lpstr>Arial</vt:lpstr>
      <vt:lpstr>Calibri</vt:lpstr>
      <vt:lpstr>Cambria Math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fzahid</dc:creator>
  <cp:lastModifiedBy>jianwang</cp:lastModifiedBy>
  <cp:revision>326</cp:revision>
  <dcterms:created xsi:type="dcterms:W3CDTF">2014-01-19T19:10:28Z</dcterms:created>
  <dcterms:modified xsi:type="dcterms:W3CDTF">2018-09-05T03:27:54Z</dcterms:modified>
</cp:coreProperties>
</file>