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9" r:id="rId5"/>
    <p:sldId id="267" r:id="rId6"/>
    <p:sldId id="268" r:id="rId7"/>
    <p:sldId id="270" r:id="rId8"/>
    <p:sldId id="272" r:id="rId9"/>
    <p:sldId id="271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2F2A-8715-4053-8285-46AE58DD1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F666-961A-401A-A999-617FEA0AC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50A2-51EA-4B49-BC3B-6E1BFE2D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2C81-A213-407A-987E-4072703D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1D0E-AFF4-4AB9-AA30-4F2F7CDF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C34C-EEDF-4E4F-A0FB-77525C3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DC544-F557-4AF4-B5ED-B65D35A4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1D85-D15F-45F4-B032-E324175B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DCCA-9A4C-47CC-9668-711F4CCE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C446-1230-41D6-A743-98806C8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2EAE6-02A6-4095-94F0-BB2E1C1A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465B3-A8F5-46DF-9AA7-1B683AC4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7FE5-C1B0-455E-B6E8-6B6F94B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4A85-B68D-4FD8-AD20-72072FB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B2CA-DD26-4D73-A1EF-E24D68BF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5A29-50AE-4C79-A43C-4D1E01B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4276-82A8-4AF2-821D-0F281CE5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0529-D738-48E4-99B4-38297B24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C073-5B8E-414D-A657-00F83A97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9893-74DA-413F-95CB-BC4CEC01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A93-4F1E-4ABA-B263-987271C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47EB-8732-4141-B097-04C66FBE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46CD-6558-4BD5-94AA-B43D2A09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33AA-9F16-42ED-9D3D-C0E1AC45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0EF3-0029-4134-917F-259B44C2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D8E-8D68-452A-93FB-0A90D2C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9D14-66E2-4D27-98F1-78688BDA2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821D-8F95-47A1-B795-8D63FC20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FFB6-4AC0-4100-8485-BA30185A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15919-4D1A-42FE-8BA5-87388B04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1A3F-8638-4003-AAAC-66FBB6BF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1C8-8E5A-4A14-94B7-228756D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7E49-54C3-479B-8F4F-472A1164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BDE6-04BF-451F-A6FA-9DBFEA2E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1AD3E-255F-46F0-96CF-5A5601763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F1588-A155-4B38-9AD4-8C343228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61686-59CE-43C1-9C13-BE8537C9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D01D4-A5C0-4AC8-9F8E-D6A4BDB7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976C2-9DE8-4C0E-B69D-DD307C03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7B30-D74B-47E7-B4C9-E92A9DCC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5F6AB-22A7-4705-815D-56C84BF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32B1D-5C56-4DDC-9865-DF626AC2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E3EA-EA63-4AA1-B70A-9C02404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5BFF9-A34D-4A2E-9E3B-647537D8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CF353-81E3-4A08-B737-E920F839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A856B-0017-4F7F-9A80-E0737A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5DD4-FC9D-4DB9-ADD4-D5852751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5C82-C05D-499A-934F-71ED1EC8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ACB95-C967-4DDE-B085-926286C3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46B2B-90B2-4867-B8B8-E0A3212D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BE6-C288-417B-9BD0-6E4B959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B1F7F-5C9B-450B-8E63-4FFC9AB3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4F2-3553-42FE-9462-A1457445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DAAE5-905A-4084-AAE9-D53D7DF9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D09DF-0E57-4C1C-8E73-5DF8A334C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5E67-AC3A-40AD-A88D-7766E729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A3C1-1261-4583-BCE6-97E38F2C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CE77-63AC-4E8D-94B5-DBD13A93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21CB5-2938-4527-BB38-BF7558BB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5C4A-AD60-49DB-A16F-B496E7E5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D3C3-8B9E-4D91-B8ED-C5C16CB9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3B1C-9AF1-4B95-B6FD-B1A25171D16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3AF3-88DE-4458-95EA-2B60ECC11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4015-01B7-4277-A670-C0A15DB2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5E6D-A7DB-4DA2-AFB3-CE80E9A1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Eigenvalue_algorithm#Iterative_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Gershgorin_circle_theor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Quadratic_eigenvalue_probl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n.wikipedia.org/wiki/Householder_transform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PHYS4150-TS20181121</a:t>
            </a:r>
            <a:br>
              <a:rPr lang="en-US" altLang="zh-CN" dirty="0"/>
            </a:br>
            <a:r>
              <a:rPr lang="en-US" altLang="zh-CN" dirty="0"/>
              <a:t>Eigenvalue</a:t>
            </a:r>
            <a:br>
              <a:rPr lang="en-US" altLang="zh-CN" dirty="0"/>
            </a:br>
            <a:r>
              <a:rPr lang="en-US" altLang="zh-CN" dirty="0"/>
              <a:t>&amp; Chapter 3 Summary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B91-A964-4A41-BC90-2A7EA71F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95144-1F87-4336-8BBD-820A19FFE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symmetry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1,0,⋯,0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householder matrix, then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times, we will have tridiagonal matrix.</a:t>
                </a:r>
              </a:p>
              <a:p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b="1" i="1" dirty="0"/>
                  <a:t>TS20181121/</a:t>
                </a:r>
                <a:r>
                  <a:rPr lang="en-US" b="1" i="1" dirty="0" err="1"/>
                  <a:t>demo_tridiagonalize.m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95144-1F87-4336-8BBD-820A19FFE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1A60-6E94-4D13-BB6C-68BCB04A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Sturm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23F4D-C2BB-444A-9861-D2539DA4A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https://en.wikipedia.org/wiki/Eigenvalue_algorithm#Iterative_algorithms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Definition: find eigenvalue of tridiagonal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Equivalent to: find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How to calculate determinant efficiently?</a:t>
                </a:r>
              </a:p>
              <a:p>
                <a:pPr lvl="1"/>
                <a:r>
                  <a:rPr lang="en-US" dirty="0"/>
                  <a:t>Finding root method: bisection (cannot use Newton-Raphson since no derivative here)</a:t>
                </a:r>
              </a:p>
              <a:p>
                <a:pPr lvl="1"/>
                <a:r>
                  <a:rPr lang="en-US" dirty="0"/>
                  <a:t>How to find interval of each root?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23F4D-C2BB-444A-9861-D2539DA4A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636E132-F083-402B-9D6F-B123C4FBB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1" y="2557370"/>
            <a:ext cx="10853817" cy="8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9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5797-09DF-4581-82CE-8DADDC53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Sturm Sequence -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EB264-3F97-423B-A658-61850103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means determinant of the submatrix from column 1 to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row 1 to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(here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𝑙𝑚𝑢</m:t>
                    </m:r>
                  </m:oMath>
                </a14:m>
                <a:r>
                  <a:rPr lang="en-US" b="0" dirty="0"/>
                  <a:t> is short for lower, middle, upper)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TS20181121/../</a:t>
                </a:r>
                <a:r>
                  <a:rPr lang="en-US" dirty="0" err="1"/>
                  <a:t>eig_householder_sturm.m</a:t>
                </a:r>
                <a:r>
                  <a:rPr lang="en-US" dirty="0"/>
                  <a:t>/</a:t>
                </a:r>
                <a:r>
                  <a:rPr lang="en-US" dirty="0" err="1"/>
                  <a:t>det_tridiagonal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EB264-3F97-423B-A658-61850103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E4FC52-6E5B-422A-B968-F31E4EA26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92099"/>
              </p:ext>
            </p:extLst>
          </p:nvPr>
        </p:nvGraphicFramePr>
        <p:xfrm>
          <a:off x="7303579" y="3429000"/>
          <a:ext cx="4616143" cy="179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xMath" r:id="rId4" imgW="2804760" imgH="1093320" progId="Equation.AxMath">
                  <p:embed/>
                </p:oleObj>
              </mc:Choice>
              <mc:Fallback>
                <p:oleObj name="AxMath" r:id="rId4" imgW="2804760" imgH="1093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3579" y="3429000"/>
                        <a:ext cx="4616143" cy="179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02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9956-CCDD-46A7-92B2-D70C861E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Sturm Sequence - Interval of Each 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4F092-5214-4262-BD18-9C44DD922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Gershgorin Circle Theorem: </a:t>
                </a:r>
                <a:r>
                  <a:rPr lang="en-US" b="0" dirty="0">
                    <a:latin typeface="Cambria Math" panose="02040503050406030204" pitchFamily="18" charset="0"/>
                    <a:hlinkClick r:id="rId2"/>
                  </a:rPr>
                  <a:t>https://en.wikipedia.org/wiki/Gershgorin_circle_theorem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Iterative formula in lecture note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&lt;⋯&lt;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See</a:t>
                </a:r>
              </a:p>
              <a:p>
                <a:pPr lvl="1"/>
                <a:r>
                  <a:rPr lang="en-US" b="1" i="1" dirty="0">
                    <a:latin typeface="Cambria Math" panose="02040503050406030204" pitchFamily="18" charset="0"/>
                  </a:rPr>
                  <a:t>TS20181121/</a:t>
                </a:r>
                <a:r>
                  <a:rPr lang="en-US" b="1" i="1" dirty="0" err="1"/>
                  <a:t>eig_tridiagonal_sturm.m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1" i="1" dirty="0">
                    <a:latin typeface="Cambria Math" panose="02040503050406030204" pitchFamily="18" charset="0"/>
                  </a:rPr>
                  <a:t>TS20181121/</a:t>
                </a:r>
                <a:r>
                  <a:rPr lang="en-US" b="1" i="1" dirty="0" err="1">
                    <a:latin typeface="Cambria Math" panose="02040503050406030204" pitchFamily="18" charset="0"/>
                  </a:rPr>
                  <a:t>demo_sturm_sequence.m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(TODO)</a:t>
                </a: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4F092-5214-4262-BD18-9C44DD922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E503-05DB-4429-92F4-06C4FEC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749-76A9-4EF5-BB46-B5758953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 code not finished not yet… please go to see the plain code</a:t>
            </a:r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qr_decomposition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6784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FCF8-82CF-4510-9EAA-7B83EB85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– Givens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F784-6A0D-4FB7-B17B-8362E793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 code not finished not yet… please go to see the plain code</a:t>
            </a:r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qr_decomposition</a:t>
            </a:r>
            <a:r>
              <a:rPr lang="en-US" b="1" i="1" dirty="0"/>
              <a:t>/</a:t>
            </a:r>
            <a:r>
              <a:rPr lang="en-US" b="1" i="1" dirty="0" err="1"/>
              <a:t>qr_tridiagonal_givens.m</a:t>
            </a:r>
            <a:endParaRPr lang="en-US" b="1" i="1" dirty="0"/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qr_decomposition</a:t>
            </a:r>
            <a:r>
              <a:rPr lang="en-US" b="1" i="1" dirty="0"/>
              <a:t>/</a:t>
            </a:r>
            <a:r>
              <a:rPr lang="en-US" b="1" i="1" dirty="0" err="1"/>
              <a:t>qr_full_givens.m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3721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A86B-E0D9-4A2F-AC04-E6DEA0F5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– Householder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C6B0-15A1-4DE2-93A5-40154FCE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 code not finished not yet… please go to see the plain code</a:t>
            </a:r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qr_decomposition</a:t>
            </a:r>
            <a:r>
              <a:rPr lang="en-US" b="1" i="1" dirty="0"/>
              <a:t>/</a:t>
            </a:r>
            <a:r>
              <a:rPr lang="en-US" b="1" i="1" dirty="0" err="1"/>
              <a:t>qr_tridiagonal_householder.m</a:t>
            </a:r>
            <a:endParaRPr lang="en-US" b="1" i="1" dirty="0"/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qr_decomposition</a:t>
            </a:r>
            <a:r>
              <a:rPr lang="en-US" b="1" i="1" dirty="0"/>
              <a:t>/</a:t>
            </a:r>
            <a:r>
              <a:rPr lang="en-US" b="1" i="1" dirty="0" err="1"/>
              <a:t>qr_full</a:t>
            </a:r>
            <a:r>
              <a:rPr lang="en-US" b="1" i="1" dirty="0"/>
              <a:t>_ </a:t>
            </a:r>
            <a:r>
              <a:rPr lang="en-US" b="1" i="1" dirty="0" err="1"/>
              <a:t>householder.m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5CBE-0530-4B82-82FD-0E241C0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– QR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D430-A033-4A59-92FB-2355E2BE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 code not finished not yet… please go to see the plain code</a:t>
            </a:r>
          </a:p>
          <a:p>
            <a:pPr lvl="1"/>
            <a:r>
              <a:rPr lang="en-US" b="1" i="1" dirty="0"/>
              <a:t>TS20181121/</a:t>
            </a:r>
            <a:r>
              <a:rPr lang="en-US" b="1" i="1" dirty="0" err="1"/>
              <a:t>eig_householder_qr.m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3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7370-9C24-44A5-9324-95A208B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C2DD2-03E4-4632-A358-E841B0C5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MATLAB built-in </a:t>
                </a:r>
                <a:r>
                  <a:rPr lang="en-US" b="1" i="1" dirty="0" err="1"/>
                  <a:t>eig</a:t>
                </a:r>
                <a:r>
                  <a:rPr lang="en-US" b="1" i="1" dirty="0"/>
                  <a:t> </a:t>
                </a:r>
                <a:r>
                  <a:rPr lang="en-US" dirty="0"/>
                  <a:t>whenever possible in your future research, otherwise, you will face bugs like</a:t>
                </a:r>
              </a:p>
              <a:p>
                <a:pPr lvl="1"/>
                <a:r>
                  <a:rPr lang="en-US" dirty="0"/>
                  <a:t>Converge really slow (like my implemented </a:t>
                </a:r>
                <a:r>
                  <a:rPr lang="en-US" b="1" i="1" dirty="0" err="1"/>
                  <a:t>eig_householder_qr.m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Round error (like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Boundary condition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en-US" dirty="0"/>
                  <a:t> matrix)</a:t>
                </a:r>
              </a:p>
              <a:p>
                <a:pPr lvl="1"/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C2DD2-03E4-4632-A358-E841B0C5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5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D08DB-E706-4E4C-A9D2-B63916EB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Chapter 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7CB8-BAEB-4971-90A2-286278A0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Gauss-Jordan Elimation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Determinant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Linear equations</a:t>
            </a:r>
          </a:p>
          <a:p>
            <a:r>
              <a:rPr lang="en-US" sz="2000">
                <a:solidFill>
                  <a:schemeClr val="bg1"/>
                </a:solidFill>
              </a:rPr>
              <a:t>LU decomposition to solve linear equations</a:t>
            </a:r>
          </a:p>
          <a:p>
            <a:r>
              <a:rPr lang="en-US" sz="2000">
                <a:solidFill>
                  <a:schemeClr val="bg1"/>
                </a:solidFill>
              </a:rPr>
              <a:t>Eigenvalue problems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0F7D40-8E0D-481E-B7DC-7BF8EB87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60798"/>
            <a:ext cx="6250769" cy="43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9B0-3166-4BFA-9080-760A12C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B27A-684E-4E40-974C-9C0D8ADE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homework 15 have been graded, please go to collect your homework at the </a:t>
            </a:r>
            <a:r>
              <a:rPr lang="en-US" b="1" dirty="0"/>
              <a:t>students box outside the physics department office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solutions have been uploaded to course website</a:t>
            </a:r>
          </a:p>
          <a:p>
            <a:endParaRPr lang="en-US" dirty="0"/>
          </a:p>
          <a:p>
            <a:r>
              <a:rPr lang="en-US" dirty="0"/>
              <a:t>Simple but </a:t>
            </a:r>
            <a:r>
              <a:rPr lang="en-US" altLang="zh-CN" dirty="0"/>
              <a:t>tedious (maybe the longest code in all past homework); Skip the explanation here, please go to see the solution or others’ homework.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CA86-7EB3-421E-861A-C4813847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B4B7-259E-46B6-932D-461EDD0B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put the code at separate files, NOT paste code at the end of the your report</a:t>
            </a:r>
          </a:p>
          <a:p>
            <a:r>
              <a:rPr lang="en-US" dirty="0"/>
              <a:t>The PHYS4150 course on 20181126 and 20181129 will be used for project presentation</a:t>
            </a:r>
          </a:p>
          <a:p>
            <a:r>
              <a:rPr lang="en-US" dirty="0"/>
              <a:t>Submit your report and code via email before 20181121 23:59</a:t>
            </a:r>
          </a:p>
          <a:p>
            <a:r>
              <a:rPr lang="en-US" dirty="0"/>
              <a:t>Submit your presentation slide via email before 20181125 23:59</a:t>
            </a:r>
          </a:p>
        </p:txBody>
      </p:sp>
    </p:spTree>
    <p:extLst>
      <p:ext uri="{BB962C8B-B14F-4D97-AF65-F5344CB8AC3E}">
        <p14:creationId xmlns:p14="http://schemas.microsoft.com/office/powerpoint/2010/main" val="16027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C2CA2-6B4F-4B9B-9EFD-EE912939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Eigenvalue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C0F2D-7024-4DC7-8E55-6DB12EEAD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237" y="4170501"/>
                <a:ext cx="3657600" cy="152559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sz="2000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  <m:r>
                      <a:rPr lang="en-US" sz="20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sz="2000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20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 is Hermitian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C0F2D-7024-4DC7-8E55-6DB12EEAD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237" y="4170501"/>
                <a:ext cx="3657600" cy="1525597"/>
              </a:xfrm>
              <a:blipFill>
                <a:blip r:embed="rId2"/>
                <a:stretch>
                  <a:fillRect t="-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4D8C49-BB24-45C2-A8DB-ABC73305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39231"/>
            <a:ext cx="6553545" cy="45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40C8-A9AC-41E6-993A-CEB05ADF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 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8618-1763-4FE0-AF6F-47E01682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Jocabi’s</a:t>
            </a:r>
            <a:r>
              <a:rPr lang="en-US" dirty="0"/>
              <a:t> method: see TS20181108</a:t>
            </a:r>
          </a:p>
          <a:p>
            <a:r>
              <a:rPr lang="en-US" dirty="0" err="1"/>
              <a:t>Lanczos’s</a:t>
            </a:r>
            <a:r>
              <a:rPr lang="en-US" dirty="0"/>
              <a:t> method: not implement yet…..</a:t>
            </a:r>
          </a:p>
        </p:txBody>
      </p:sp>
    </p:spTree>
    <p:extLst>
      <p:ext uri="{BB962C8B-B14F-4D97-AF65-F5344CB8AC3E}">
        <p14:creationId xmlns:p14="http://schemas.microsoft.com/office/powerpoint/2010/main" val="16645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BE7-63AA-4AA8-A7F2-51F2BEEE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of Hermitian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E9D25-E7B2-4848-9D91-38EB81718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Hermitian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𝑚𝑎𝑡𝑟𝑖𝑥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real symmetry matrix</a:t>
                </a:r>
              </a:p>
              <a:p>
                <a:r>
                  <a:rPr lang="en-US" dirty="0"/>
                  <a:t>Unsolved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eigenvalues, but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See </a:t>
                </a:r>
                <a:r>
                  <a:rPr lang="en-US" b="1" i="1" dirty="0"/>
                  <a:t>TS20181121/TS20181121_eig_complex.mlx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E9D25-E7B2-4848-9D91-38EB81718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E6EE-7A06-4281-ACA1-56FF5194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Eigenvalue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084F8-B259-4E49-AF9B-F62A20138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https://en.wikipedia.org/wiki/Quadratic_eigenvalue_problem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 matrix form (generalized eigenvalue problem)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In normal form: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See </a:t>
                </a:r>
                <a:r>
                  <a:rPr lang="en-US" b="1" i="1" dirty="0"/>
                  <a:t>TS20181121/TS20181121_eig_quadratic</a:t>
                </a:r>
                <a:r>
                  <a:rPr lang="en-US" b="0" dirty="0"/>
                  <a:t> (skip)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084F8-B259-4E49-AF9B-F62A2013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2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9C5-E567-49B2-95C0-AF31735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Householder Transformation (Reflection)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5E820-97C3-4F8F-B993-4E3A8060D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https://en.wikipedia.org/wiki/Householder_transformation</a:t>
                </a:r>
                <a:endParaRPr lang="en-US" dirty="0"/>
              </a:p>
              <a:p>
                <a:r>
                  <a:rPr lang="en-US" dirty="0"/>
                  <a:t>Definition: Given two vectors start from the origin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find a linear transformation that reflect one vector into the direction of the other.</a:t>
                </a:r>
              </a:p>
              <a:p>
                <a:r>
                  <a:rPr lang="en-US" dirty="0"/>
                  <a:t>Ex1: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transform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transform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Ex3: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transform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5E820-97C3-4F8F-B993-4E3A8060D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8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71E-6802-41D7-AF1D-D0674D60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F05B9-F728-4E0F-8293-AF8514743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Normalize two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of two unit vectors: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Normalize: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transformation: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Could verify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Notice: the examples in lecture notes are just special case of here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1,0,⋯,0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F05B9-F728-4E0F-8293-AF8514743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8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1B80-0322-481B-AC68-6502EA1C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Matrix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EAB12-CE74-4D48-BC10-5889EDE04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Householder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Unitary: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on these properties, applying matrix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𝑇𝐴𝑇</m:t>
                    </m:r>
                  </m:oMath>
                </a14:m>
                <a:r>
                  <a:rPr lang="en-US" dirty="0"/>
                  <a:t> will not change the eigenvalues of the origin matrix</a:t>
                </a:r>
              </a:p>
              <a:p>
                <a:r>
                  <a:rPr lang="en-US" dirty="0"/>
                  <a:t>See </a:t>
                </a:r>
                <a:r>
                  <a:rPr lang="en-US" b="1" i="1" dirty="0"/>
                  <a:t>TS20181121/TS20181121_householder.mlx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EAB12-CE74-4D48-BC10-5889EDE04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1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AxMath</vt:lpstr>
      <vt:lpstr>PHYS4150-TS20181121 Eigenvalue &amp; Chapter 3 Summary</vt:lpstr>
      <vt:lpstr>Homework 15</vt:lpstr>
      <vt:lpstr>Eigenvalue problem</vt:lpstr>
      <vt:lpstr>Skip Part</vt:lpstr>
      <vt:lpstr>Eigenvalue of Hermitian Matrix</vt:lpstr>
      <vt:lpstr>Quadratic Eigenvalue Problem</vt:lpstr>
      <vt:lpstr>Householder Transformation (Reflection)</vt:lpstr>
      <vt:lpstr>Householder Transformation</vt:lpstr>
      <vt:lpstr>Householder Matrix property</vt:lpstr>
      <vt:lpstr>Tridiagonalization</vt:lpstr>
      <vt:lpstr>Sturm Sequence</vt:lpstr>
      <vt:lpstr>Sturm Sequence - determinant</vt:lpstr>
      <vt:lpstr>Sturm Sequence - Interval of Each Root</vt:lpstr>
      <vt:lpstr>QR decomposition</vt:lpstr>
      <vt:lpstr>QR – Givens Rotation</vt:lpstr>
      <vt:lpstr>QR – Householder Transformation</vt:lpstr>
      <vt:lpstr>Eigenvalue – QR Decomposition</vt:lpstr>
      <vt:lpstr>Personal advice</vt:lpstr>
      <vt:lpstr>Chapter 3 summary</vt:lpstr>
      <vt:lpstr>Course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PHYS4150-TS20181121 Eigenvalue &amp; Chapter 3 Summary</dc:title>
  <dc:creator>c zhang</dc:creator>
  <cp:lastModifiedBy>c zhang</cp:lastModifiedBy>
  <cp:revision>2</cp:revision>
  <dcterms:created xsi:type="dcterms:W3CDTF">2018-11-21T02:50:46Z</dcterms:created>
  <dcterms:modified xsi:type="dcterms:W3CDTF">2018-11-21T03:02:30Z</dcterms:modified>
</cp:coreProperties>
</file>