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76110a8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76110a8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76110a85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76110a85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76110a85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76110a85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aea7c4c3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aea7c4c3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76110a85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76110a85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afc625d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afc625d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afc625db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afc625db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 amt="12000"/>
          </a:blip>
          <a:stretch>
            <a:fillRect/>
          </a:stretch>
        </p:blipFill>
        <p:spPr>
          <a:xfrm>
            <a:off x="0" y="171450"/>
            <a:ext cx="9144000" cy="4800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jp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HTTP" TargetMode="External"/><Relationship Id="rId4" Type="http://schemas.openxmlformats.org/officeDocument/2006/relationships/hyperlink" Target="https://en.wikipedia.org/wiki/Representational_state_transfer" TargetMode="External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API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Spring Boot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5375"/>
            <a:ext cx="2199631" cy="197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2452475" y="627200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50" y="411800"/>
            <a:ext cx="1145149" cy="149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825" y="411800"/>
            <a:ext cx="1145149" cy="14917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530725" y="1950200"/>
            <a:ext cx="12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cart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7048825" y="1950200"/>
            <a:ext cx="159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Banking system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1758325" y="1142125"/>
            <a:ext cx="5290500" cy="372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3131175" y="497250"/>
            <a:ext cx="2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through credit card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1111050" y="2571750"/>
            <a:ext cx="6309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Two different system on different technology ( or may be same)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Communication needs to happen on network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Application / </a:t>
            </a:r>
            <a:r>
              <a:rPr lang="en"/>
              <a:t>System</a:t>
            </a:r>
            <a:r>
              <a:rPr lang="en"/>
              <a:t> to Application / </a:t>
            </a:r>
            <a:r>
              <a:rPr lang="en"/>
              <a:t>System</a:t>
            </a:r>
            <a:r>
              <a:rPr lang="en"/>
              <a:t> communication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4600" y="3387575"/>
            <a:ext cx="1447274" cy="149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275" y="4334345"/>
            <a:ext cx="710775" cy="63770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2336150" y="4149000"/>
            <a:ext cx="3926100" cy="61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Request - Information sent by client machine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Response - Information sent by server machine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/>
        </p:nvSpPr>
        <p:spPr>
          <a:xfrm>
            <a:off x="1445150" y="699275"/>
            <a:ext cx="31200" cy="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279700" y="93225"/>
            <a:ext cx="8678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Request/Response format needs to be in a way so that both client and server can understand data exchange.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XML - Extensible Markup language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JSON - Javascript Object Notation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Types </a:t>
            </a:r>
            <a:r>
              <a:rPr b="1" lang="en" u="sng"/>
              <a:t>of web services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 based and REST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SOAP - Simple Object Access Protocol.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Uses XML as request/response exchange language.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Specific XML structure for request and response.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Service Definition -- How Request/Response structured. Endpoint and many more.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 information, header and body enclosed in Soap envelope. WSDL defines service definition.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Adhering to defined SOAP structure.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75" y="4334345"/>
            <a:ext cx="710775" cy="637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854650" y="419550"/>
            <a:ext cx="44754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380700" y="303000"/>
            <a:ext cx="8321400" cy="46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- Representational State Transfer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According to wikipedia 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Roy Fielding - one of the principal authors of the </a:t>
            </a:r>
            <a:r>
              <a:rPr lang="en" sz="1200">
                <a:uFill>
                  <a:noFill/>
                </a:uFill>
                <a:hlinkClick r:id="rId3"/>
              </a:rPr>
              <a:t>HTTP</a:t>
            </a:r>
            <a:r>
              <a:rPr lang="en" sz="1200"/>
              <a:t> specification and the originator of the </a:t>
            </a:r>
            <a:r>
              <a:rPr lang="en" sz="1200">
                <a:uFill>
                  <a:noFill/>
                </a:uFill>
                <a:hlinkClick r:id="rId4"/>
              </a:rPr>
              <a:t>Representational State Transfer</a:t>
            </a:r>
            <a:r>
              <a:rPr lang="en" sz="1200"/>
              <a:t> (REST) architectural style. 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Browsing over internet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Client and server communication happens through 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GET and POST method of HTTP. 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GET - to get </a:t>
            </a:r>
            <a:r>
              <a:rPr lang="en" sz="1200"/>
              <a:t>something</a:t>
            </a:r>
            <a:r>
              <a:rPr lang="en" sz="1200"/>
              <a:t> from server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POST - to post something or create something on server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PUT - to update something on server 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DELETE - to delete something on server 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Think of resources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URI - associated with each of the resource in REST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 restriction for data exchange format. And most known and used one is JSON. 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SWAGGER - service </a:t>
            </a:r>
            <a:r>
              <a:rPr lang="en" sz="1200"/>
              <a:t>definition</a:t>
            </a:r>
            <a:r>
              <a:rPr lang="en" sz="1200"/>
              <a:t> </a:t>
            </a:r>
            <a:endParaRPr sz="8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275" y="4334345"/>
            <a:ext cx="710775" cy="637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427325" y="318550"/>
            <a:ext cx="81270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Practices for REST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resource in REST represented through a URI.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How to make URI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/ </a:t>
            </a:r>
            <a:r>
              <a:rPr lang="en"/>
              <a:t>shouldn't</a:t>
            </a:r>
            <a:r>
              <a:rPr lang="en"/>
              <a:t> be at the end of URI.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Hierarchical</a:t>
            </a:r>
            <a:r>
              <a:rPr lang="en"/>
              <a:t> structure should be maintained.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Use hyphen - to provide more meaning to URI, but </a:t>
            </a:r>
            <a:r>
              <a:rPr lang="en"/>
              <a:t>don't</a:t>
            </a:r>
            <a:r>
              <a:rPr lang="en"/>
              <a:t> use underscore _.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Always use small case.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Use plural in URI.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Use noun rather than verb in URI.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Maintain version.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75" y="4334345"/>
            <a:ext cx="710775" cy="637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3509225" y="277775"/>
            <a:ext cx="820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75" y="4334345"/>
            <a:ext cx="710775" cy="63770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7649750" y="907375"/>
            <a:ext cx="13521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RestController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7649750" y="3172750"/>
            <a:ext cx="13521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7649738" y="1662500"/>
            <a:ext cx="13521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Layer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7649750" y="2417625"/>
            <a:ext cx="13521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DAO</a:t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6871103" y="1061600"/>
            <a:ext cx="788275" cy="2475275"/>
          </a:xfrm>
          <a:custGeom>
            <a:rect b="b" l="l" r="r" t="t"/>
            <a:pathLst>
              <a:path extrusionOk="0" h="99011" w="31531">
                <a:moveTo>
                  <a:pt x="30387" y="0"/>
                </a:moveTo>
                <a:cubicBezTo>
                  <a:pt x="26524" y="858"/>
                  <a:pt x="11311" y="763"/>
                  <a:pt x="7209" y="5150"/>
                </a:cubicBezTo>
                <a:cubicBezTo>
                  <a:pt x="3108" y="9538"/>
                  <a:pt x="1820" y="21937"/>
                  <a:pt x="5778" y="26325"/>
                </a:cubicBezTo>
                <a:cubicBezTo>
                  <a:pt x="9736" y="30713"/>
                  <a:pt x="31245" y="28758"/>
                  <a:pt x="30959" y="31476"/>
                </a:cubicBezTo>
                <a:cubicBezTo>
                  <a:pt x="30673" y="34195"/>
                  <a:pt x="8592" y="36913"/>
                  <a:pt x="4061" y="42636"/>
                </a:cubicBezTo>
                <a:cubicBezTo>
                  <a:pt x="-470" y="48359"/>
                  <a:pt x="-660" y="62857"/>
                  <a:pt x="3775" y="65814"/>
                </a:cubicBezTo>
                <a:cubicBezTo>
                  <a:pt x="8210" y="68771"/>
                  <a:pt x="30673" y="58183"/>
                  <a:pt x="30673" y="60377"/>
                </a:cubicBezTo>
                <a:cubicBezTo>
                  <a:pt x="30673" y="62571"/>
                  <a:pt x="8353" y="72633"/>
                  <a:pt x="3775" y="78976"/>
                </a:cubicBezTo>
                <a:cubicBezTo>
                  <a:pt x="-803" y="85319"/>
                  <a:pt x="-1423" y="96003"/>
                  <a:pt x="3203" y="98435"/>
                </a:cubicBezTo>
                <a:cubicBezTo>
                  <a:pt x="7829" y="100867"/>
                  <a:pt x="26810" y="94381"/>
                  <a:pt x="31531" y="93570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sp>
      <p:cxnSp>
        <p:nvCxnSpPr>
          <p:cNvPr id="104" name="Google Shape;104;p18"/>
          <p:cNvCxnSpPr>
            <a:endCxn id="99" idx="1"/>
          </p:cNvCxnSpPr>
          <p:nvPr/>
        </p:nvCxnSpPr>
        <p:spPr>
          <a:xfrm flipH="1" rot="10800000">
            <a:off x="2532950" y="1107475"/>
            <a:ext cx="5116800" cy="108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05" name="Google Shape;105;p18"/>
          <p:cNvCxnSpPr/>
          <p:nvPr/>
        </p:nvCxnSpPr>
        <p:spPr>
          <a:xfrm flipH="1">
            <a:off x="4980275" y="1056675"/>
            <a:ext cx="15600" cy="254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6" name="Google Shape;106;p18"/>
          <p:cNvCxnSpPr/>
          <p:nvPr/>
        </p:nvCxnSpPr>
        <p:spPr>
          <a:xfrm flipH="1" rot="10800000">
            <a:off x="5300238" y="1041125"/>
            <a:ext cx="15600" cy="251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7" name="Google Shape;107;p18"/>
          <p:cNvSpPr txBox="1"/>
          <p:nvPr/>
        </p:nvSpPr>
        <p:spPr>
          <a:xfrm>
            <a:off x="2874675" y="907375"/>
            <a:ext cx="22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      Request Processing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5089275" y="3435875"/>
            <a:ext cx="207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Response Processing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435100" y="3172750"/>
            <a:ext cx="290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/ some other app or system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50" y="1454738"/>
            <a:ext cx="1689000" cy="16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/>
        </p:nvSpPr>
        <p:spPr>
          <a:xfrm>
            <a:off x="427325" y="318550"/>
            <a:ext cx="81270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 required for the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highlight>
                  <a:srgbClr val="FFFF00"/>
                </a:highlight>
              </a:rPr>
              <a:t>Group or company base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</a:t>
            </a:r>
            <a:r>
              <a:rPr b="1" lang="en"/>
              <a:t>rg.springframework.boot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highlight>
                  <a:srgbClr val="FFFF00"/>
                </a:highlight>
              </a:rPr>
              <a:t>Project or artifactID</a:t>
            </a:r>
            <a:endParaRPr b="1" sz="2400" u="sng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highlight>
                  <a:srgbClr val="FF0000"/>
                </a:highlight>
              </a:rPr>
              <a:t>spring-boot-starter</a:t>
            </a:r>
            <a:r>
              <a:rPr b="1" lang="en"/>
              <a:t>-parent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***********************-web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***********************</a:t>
            </a:r>
            <a:r>
              <a:rPr b="1" lang="en"/>
              <a:t>-data-jpa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		</a:t>
            </a:r>
            <a:r>
              <a:rPr b="1" lang="en"/>
              <a:t>&lt;dependency&gt;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			&lt;groupId&gt;com.h2database&lt;/groupId&gt;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			&lt;artifactId&gt;h2&lt;/artifactId&gt;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			&lt;scope&gt;runtime&lt;/scope&gt;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		&lt;/dependency&gt;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75" y="4334345"/>
            <a:ext cx="710775" cy="637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427325" y="318550"/>
            <a:ext cx="81270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highlight>
                  <a:srgbClr val="FFFF00"/>
                </a:highlight>
              </a:rPr>
              <a:t>application.properties</a:t>
            </a:r>
            <a:endParaRPr b="1" sz="2400" u="sng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highlight>
                <a:srgbClr val="FFFF00"/>
              </a:highlight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spring.datasource.url=jdbc:h2:mem:h2db</a:t>
            </a:r>
            <a:endParaRPr b="1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spring.datasource.driver-class-name=org.h2.Driver</a:t>
            </a:r>
            <a:endParaRPr b="1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spring.datasource.username=admin</a:t>
            </a:r>
            <a:endParaRPr b="1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spring.datasource.password=admin</a:t>
            </a:r>
            <a:endParaRPr b="1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spring.h2.console.enabled=true</a:t>
            </a:r>
            <a:endParaRPr b="1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##########JPA properties#############</a:t>
            </a:r>
            <a:endParaRPr b="1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spring.jpa.show-sql=true</a:t>
            </a:r>
            <a:endParaRPr b="1" sz="2400" u="sng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75" y="4334345"/>
            <a:ext cx="710775" cy="637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