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09d8f9c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09d8f9c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dc9c770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dc9c770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9b7eb6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9b7eb6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79bab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79bab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43914c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43914c7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11000"/>
          </a:blip>
          <a:stretch>
            <a:fillRect/>
          </a:stretch>
        </p:blipFill>
        <p:spPr>
          <a:xfrm>
            <a:off x="132075" y="139850"/>
            <a:ext cx="8865174" cy="4848250"/>
          </a:xfrm>
          <a:prstGeom prst="rect">
            <a:avLst/>
          </a:prstGeom>
          <a:noFill/>
          <a:ln>
            <a:noFill/>
          </a:ln>
          <a:effectLst>
            <a:outerShdw blurRad="57150" rotWithShape="0" algn="bl" dir="5400000" dist="19050">
              <a:srgbClr val="000000">
                <a:alpha val="50000"/>
              </a:srgbClr>
            </a:outerShdw>
          </a:effectLst>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446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Exceptional Handling</a:t>
            </a:r>
            <a:endParaRPr b="1"/>
          </a:p>
        </p:txBody>
      </p:sp>
      <p:sp>
        <p:nvSpPr>
          <p:cNvPr id="56" name="Google Shape;56;p13"/>
          <p:cNvSpPr txBox="1"/>
          <p:nvPr>
            <p:ph idx="1" type="subTitle"/>
          </p:nvPr>
        </p:nvSpPr>
        <p:spPr>
          <a:xfrm>
            <a:off x="358300" y="2614050"/>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3085">
                <a:solidFill>
                  <a:srgbClr val="000000"/>
                </a:solidFill>
              </a:rPr>
              <a:t>Spring Boot default exceptional handling has great functionality. However, sometimes we need to further customize it.</a:t>
            </a:r>
            <a:endParaRPr sz="3582">
              <a:solidFill>
                <a:srgbClr val="000000"/>
              </a:solidFill>
            </a:endParaRPr>
          </a:p>
        </p:txBody>
      </p:sp>
      <p:pic>
        <p:nvPicPr>
          <p:cNvPr id="57" name="Google Shape;57;p13"/>
          <p:cNvPicPr preferRelativeResize="0"/>
          <p:nvPr/>
        </p:nvPicPr>
        <p:blipFill>
          <a:blip r:embed="rId3">
            <a:alphaModFix/>
          </a:blip>
          <a:stretch>
            <a:fillRect/>
          </a:stretch>
        </p:blipFill>
        <p:spPr>
          <a:xfrm>
            <a:off x="311700" y="148200"/>
            <a:ext cx="1821286" cy="163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250375" y="186000"/>
            <a:ext cx="88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64" name="Google Shape;64;p14"/>
          <p:cNvPicPr preferRelativeResize="0"/>
          <p:nvPr/>
        </p:nvPicPr>
        <p:blipFill>
          <a:blip r:embed="rId3">
            <a:alphaModFix/>
          </a:blip>
          <a:stretch>
            <a:fillRect/>
          </a:stretch>
        </p:blipFill>
        <p:spPr>
          <a:xfrm>
            <a:off x="7738554" y="3884350"/>
            <a:ext cx="1212250" cy="1087624"/>
          </a:xfrm>
          <a:prstGeom prst="rect">
            <a:avLst/>
          </a:prstGeom>
          <a:noFill/>
          <a:ln>
            <a:noFill/>
          </a:ln>
        </p:spPr>
      </p:pic>
      <p:sp>
        <p:nvSpPr>
          <p:cNvPr id="65" name="Google Shape;65;p14"/>
          <p:cNvSpPr txBox="1"/>
          <p:nvPr/>
        </p:nvSpPr>
        <p:spPr>
          <a:xfrm>
            <a:off x="357675" y="137100"/>
            <a:ext cx="8412900" cy="4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By default Spring Boot has an excellent </a:t>
            </a:r>
            <a:r>
              <a:rPr lang="en"/>
              <a:t>exceptional</a:t>
            </a:r>
            <a:r>
              <a:rPr lang="en"/>
              <a:t> handling mechanism. Sometimes as a developer we want to take control of complete flow, specially with exceptions. And this what we are </a:t>
            </a:r>
            <a:r>
              <a:rPr lang="en"/>
              <a:t>going to discuss in this video.</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Couple of things we need to define in order to make use of custom exceptional handling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Define a custom </a:t>
            </a:r>
            <a:r>
              <a:rPr lang="en"/>
              <a:t>exception</a:t>
            </a:r>
            <a:r>
              <a:rPr lang="en"/>
              <a:t> handler class, which will be subclass to </a:t>
            </a:r>
            <a:r>
              <a:rPr b="1" i="1" lang="en"/>
              <a:t>ResponseEntityExceptionHandler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n"/>
              <a:t>Also </a:t>
            </a:r>
            <a:r>
              <a:rPr lang="en"/>
              <a:t>annotate the class using</a:t>
            </a:r>
            <a:r>
              <a:rPr b="1" i="1" lang="en"/>
              <a:t> @ControllerAdvice </a:t>
            </a:r>
            <a:r>
              <a:rPr lang="en"/>
              <a:t>so that all request mapping will be handled through your custom class exception handler.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i="1" lang="en">
                <a:solidFill>
                  <a:schemeClr val="dk1"/>
                </a:solidFill>
              </a:rPr>
              <a:t>ResponseEntityExceptionHandler </a:t>
            </a:r>
            <a:r>
              <a:rPr lang="en">
                <a:solidFill>
                  <a:schemeClr val="dk1"/>
                </a:solidFill>
              </a:rPr>
              <a:t>has predefined methods which will handle most of the runtime exception. You can make use of those by overriding it into your custom class. Some of the best known method and info i am providing in next slide.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Also you have option to customize the response and send proper your version of information to the client. We will see this in our practical session.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 name="Google Shape;71;p15"/>
          <p:cNvSpPr txBox="1"/>
          <p:nvPr/>
        </p:nvSpPr>
        <p:spPr>
          <a:xfrm>
            <a:off x="250375" y="186000"/>
            <a:ext cx="88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72" name="Google Shape;72;p15"/>
          <p:cNvPicPr preferRelativeResize="0"/>
          <p:nvPr/>
        </p:nvPicPr>
        <p:blipFill>
          <a:blip r:embed="rId3">
            <a:alphaModFix/>
          </a:blip>
          <a:stretch>
            <a:fillRect/>
          </a:stretch>
        </p:blipFill>
        <p:spPr>
          <a:xfrm>
            <a:off x="7738554" y="3884350"/>
            <a:ext cx="1212250" cy="1087624"/>
          </a:xfrm>
          <a:prstGeom prst="rect">
            <a:avLst/>
          </a:prstGeom>
          <a:noFill/>
          <a:ln>
            <a:noFill/>
          </a:ln>
        </p:spPr>
      </p:pic>
      <p:sp>
        <p:nvSpPr>
          <p:cNvPr id="73" name="Google Shape;73;p15"/>
          <p:cNvSpPr txBox="1"/>
          <p:nvPr/>
        </p:nvSpPr>
        <p:spPr>
          <a:xfrm>
            <a:off x="357675" y="137100"/>
            <a:ext cx="8412900" cy="459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900">
              <a:solidFill>
                <a:srgbClr val="3F7F5F"/>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rPr lang="en" u="sng"/>
              <a:t>400 Bad Request</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It will be thrown when client is sending something which server unable to understand.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 </a:t>
            </a:r>
            <a:endParaRPr/>
          </a:p>
          <a:p>
            <a:pPr indent="0" lvl="0" marL="0" rtl="0" algn="l">
              <a:spcBef>
                <a:spcPts val="0"/>
              </a:spcBef>
              <a:spcAft>
                <a:spcPts val="0"/>
              </a:spcAft>
              <a:buNone/>
            </a:pPr>
            <a:r>
              <a:rPr lang="en"/>
              <a:t>Server expecting integer value for a parameter but client is sending String. </a:t>
            </a:r>
            <a:endParaRPr/>
          </a:p>
          <a:p>
            <a:pPr indent="0" lvl="0" marL="0" rtl="0" algn="l">
              <a:spcBef>
                <a:spcPts val="0"/>
              </a:spcBef>
              <a:spcAft>
                <a:spcPts val="0"/>
              </a:spcAft>
              <a:buNone/>
            </a:pPr>
            <a:r>
              <a:rPr lang="en"/>
              <a:t>Corresponding exception - </a:t>
            </a:r>
            <a:r>
              <a:rPr lang="en">
                <a:highlight>
                  <a:srgbClr val="FFFF00"/>
                </a:highlight>
              </a:rPr>
              <a:t>handleHttpMessageNotReadable</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of request parameter differs or server is looking for wrong request parameter</a:t>
            </a:r>
            <a:endParaRPr/>
          </a:p>
          <a:p>
            <a:pPr indent="0" lvl="0" marL="0" rtl="0" algn="l">
              <a:spcBef>
                <a:spcPts val="0"/>
              </a:spcBef>
              <a:spcAft>
                <a:spcPts val="0"/>
              </a:spcAft>
              <a:buNone/>
            </a:pPr>
            <a:r>
              <a:rPr lang="en"/>
              <a:t>Corresponding exception - </a:t>
            </a:r>
            <a:r>
              <a:rPr lang="en">
                <a:highlight>
                  <a:srgbClr val="FFFF00"/>
                </a:highlight>
              </a:rPr>
              <a:t>handleMissingServletRequestParameter</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405 Method Not Supported</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It will be thrown when client is sending request with HTTP method different from server supports. </a:t>
            </a:r>
            <a:endParaRPr/>
          </a:p>
          <a:p>
            <a:pPr indent="0" lvl="0" marL="0" rtl="0" algn="l">
              <a:spcBef>
                <a:spcPts val="0"/>
              </a:spcBef>
              <a:spcAft>
                <a:spcPts val="0"/>
              </a:spcAft>
              <a:buNone/>
            </a:pPr>
            <a:r>
              <a:rPr lang="en"/>
              <a:t>E.g. </a:t>
            </a:r>
            <a:endParaRPr/>
          </a:p>
          <a:p>
            <a:pPr indent="0" lvl="0" marL="0" rtl="0" algn="l">
              <a:spcBef>
                <a:spcPts val="0"/>
              </a:spcBef>
              <a:spcAft>
                <a:spcPts val="0"/>
              </a:spcAft>
              <a:buNone/>
            </a:pPr>
            <a:r>
              <a:rPr lang="en"/>
              <a:t>Client sends HTTP GET request, however server has defined POST method</a:t>
            </a:r>
            <a:endParaRPr/>
          </a:p>
          <a:p>
            <a:pPr indent="0" lvl="0" marL="0" rtl="0" algn="l">
              <a:spcBef>
                <a:spcPts val="0"/>
              </a:spcBef>
              <a:spcAft>
                <a:spcPts val="0"/>
              </a:spcAft>
              <a:buNone/>
            </a:pPr>
            <a:r>
              <a:rPr lang="en">
                <a:solidFill>
                  <a:schemeClr val="dk1"/>
                </a:solidFill>
              </a:rPr>
              <a:t>Corresponding exception - </a:t>
            </a:r>
            <a:r>
              <a:rPr lang="en">
                <a:solidFill>
                  <a:schemeClr val="dk1"/>
                </a:solidFill>
                <a:highlight>
                  <a:srgbClr val="FFFF00"/>
                </a:highlight>
              </a:rPr>
              <a:t>handleHttpRequestMethodNotSupported</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9" name="Google Shape;79;p16"/>
          <p:cNvSpPr txBox="1"/>
          <p:nvPr/>
        </p:nvSpPr>
        <p:spPr>
          <a:xfrm>
            <a:off x="250375" y="186000"/>
            <a:ext cx="88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80" name="Google Shape;80;p16"/>
          <p:cNvPicPr preferRelativeResize="0"/>
          <p:nvPr/>
        </p:nvPicPr>
        <p:blipFill>
          <a:blip r:embed="rId3">
            <a:alphaModFix/>
          </a:blip>
          <a:stretch>
            <a:fillRect/>
          </a:stretch>
        </p:blipFill>
        <p:spPr>
          <a:xfrm>
            <a:off x="7738554" y="3884350"/>
            <a:ext cx="1212250" cy="1087624"/>
          </a:xfrm>
          <a:prstGeom prst="rect">
            <a:avLst/>
          </a:prstGeom>
          <a:noFill/>
          <a:ln>
            <a:noFill/>
          </a:ln>
        </p:spPr>
      </p:pic>
      <p:sp>
        <p:nvSpPr>
          <p:cNvPr id="81" name="Google Shape;81;p16"/>
          <p:cNvSpPr txBox="1"/>
          <p:nvPr/>
        </p:nvSpPr>
        <p:spPr>
          <a:xfrm>
            <a:off x="357675" y="137100"/>
            <a:ext cx="8412900" cy="39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900">
              <a:solidFill>
                <a:srgbClr val="3F7F5F"/>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rPr lang="en" u="sng"/>
              <a:t>415 Media Not Supported</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It will be thrown when client sends media type which server is not supporting.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 </a:t>
            </a:r>
            <a:endParaRPr/>
          </a:p>
          <a:p>
            <a:pPr indent="0" lvl="0" marL="0" rtl="0" algn="l">
              <a:spcBef>
                <a:spcPts val="0"/>
              </a:spcBef>
              <a:spcAft>
                <a:spcPts val="0"/>
              </a:spcAft>
              <a:buNone/>
            </a:pPr>
            <a:r>
              <a:rPr lang="en"/>
              <a:t>Server expecting JSON format and client is sending simple text.</a:t>
            </a:r>
            <a:endParaRPr/>
          </a:p>
          <a:p>
            <a:pPr indent="0" lvl="0" marL="0" rtl="0" algn="l">
              <a:spcBef>
                <a:spcPts val="0"/>
              </a:spcBef>
              <a:spcAft>
                <a:spcPts val="0"/>
              </a:spcAft>
              <a:buNone/>
            </a:pPr>
            <a:r>
              <a:rPr lang="en"/>
              <a:t>Corresponding exception - </a:t>
            </a:r>
            <a:r>
              <a:rPr lang="en">
                <a:highlight>
                  <a:srgbClr val="FFFF00"/>
                </a:highlight>
              </a:rPr>
              <a:t>handleHttpMediaTypeNotSupported</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500</a:t>
            </a:r>
            <a:r>
              <a:rPr lang="en" u="sng"/>
              <a:t> Missing Pathvariable</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It will be thrown when there  is mismatch of path </a:t>
            </a:r>
            <a:r>
              <a:rPr lang="en"/>
              <a:t>variable</a:t>
            </a:r>
            <a:r>
              <a:rPr lang="en"/>
              <a:t> name between REST path and method </a:t>
            </a:r>
            <a:r>
              <a:rPr lang="en"/>
              <a:t>argument</a:t>
            </a:r>
            <a:r>
              <a:rPr lang="en"/>
              <a:t>.</a:t>
            </a:r>
            <a:endParaRPr/>
          </a:p>
          <a:p>
            <a:pPr indent="0" lvl="0" marL="0" rtl="0" algn="l">
              <a:spcBef>
                <a:spcPts val="0"/>
              </a:spcBef>
              <a:spcAft>
                <a:spcPts val="0"/>
              </a:spcAft>
              <a:buNone/>
            </a:pPr>
            <a:r>
              <a:rPr lang="en"/>
              <a:t>E.g. </a:t>
            </a:r>
            <a:endParaRPr/>
          </a:p>
          <a:p>
            <a:pPr indent="0" lvl="0" marL="0" rtl="0" algn="l">
              <a:spcBef>
                <a:spcPts val="0"/>
              </a:spcBef>
              <a:spcAft>
                <a:spcPts val="0"/>
              </a:spcAft>
              <a:buNone/>
            </a:pPr>
            <a:r>
              <a:rPr lang="en">
                <a:solidFill>
                  <a:schemeClr val="dk1"/>
                </a:solidFill>
              </a:rPr>
              <a:t>Corresponding exception - </a:t>
            </a:r>
            <a:r>
              <a:rPr lang="en">
                <a:solidFill>
                  <a:schemeClr val="dk1"/>
                </a:solidFill>
                <a:highlight>
                  <a:srgbClr val="FFFF00"/>
                </a:highlight>
              </a:rPr>
              <a:t>handleMissingPathVariable</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7"/>
          <p:cNvSpPr txBox="1"/>
          <p:nvPr/>
        </p:nvSpPr>
        <p:spPr>
          <a:xfrm>
            <a:off x="250375" y="186000"/>
            <a:ext cx="88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88" name="Google Shape;88;p17"/>
          <p:cNvPicPr preferRelativeResize="0"/>
          <p:nvPr/>
        </p:nvPicPr>
        <p:blipFill>
          <a:blip r:embed="rId3">
            <a:alphaModFix/>
          </a:blip>
          <a:stretch>
            <a:fillRect/>
          </a:stretch>
        </p:blipFill>
        <p:spPr>
          <a:xfrm>
            <a:off x="7738554" y="3884350"/>
            <a:ext cx="1212250" cy="1087624"/>
          </a:xfrm>
          <a:prstGeom prst="rect">
            <a:avLst/>
          </a:prstGeom>
          <a:noFill/>
          <a:ln>
            <a:noFill/>
          </a:ln>
        </p:spPr>
      </p:pic>
      <p:sp>
        <p:nvSpPr>
          <p:cNvPr id="89" name="Google Shape;89;p17"/>
          <p:cNvSpPr txBox="1"/>
          <p:nvPr/>
        </p:nvSpPr>
        <p:spPr>
          <a:xfrm>
            <a:off x="357675" y="137100"/>
            <a:ext cx="84129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900">
              <a:solidFill>
                <a:srgbClr val="3F7F5F"/>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90" name="Google Shape;90;p17"/>
          <p:cNvSpPr txBox="1"/>
          <p:nvPr/>
        </p:nvSpPr>
        <p:spPr>
          <a:xfrm>
            <a:off x="744000" y="336225"/>
            <a:ext cx="7840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define custom exception in two ways:-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Based on some condition throw an exception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Use Exceptional handling to catch default </a:t>
            </a:r>
            <a:r>
              <a:rPr lang="en"/>
              <a:t>exception of spring boot, and later throw your own custom exception.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control above, you just need to define a method with parameter of your custom exception type and annotate it with @ExceptionalHandler(custom exception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custom handler for well defined exceptions like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NullPointerException </a:t>
            </a:r>
            <a:endParaRPr/>
          </a:p>
          <a:p>
            <a:pPr indent="-317500" lvl="0" marL="457200" rtl="0" algn="l">
              <a:spcBef>
                <a:spcPts val="0"/>
              </a:spcBef>
              <a:spcAft>
                <a:spcPts val="0"/>
              </a:spcAft>
              <a:buSzPts val="1400"/>
              <a:buChar char="●"/>
            </a:pPr>
            <a:r>
              <a:rPr lang="en"/>
              <a:t>NoSuchElementException - retrieving object from empty enumeration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1015850" y="3362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18"/>
          <p:cNvSpPr txBox="1"/>
          <p:nvPr/>
        </p:nvSpPr>
        <p:spPr>
          <a:xfrm>
            <a:off x="250375" y="186000"/>
            <a:ext cx="88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sz="1000"/>
          </a:p>
        </p:txBody>
      </p:sp>
      <p:pic>
        <p:nvPicPr>
          <p:cNvPr id="97" name="Google Shape;97;p18"/>
          <p:cNvPicPr preferRelativeResize="0"/>
          <p:nvPr/>
        </p:nvPicPr>
        <p:blipFill>
          <a:blip r:embed="rId3">
            <a:alphaModFix/>
          </a:blip>
          <a:stretch>
            <a:fillRect/>
          </a:stretch>
        </p:blipFill>
        <p:spPr>
          <a:xfrm>
            <a:off x="7738554" y="3884350"/>
            <a:ext cx="1212250" cy="1087624"/>
          </a:xfrm>
          <a:prstGeom prst="rect">
            <a:avLst/>
          </a:prstGeom>
          <a:noFill/>
          <a:ln>
            <a:noFill/>
          </a:ln>
        </p:spPr>
      </p:pic>
      <p:sp>
        <p:nvSpPr>
          <p:cNvPr id="98" name="Google Shape;98;p18"/>
          <p:cNvSpPr txBox="1"/>
          <p:nvPr/>
        </p:nvSpPr>
        <p:spPr>
          <a:xfrm>
            <a:off x="357675" y="137100"/>
            <a:ext cx="84129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900">
              <a:solidFill>
                <a:srgbClr val="3F7F5F"/>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99" name="Google Shape;99;p18"/>
          <p:cNvSpPr txBox="1"/>
          <p:nvPr/>
        </p:nvSpPr>
        <p:spPr>
          <a:xfrm>
            <a:off x="744000" y="336225"/>
            <a:ext cx="7840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For exceptional handling project we need following dependencies</a:t>
            </a:r>
            <a:endParaRPr b="1" u="sng"/>
          </a:p>
          <a:p>
            <a:pPr indent="0" lvl="0" marL="457200" rtl="0" algn="l">
              <a:spcBef>
                <a:spcPts val="0"/>
              </a:spcBef>
              <a:spcAft>
                <a:spcPts val="0"/>
              </a:spcAft>
              <a:buNone/>
            </a:pPr>
            <a:r>
              <a:rPr lang="en"/>
              <a:t>Web starter</a:t>
            </a:r>
            <a:endParaRPr/>
          </a:p>
          <a:p>
            <a:pPr indent="0" lvl="0" marL="457200" rtl="0" algn="l">
              <a:spcBef>
                <a:spcPts val="0"/>
              </a:spcBef>
              <a:spcAft>
                <a:spcPts val="0"/>
              </a:spcAft>
              <a:buNone/>
            </a:pPr>
            <a:r>
              <a:rPr lang="en"/>
              <a:t>Data JPA</a:t>
            </a:r>
            <a:br>
              <a:rPr lang="en"/>
            </a:br>
            <a:r>
              <a:rPr lang="en"/>
              <a:t>H2 DB</a:t>
            </a:r>
            <a:endParaRPr/>
          </a:p>
          <a:p>
            <a:pPr indent="0" lvl="0" marL="457200" rtl="0" algn="l">
              <a:spcBef>
                <a:spcPts val="0"/>
              </a:spcBef>
              <a:spcAft>
                <a:spcPts val="0"/>
              </a:spcAft>
              <a:buNone/>
            </a:pPr>
            <a:r>
              <a:rPr lang="en"/>
              <a:t>Developer tools</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u="sng"/>
              <a:t>application.properties using h2 database in file</a:t>
            </a:r>
            <a:endParaRPr b="1" u="sng"/>
          </a:p>
          <a:p>
            <a:pPr indent="0" lvl="0" marL="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highlight>
                  <a:srgbClr val="FFFF00"/>
                </a:highlight>
              </a:rPr>
              <a:t>spring.datasource.username=admin</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spring.datasource.password=admin</a:t>
            </a:r>
            <a:endParaRPr>
              <a:highlight>
                <a:srgbClr val="FFFF00"/>
              </a:highlight>
            </a:endParaRPr>
          </a:p>
          <a:p>
            <a:pPr indent="0" lvl="0" marL="457200" rtl="0" algn="l">
              <a:spcBef>
                <a:spcPts val="0"/>
              </a:spcBef>
              <a:spcAft>
                <a:spcPts val="0"/>
              </a:spcAft>
              <a:buNone/>
            </a:pPr>
            <a:r>
              <a:rPr lang="en">
                <a:highlight>
                  <a:srgbClr val="FFFF00"/>
                </a:highlight>
              </a:rPr>
              <a:t>spring.datasource.driver=org.h2.Driver</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##change according to your system local path</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spring.datasource.url=jdbc:h2:file:local_path/exceptionalHandling.db</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spring.jpa.show-sql=true</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spring.h2.console.enabled=true</a:t>
            </a:r>
            <a:endParaRPr>
              <a:highlight>
                <a:srgbClr val="FFFF00"/>
              </a:highlight>
            </a:endParaRPr>
          </a:p>
          <a:p>
            <a:pPr indent="0" lvl="0" marL="457200" rtl="0" algn="l">
              <a:spcBef>
                <a:spcPts val="0"/>
              </a:spcBef>
              <a:spcAft>
                <a:spcPts val="0"/>
              </a:spcAft>
              <a:buClr>
                <a:schemeClr val="dk1"/>
              </a:buClr>
              <a:buSzPts val="1100"/>
              <a:buFont typeface="Arial"/>
              <a:buNone/>
            </a:pPr>
            <a:r>
              <a:rPr lang="en">
                <a:highlight>
                  <a:srgbClr val="FFFF00"/>
                </a:highlight>
              </a:rPr>
              <a:t>spring.jpa.hibernate.ddl-auto=update</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