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14"/>
  </p:notesMasterIdLst>
  <p:sldIdLst>
    <p:sldId id="257" r:id="rId5"/>
    <p:sldId id="261" r:id="rId6"/>
    <p:sldId id="262" r:id="rId7"/>
    <p:sldId id="266" r:id="rId8"/>
    <p:sldId id="268" r:id="rId9"/>
    <p:sldId id="265" r:id="rId10"/>
    <p:sldId id="267"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F0A040-A432-4E72-8E82-8319DC37F90C}" v="1" dt="2021-03-22T21:36:07.1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19" autoAdjust="0"/>
  </p:normalViewPr>
  <p:slideViewPr>
    <p:cSldViewPr snapToGrid="0">
      <p:cViewPr varScale="1">
        <p:scale>
          <a:sx n="67" d="100"/>
          <a:sy n="67" d="100"/>
        </p:scale>
        <p:origin x="5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Appropriate Methodology</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a:t>Understanding the fundamentals</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a:t>Maximizing Accuracy</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resentation with org chart with solid fill"/>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Appropriate Methodology</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Understanding the fundamentals</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Maximizing Accuracy</a:t>
          </a:r>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8832A3-C1DF-4439-A956-80AFE1E0E79B}" type="datetimeFigureOut">
              <a:rPr lang="en-US" smtClean="0"/>
              <a:t>3/22/2021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39DAC2-C71E-42CC-B9FA-F9251C94F8C6}" type="slidenum">
              <a:rPr lang="en-US" smtClean="0"/>
              <a:t>‹#›</a:t>
            </a:fld>
            <a:endParaRPr lang="en-US"/>
          </a:p>
        </p:txBody>
      </p:sp>
    </p:spTree>
    <p:extLst>
      <p:ext uri="{BB962C8B-B14F-4D97-AF65-F5344CB8AC3E}">
        <p14:creationId xmlns:p14="http://schemas.microsoft.com/office/powerpoint/2010/main" val="1980540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goal was not just to maximize the accuracy, moreover it was applying the correct methodology and understanding what we we’re doing. We tried balancing that with achieving good accuracy, keeping in mind that ultimately it is the process and the methodology applied that counts. </a:t>
            </a:r>
          </a:p>
        </p:txBody>
      </p:sp>
      <p:sp>
        <p:nvSpPr>
          <p:cNvPr id="4" name="Slide Number Placeholder 3"/>
          <p:cNvSpPr>
            <a:spLocks noGrp="1"/>
          </p:cNvSpPr>
          <p:nvPr>
            <p:ph type="sldNum" sz="quarter" idx="5"/>
          </p:nvPr>
        </p:nvSpPr>
        <p:spPr/>
        <p:txBody>
          <a:bodyPr/>
          <a:lstStyle/>
          <a:p>
            <a:fld id="{6539DAC2-C71E-42CC-B9FA-F9251C94F8C6}" type="slidenum">
              <a:rPr lang="en-US" smtClean="0"/>
              <a:t>2</a:t>
            </a:fld>
            <a:endParaRPr lang="en-US"/>
          </a:p>
        </p:txBody>
      </p:sp>
    </p:spTree>
    <p:extLst>
      <p:ext uri="{BB962C8B-B14F-4D97-AF65-F5344CB8AC3E}">
        <p14:creationId xmlns:p14="http://schemas.microsoft.com/office/powerpoint/2010/main" val="1164351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3/22/2021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3/22/2021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3/22/2021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3/22/2021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3/22/2021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9.xml"/><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Autofit/>
          </a:bodyPr>
          <a:lstStyle/>
          <a:p>
            <a:r>
              <a:rPr lang="en-US" sz="2400" dirty="0">
                <a:solidFill>
                  <a:schemeClr val="tx1"/>
                </a:solidFill>
              </a:rPr>
              <a:t>Training feedforward and convolutional neural networks  on a ciphar100 image dataset: summary of what has been achieved so far</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689028"/>
          </a:xfrm>
        </p:spPr>
        <p:txBody>
          <a:bodyPr>
            <a:normAutofit fontScale="55000" lnSpcReduction="20000"/>
          </a:bodyPr>
          <a:lstStyle/>
          <a:p>
            <a:pPr>
              <a:spcAft>
                <a:spcPts val="600"/>
              </a:spcAft>
            </a:pPr>
            <a:r>
              <a:rPr lang="en-US" dirty="0">
                <a:solidFill>
                  <a:schemeClr val="tx1"/>
                </a:solidFill>
              </a:rPr>
              <a:t>Ana </a:t>
            </a:r>
            <a:r>
              <a:rPr lang="en-US" dirty="0" err="1">
                <a:solidFill>
                  <a:schemeClr val="tx1"/>
                </a:solidFill>
              </a:rPr>
              <a:t>Marija</a:t>
            </a:r>
            <a:r>
              <a:rPr lang="en-US" dirty="0">
                <a:solidFill>
                  <a:schemeClr val="tx1"/>
                </a:solidFill>
              </a:rPr>
              <a:t> Eres; Dominik Kos; Ema Ilic; Martin </a:t>
            </a:r>
            <a:r>
              <a:rPr lang="en-US" dirty="0" err="1">
                <a:solidFill>
                  <a:schemeClr val="tx1"/>
                </a:solidFill>
              </a:rPr>
              <a:t>Srsen</a:t>
            </a:r>
            <a:endParaRPr lang="en-US" dirty="0">
              <a:solidFill>
                <a:schemeClr val="tx1"/>
              </a:solidFill>
            </a:endParaRPr>
          </a:p>
          <a:p>
            <a:pPr>
              <a:spcAft>
                <a:spcPts val="600"/>
              </a:spcAft>
            </a:pPr>
            <a:r>
              <a:rPr lang="en-US" dirty="0">
                <a:solidFill>
                  <a:schemeClr val="tx1"/>
                </a:solidFill>
              </a:rPr>
              <a:t>Erasmus Students, Deep Learning </a:t>
            </a:r>
            <a:r>
              <a:rPr lang="en-US" dirty="0"/>
              <a:t>103000856</a:t>
            </a:r>
          </a:p>
          <a:p>
            <a:pPr>
              <a:spcAft>
                <a:spcPts val="600"/>
              </a:spcAft>
            </a:pPr>
            <a:r>
              <a:rPr lang="en-US" dirty="0">
                <a:solidFill>
                  <a:schemeClr val="tx1"/>
                </a:solidFill>
              </a:rPr>
              <a:t>22/03/2021</a:t>
            </a:r>
          </a:p>
        </p:txBody>
      </p:sp>
      <p:pic>
        <p:nvPicPr>
          <p:cNvPr id="2050" name="Picture 2" descr="Universidad Politécnica de Madrid">
            <a:extLst>
              <a:ext uri="{FF2B5EF4-FFF2-40B4-BE49-F238E27FC236}">
                <a16:creationId xmlns:a16="http://schemas.microsoft.com/office/drawing/2014/main" id="{59C9BCF1-559E-489C-B0F6-B8E395A3B6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96" y="5188225"/>
            <a:ext cx="2041134" cy="1570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Three Pillars of Our Work</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545016490"/>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C1949-6336-41E5-AA25-11A98FC90898}"/>
              </a:ext>
            </a:extLst>
          </p:cNvPr>
          <p:cNvSpPr>
            <a:spLocks noGrp="1"/>
          </p:cNvSpPr>
          <p:nvPr>
            <p:ph type="title"/>
          </p:nvPr>
        </p:nvSpPr>
        <p:spPr/>
        <p:txBody>
          <a:bodyPr/>
          <a:lstStyle/>
          <a:p>
            <a:r>
              <a:rPr lang="en-US" dirty="0"/>
              <a:t>Methodology and Accuracy (FFNN)</a:t>
            </a:r>
          </a:p>
        </p:txBody>
      </p:sp>
      <p:sp>
        <p:nvSpPr>
          <p:cNvPr id="4" name="Text Placeholder 3">
            <a:extLst>
              <a:ext uri="{FF2B5EF4-FFF2-40B4-BE49-F238E27FC236}">
                <a16:creationId xmlns:a16="http://schemas.microsoft.com/office/drawing/2014/main" id="{B476E99C-634E-4076-8205-D88B67DFFE92}"/>
              </a:ext>
            </a:extLst>
          </p:cNvPr>
          <p:cNvSpPr>
            <a:spLocks noGrp="1"/>
          </p:cNvSpPr>
          <p:nvPr>
            <p:ph type="body" idx="1"/>
          </p:nvPr>
        </p:nvSpPr>
        <p:spPr/>
        <p:txBody>
          <a:bodyPr>
            <a:normAutofit fontScale="92500" lnSpcReduction="10000"/>
          </a:bodyPr>
          <a:lstStyle/>
          <a:p>
            <a:r>
              <a:rPr lang="en-US" dirty="0"/>
              <a:t>Randomized Search Cross Validation (</a:t>
            </a:r>
            <a:r>
              <a:rPr lang="en-US" dirty="0" err="1"/>
              <a:t>Keras</a:t>
            </a:r>
            <a:r>
              <a:rPr lang="en-US" dirty="0"/>
              <a:t>)</a:t>
            </a:r>
          </a:p>
        </p:txBody>
      </p:sp>
      <p:sp>
        <p:nvSpPr>
          <p:cNvPr id="3" name="Content Placeholder 2">
            <a:extLst>
              <a:ext uri="{FF2B5EF4-FFF2-40B4-BE49-F238E27FC236}">
                <a16:creationId xmlns:a16="http://schemas.microsoft.com/office/drawing/2014/main" id="{A3C0666B-6EAF-4F3E-8F48-5B5674ACE86E}"/>
              </a:ext>
            </a:extLst>
          </p:cNvPr>
          <p:cNvSpPr>
            <a:spLocks noGrp="1"/>
          </p:cNvSpPr>
          <p:nvPr>
            <p:ph sz="half" idx="2"/>
          </p:nvPr>
        </p:nvSpPr>
        <p:spPr/>
        <p:txBody>
          <a:bodyPr>
            <a:normAutofit lnSpcReduction="10000"/>
          </a:bodyPr>
          <a:lstStyle/>
          <a:p>
            <a:r>
              <a:rPr lang="en-US" dirty="0"/>
              <a:t>So far, the results observed for FFNN were interesting:</a:t>
            </a:r>
          </a:p>
          <a:p>
            <a:pPr lvl="1"/>
            <a:r>
              <a:rPr lang="en-US" dirty="0"/>
              <a:t>For  a randomized search considering only the optimizer, we obtain accuracy 0.151075 with Adam</a:t>
            </a:r>
          </a:p>
          <a:p>
            <a:pPr lvl="1"/>
            <a:r>
              <a:rPr lang="en-US" dirty="0"/>
              <a:t>For  a randomized search considering only the activation function, we obtain accuracy 0.147500 with </a:t>
            </a:r>
            <a:r>
              <a:rPr lang="en-US" dirty="0" err="1"/>
              <a:t>ReLu</a:t>
            </a:r>
            <a:endParaRPr lang="en-US" dirty="0"/>
          </a:p>
          <a:p>
            <a:pPr lvl="1"/>
            <a:r>
              <a:rPr lang="en-US" dirty="0"/>
              <a:t>For a randomized search considering activation, dropout rate,  number of layers, number of neurons per layer and learning rate, the accuracy is 0.1154 </a:t>
            </a:r>
          </a:p>
          <a:p>
            <a:pPr lvl="1"/>
            <a:endParaRPr lang="en-US" dirty="0"/>
          </a:p>
          <a:p>
            <a:pPr lvl="1"/>
            <a:endParaRPr lang="en-US" dirty="0"/>
          </a:p>
          <a:p>
            <a:pPr lvl="1"/>
            <a:endParaRPr lang="en-US" dirty="0"/>
          </a:p>
          <a:p>
            <a:pPr lvl="1"/>
            <a:endParaRPr lang="en-US" dirty="0"/>
          </a:p>
          <a:p>
            <a:pPr lvl="1"/>
            <a:endParaRPr lang="en-US" dirty="0"/>
          </a:p>
          <a:p>
            <a:endParaRPr lang="en-US" dirty="0"/>
          </a:p>
          <a:p>
            <a:endParaRPr lang="en-US" dirty="0"/>
          </a:p>
        </p:txBody>
      </p:sp>
      <p:sp>
        <p:nvSpPr>
          <p:cNvPr id="5" name="Text Placeholder 4">
            <a:extLst>
              <a:ext uri="{FF2B5EF4-FFF2-40B4-BE49-F238E27FC236}">
                <a16:creationId xmlns:a16="http://schemas.microsoft.com/office/drawing/2014/main" id="{53D0BE7C-C812-4FF0-8DF4-7DEFE030C844}"/>
              </a:ext>
            </a:extLst>
          </p:cNvPr>
          <p:cNvSpPr>
            <a:spLocks noGrp="1"/>
          </p:cNvSpPr>
          <p:nvPr>
            <p:ph type="body" sz="quarter" idx="3"/>
          </p:nvPr>
        </p:nvSpPr>
        <p:spPr/>
        <p:txBody>
          <a:bodyPr>
            <a:normAutofit fontScale="92500" lnSpcReduction="10000"/>
          </a:bodyPr>
          <a:lstStyle/>
          <a:p>
            <a:r>
              <a:rPr lang="en-US" dirty="0"/>
              <a:t>“Trial and Error” Method</a:t>
            </a:r>
          </a:p>
        </p:txBody>
      </p:sp>
      <p:sp>
        <p:nvSpPr>
          <p:cNvPr id="6" name="Content Placeholder 5">
            <a:extLst>
              <a:ext uri="{FF2B5EF4-FFF2-40B4-BE49-F238E27FC236}">
                <a16:creationId xmlns:a16="http://schemas.microsoft.com/office/drawing/2014/main" id="{6413083B-D62C-4458-BEC1-BC9C3201F8EB}"/>
              </a:ext>
            </a:extLst>
          </p:cNvPr>
          <p:cNvSpPr>
            <a:spLocks noGrp="1"/>
          </p:cNvSpPr>
          <p:nvPr>
            <p:ph sz="quarter" idx="4"/>
          </p:nvPr>
        </p:nvSpPr>
        <p:spPr/>
        <p:txBody>
          <a:bodyPr>
            <a:normAutofit lnSpcReduction="10000"/>
          </a:bodyPr>
          <a:lstStyle/>
          <a:p>
            <a:r>
              <a:rPr lang="en-US" dirty="0"/>
              <a:t>With “trial and error” method, we obtain the validation accuracy of 0.31020, test loss of 3.69523  in 1.16442 seconds</a:t>
            </a:r>
          </a:p>
          <a:p>
            <a:endParaRPr lang="en-US" dirty="0"/>
          </a:p>
        </p:txBody>
      </p:sp>
    </p:spTree>
    <p:extLst>
      <p:ext uri="{BB962C8B-B14F-4D97-AF65-F5344CB8AC3E}">
        <p14:creationId xmlns:p14="http://schemas.microsoft.com/office/powerpoint/2010/main" val="187790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5AF6D58-E24F-4BC6-9FAC-B34A9DE67F39}"/>
              </a:ext>
            </a:extLst>
          </p:cNvPr>
          <p:cNvPicPr>
            <a:picLocks noGrp="1" noChangeAspect="1"/>
          </p:cNvPicPr>
          <p:nvPr>
            <p:ph type="pic" idx="1"/>
          </p:nvPr>
        </p:nvPicPr>
        <p:blipFill rotWithShape="1">
          <a:blip r:embed="rId2"/>
          <a:srcRect l="31683" t="31225" r="6381" b="19099"/>
          <a:stretch/>
        </p:blipFill>
        <p:spPr>
          <a:xfrm>
            <a:off x="0" y="252419"/>
            <a:ext cx="8119335" cy="3663074"/>
          </a:xfrm>
          <a:prstGeom prst="rect">
            <a:avLst/>
          </a:prstGeom>
          <a:noFill/>
        </p:spPr>
      </p:pic>
      <p:sp>
        <p:nvSpPr>
          <p:cNvPr id="2" name="Title 1">
            <a:extLst>
              <a:ext uri="{FF2B5EF4-FFF2-40B4-BE49-F238E27FC236}">
                <a16:creationId xmlns:a16="http://schemas.microsoft.com/office/drawing/2014/main" id="{8279FC15-388D-4CA8-8E91-CD28C6F648BD}"/>
              </a:ext>
            </a:extLst>
          </p:cNvPr>
          <p:cNvSpPr>
            <a:spLocks noGrp="1"/>
          </p:cNvSpPr>
          <p:nvPr>
            <p:ph type="title"/>
          </p:nvPr>
        </p:nvSpPr>
        <p:spPr>
          <a:xfrm>
            <a:off x="8477250" y="603504"/>
            <a:ext cx="3144774" cy="1645920"/>
          </a:xfrm>
        </p:spPr>
        <p:txBody>
          <a:bodyPr anchor="b">
            <a:normAutofit/>
          </a:bodyPr>
          <a:lstStyle/>
          <a:p>
            <a:r>
              <a:rPr lang="en-US" sz="3000" dirty="0"/>
              <a:t>Most Successful “Trial and Error”  FFN Model</a:t>
            </a:r>
          </a:p>
        </p:txBody>
      </p:sp>
      <p:sp>
        <p:nvSpPr>
          <p:cNvPr id="9" name="Text Placeholder 3">
            <a:extLst>
              <a:ext uri="{FF2B5EF4-FFF2-40B4-BE49-F238E27FC236}">
                <a16:creationId xmlns:a16="http://schemas.microsoft.com/office/drawing/2014/main" id="{FF002B90-84F5-4DE5-9D23-CD042A2D9661}"/>
              </a:ext>
            </a:extLst>
          </p:cNvPr>
          <p:cNvSpPr>
            <a:spLocks noGrp="1"/>
          </p:cNvSpPr>
          <p:nvPr>
            <p:ph type="body" sz="half" idx="2"/>
          </p:nvPr>
        </p:nvSpPr>
        <p:spPr>
          <a:xfrm>
            <a:off x="8477250" y="2386584"/>
            <a:ext cx="3144774" cy="3511296"/>
          </a:xfrm>
        </p:spPr>
        <p:txBody>
          <a:bodyPr/>
          <a:lstStyle/>
          <a:p>
            <a:pPr marL="285750" indent="-285750">
              <a:buFont typeface="Arial" panose="020B0604020202020204" pitchFamily="34" charset="0"/>
              <a:buChar char="•"/>
            </a:pPr>
            <a:r>
              <a:rPr lang="en-US" dirty="0" err="1"/>
              <a:t>fNN</a:t>
            </a:r>
            <a:r>
              <a:rPr lang="en-US" dirty="0"/>
              <a:t> took 1.1644279956817627 seconds </a:t>
            </a:r>
          </a:p>
          <a:p>
            <a:pPr marL="285750" indent="-285750">
              <a:buFont typeface="Arial" panose="020B0604020202020204" pitchFamily="34" charset="0"/>
              <a:buChar char="•"/>
            </a:pPr>
            <a:r>
              <a:rPr lang="en-US" dirty="0"/>
              <a:t>Test loss: 3.6952316761016846</a:t>
            </a:r>
          </a:p>
          <a:p>
            <a:pPr marL="285750" indent="-285750">
              <a:buFont typeface="Arial" panose="020B0604020202020204" pitchFamily="34" charset="0"/>
              <a:buChar char="•"/>
            </a:pPr>
            <a:r>
              <a:rPr lang="en-US" dirty="0"/>
              <a:t>Accuracy: </a:t>
            </a:r>
            <a:r>
              <a:rPr lang="en-US" b="1" dirty="0"/>
              <a:t>0.3102000057697296 </a:t>
            </a:r>
          </a:p>
          <a:p>
            <a:pPr marL="285750" indent="-285750">
              <a:buFont typeface="Arial" panose="020B0604020202020204" pitchFamily="34" charset="0"/>
              <a:buChar char="•"/>
            </a:pPr>
            <a:endParaRPr lang="en-US" dirty="0"/>
          </a:p>
        </p:txBody>
      </p:sp>
      <p:sp>
        <p:nvSpPr>
          <p:cNvPr id="3" name="Rectangle 1">
            <a:extLst>
              <a:ext uri="{FF2B5EF4-FFF2-40B4-BE49-F238E27FC236}">
                <a16:creationId xmlns:a16="http://schemas.microsoft.com/office/drawing/2014/main" id="{99F128AE-E206-4F60-83C1-A2BEF59355A5}"/>
              </a:ext>
            </a:extLst>
          </p:cNvPr>
          <p:cNvSpPr>
            <a:spLocks noChangeArrowheads="1"/>
          </p:cNvSpPr>
          <p:nvPr/>
        </p:nvSpPr>
        <p:spPr bwMode="auto">
          <a:xfrm>
            <a:off x="0" y="3872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descr="Chart&#10;&#10;Description automatically generated">
            <a:extLst>
              <a:ext uri="{FF2B5EF4-FFF2-40B4-BE49-F238E27FC236}">
                <a16:creationId xmlns:a16="http://schemas.microsoft.com/office/drawing/2014/main" id="{7C2BF985-98ED-4F2A-8134-40DEC0E4DEC4}"/>
              </a:ext>
            </a:extLst>
          </p:cNvPr>
          <p:cNvPicPr>
            <a:picLocks noChangeAspect="1"/>
          </p:cNvPicPr>
          <p:nvPr/>
        </p:nvPicPr>
        <p:blipFill>
          <a:blip r:embed="rId3"/>
          <a:stretch>
            <a:fillRect/>
          </a:stretch>
        </p:blipFill>
        <p:spPr>
          <a:xfrm>
            <a:off x="285750" y="4074465"/>
            <a:ext cx="3657600" cy="2647950"/>
          </a:xfrm>
          <a:prstGeom prst="rect">
            <a:avLst/>
          </a:prstGeom>
        </p:spPr>
      </p:pic>
      <p:pic>
        <p:nvPicPr>
          <p:cNvPr id="8" name="Picture 7" descr="Chart, line chart&#10;&#10;Description automatically generated">
            <a:extLst>
              <a:ext uri="{FF2B5EF4-FFF2-40B4-BE49-F238E27FC236}">
                <a16:creationId xmlns:a16="http://schemas.microsoft.com/office/drawing/2014/main" id="{4220BDFE-D872-43CA-8804-A07028632818}"/>
              </a:ext>
            </a:extLst>
          </p:cNvPr>
          <p:cNvPicPr>
            <a:picLocks noChangeAspect="1"/>
          </p:cNvPicPr>
          <p:nvPr/>
        </p:nvPicPr>
        <p:blipFill>
          <a:blip r:embed="rId4"/>
          <a:stretch>
            <a:fillRect/>
          </a:stretch>
        </p:blipFill>
        <p:spPr>
          <a:xfrm>
            <a:off x="4191000" y="4040034"/>
            <a:ext cx="3657600" cy="2644281"/>
          </a:xfrm>
          <a:prstGeom prst="rect">
            <a:avLst/>
          </a:prstGeom>
        </p:spPr>
      </p:pic>
    </p:spTree>
    <p:extLst>
      <p:ext uri="{BB962C8B-B14F-4D97-AF65-F5344CB8AC3E}">
        <p14:creationId xmlns:p14="http://schemas.microsoft.com/office/powerpoint/2010/main" val="1282744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76D8F0-8457-4CCF-AB18-2ED1035BCD25}"/>
              </a:ext>
            </a:extLst>
          </p:cNvPr>
          <p:cNvSpPr>
            <a:spLocks noGrp="1"/>
          </p:cNvSpPr>
          <p:nvPr>
            <p:ph type="title"/>
          </p:nvPr>
        </p:nvSpPr>
        <p:spPr/>
        <p:txBody>
          <a:bodyPr/>
          <a:lstStyle/>
          <a:p>
            <a:r>
              <a:rPr lang="en-US" dirty="0"/>
              <a:t>Methodology and Accuracy</a:t>
            </a:r>
          </a:p>
        </p:txBody>
      </p:sp>
      <p:sp>
        <p:nvSpPr>
          <p:cNvPr id="6" name="Content Placeholder 5">
            <a:extLst>
              <a:ext uri="{FF2B5EF4-FFF2-40B4-BE49-F238E27FC236}">
                <a16:creationId xmlns:a16="http://schemas.microsoft.com/office/drawing/2014/main" id="{8098D65C-1ECC-4FEF-A551-AE855C6F16CA}"/>
              </a:ext>
            </a:extLst>
          </p:cNvPr>
          <p:cNvSpPr>
            <a:spLocks noGrp="1"/>
          </p:cNvSpPr>
          <p:nvPr>
            <p:ph idx="1"/>
          </p:nvPr>
        </p:nvSpPr>
        <p:spPr/>
        <p:txBody>
          <a:bodyPr/>
          <a:lstStyle/>
          <a:p>
            <a:r>
              <a:rPr lang="en-US" sz="1500" dirty="0"/>
              <a:t>Due to a lack of computational resources and the lengthy process of the cross validation algorithm, the CNN was trained using the careful study of the theory and the ‘trial and error’ method</a:t>
            </a:r>
          </a:p>
          <a:p>
            <a:r>
              <a:rPr lang="en-US" dirty="0"/>
              <a:t>The most successful Model on the following slide</a:t>
            </a:r>
            <a:endParaRPr lang="en-US" sz="1500" dirty="0"/>
          </a:p>
          <a:p>
            <a:endParaRPr lang="en-US" dirty="0"/>
          </a:p>
        </p:txBody>
      </p:sp>
    </p:spTree>
    <p:extLst>
      <p:ext uri="{BB962C8B-B14F-4D97-AF65-F5344CB8AC3E}">
        <p14:creationId xmlns:p14="http://schemas.microsoft.com/office/powerpoint/2010/main" val="3544391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01446CBE-C9EA-4438-A8A0-4D8008B1B8A4}"/>
              </a:ext>
            </a:extLst>
          </p:cNvPr>
          <p:cNvPicPr>
            <a:picLocks noChangeAspect="1"/>
          </p:cNvPicPr>
          <p:nvPr/>
        </p:nvPicPr>
        <p:blipFill rotWithShape="1">
          <a:blip r:embed="rId2"/>
          <a:srcRect l="24080" t="30176" r="29972" b="19859"/>
          <a:stretch/>
        </p:blipFill>
        <p:spPr>
          <a:xfrm>
            <a:off x="228599" y="1075207"/>
            <a:ext cx="7696201" cy="4707586"/>
          </a:xfrm>
          <a:prstGeom prst="rect">
            <a:avLst/>
          </a:prstGeom>
          <a:noFill/>
          <a:ln>
            <a:noFill/>
          </a:ln>
        </p:spPr>
      </p:pic>
      <p:sp>
        <p:nvSpPr>
          <p:cNvPr id="9" name="Text Placeholder 8">
            <a:extLst>
              <a:ext uri="{FF2B5EF4-FFF2-40B4-BE49-F238E27FC236}">
                <a16:creationId xmlns:a16="http://schemas.microsoft.com/office/drawing/2014/main" id="{630DD6A8-8E4D-4FFC-B960-45F3B678CD72}"/>
              </a:ext>
            </a:extLst>
          </p:cNvPr>
          <p:cNvSpPr>
            <a:spLocks noGrp="1"/>
          </p:cNvSpPr>
          <p:nvPr>
            <p:ph type="body" sz="half" idx="2"/>
          </p:nvPr>
        </p:nvSpPr>
        <p:spPr>
          <a:xfrm>
            <a:off x="8457999" y="654036"/>
            <a:ext cx="3144774" cy="5669762"/>
          </a:xfrm>
        </p:spPr>
        <p:txBody>
          <a:bodyPr>
            <a:normAutofit/>
          </a:bodyPr>
          <a:lstStyle/>
          <a:p>
            <a:pPr marL="285750" indent="-285750">
              <a:lnSpc>
                <a:spcPct val="100000"/>
              </a:lnSpc>
              <a:buFont typeface="Arial" panose="020B0604020202020204" pitchFamily="34" charset="0"/>
              <a:buChar char="•"/>
            </a:pPr>
            <a:r>
              <a:rPr lang="en-US" sz="1500" dirty="0"/>
              <a:t>Four Convolutional layers were added using a for loop, with the number of output filters taking on increasing values, with the kernel  of height and width 3 of the convolutional window, a default stride (1,1), and a ridge regression penalization. Along with each of the layers in the loop we added:</a:t>
            </a:r>
          </a:p>
          <a:p>
            <a:pPr marL="742950" lvl="1" indent="-285750">
              <a:buFont typeface="Arial" panose="020B0604020202020204" pitchFamily="34" charset="0"/>
              <a:buChar char="•"/>
            </a:pPr>
            <a:r>
              <a:rPr lang="en-US" sz="900" dirty="0"/>
              <a:t>a batch normalization step was added which further increased the accuracy. This step  applies a transformation that maintains the mean output close to 0 and the output standard deviation close to 1</a:t>
            </a:r>
          </a:p>
          <a:p>
            <a:pPr marL="742950" lvl="1" indent="-285750">
              <a:buFont typeface="Arial" panose="020B0604020202020204" pitchFamily="34" charset="0"/>
              <a:buChar char="•"/>
            </a:pPr>
            <a:r>
              <a:rPr lang="en-US" sz="900" dirty="0" err="1"/>
              <a:t>ReLu</a:t>
            </a:r>
            <a:r>
              <a:rPr lang="en-US" sz="900" dirty="0"/>
              <a:t> activation function was chosen </a:t>
            </a:r>
          </a:p>
          <a:p>
            <a:pPr marL="742950" lvl="1" indent="-285750">
              <a:buFont typeface="Arial" panose="020B0604020202020204" pitchFamily="34" charset="0"/>
              <a:buChar char="•"/>
            </a:pPr>
            <a:r>
              <a:rPr lang="en-US" sz="900" dirty="0"/>
              <a:t>dropout rate o 0.2</a:t>
            </a:r>
          </a:p>
          <a:p>
            <a:pPr marL="742950" lvl="1" indent="-285750">
              <a:buFont typeface="Arial" panose="020B0604020202020204" pitchFamily="34" charset="0"/>
              <a:buChar char="•"/>
            </a:pPr>
            <a:r>
              <a:rPr lang="en-US" sz="900" dirty="0"/>
              <a:t> an average pooling layer with  a pool size of (2,2), halving the input in both spatial dimensions</a:t>
            </a:r>
          </a:p>
        </p:txBody>
      </p:sp>
    </p:spTree>
    <p:extLst>
      <p:ext uri="{BB962C8B-B14F-4D97-AF65-F5344CB8AC3E}">
        <p14:creationId xmlns:p14="http://schemas.microsoft.com/office/powerpoint/2010/main" val="2354820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C3FDC-1A14-4544-AAA2-BE2DCCAE6501}"/>
              </a:ext>
            </a:extLst>
          </p:cNvPr>
          <p:cNvSpPr>
            <a:spLocks noGrp="1"/>
          </p:cNvSpPr>
          <p:nvPr>
            <p:ph type="title"/>
          </p:nvPr>
        </p:nvSpPr>
        <p:spPr>
          <a:xfrm>
            <a:off x="8458200" y="607391"/>
            <a:ext cx="3161963" cy="3111853"/>
          </a:xfrm>
        </p:spPr>
        <p:txBody>
          <a:bodyPr>
            <a:noAutofit/>
          </a:bodyPr>
          <a:lstStyle/>
          <a:p>
            <a:r>
              <a:rPr lang="en-US" sz="2800" dirty="0"/>
              <a:t>Success of a Convolutional Neural Network Using the “Trial and Error” Method</a:t>
            </a:r>
            <a:br>
              <a:rPr lang="en-US" sz="2800" dirty="0"/>
            </a:br>
            <a:endParaRPr lang="en-US" sz="2800" dirty="0"/>
          </a:p>
        </p:txBody>
      </p:sp>
      <p:pic>
        <p:nvPicPr>
          <p:cNvPr id="7" name="Content Placeholder 6">
            <a:extLst>
              <a:ext uri="{FF2B5EF4-FFF2-40B4-BE49-F238E27FC236}">
                <a16:creationId xmlns:a16="http://schemas.microsoft.com/office/drawing/2014/main" id="{38BE5562-DECD-42BC-AE58-5A999D9316FA}"/>
              </a:ext>
            </a:extLst>
          </p:cNvPr>
          <p:cNvPicPr>
            <a:picLocks noGrp="1" noChangeAspect="1"/>
          </p:cNvPicPr>
          <p:nvPr>
            <p:ph idx="1"/>
          </p:nvPr>
        </p:nvPicPr>
        <p:blipFill rotWithShape="1">
          <a:blip r:embed="rId2"/>
          <a:srcRect l="20711" t="27957" r="31348" b="12717"/>
          <a:stretch/>
        </p:blipFill>
        <p:spPr>
          <a:xfrm>
            <a:off x="0" y="120131"/>
            <a:ext cx="4951198" cy="3446499"/>
          </a:xfrm>
          <a:prstGeom prst="rect">
            <a:avLst/>
          </a:prstGeom>
        </p:spPr>
      </p:pic>
      <p:sp>
        <p:nvSpPr>
          <p:cNvPr id="10" name="Text Placeholder 9">
            <a:extLst>
              <a:ext uri="{FF2B5EF4-FFF2-40B4-BE49-F238E27FC236}">
                <a16:creationId xmlns:a16="http://schemas.microsoft.com/office/drawing/2014/main" id="{0B0F6197-9A0B-4CC5-A98E-2978EE343783}"/>
              </a:ext>
            </a:extLst>
          </p:cNvPr>
          <p:cNvSpPr>
            <a:spLocks noGrp="1"/>
          </p:cNvSpPr>
          <p:nvPr>
            <p:ph type="body" sz="half" idx="2"/>
          </p:nvPr>
        </p:nvSpPr>
        <p:spPr>
          <a:xfrm>
            <a:off x="8458200" y="4119937"/>
            <a:ext cx="3161963" cy="1823662"/>
          </a:xfrm>
        </p:spPr>
        <p:txBody>
          <a:bodyPr/>
          <a:lstStyle/>
          <a:p>
            <a:pPr marL="285750" indent="-285750">
              <a:buFont typeface="Arial" panose="020B0604020202020204" pitchFamily="34" charset="0"/>
              <a:buChar char="•"/>
            </a:pPr>
            <a:r>
              <a:rPr lang="en-US" dirty="0"/>
              <a:t>Time: 1.57887s</a:t>
            </a:r>
          </a:p>
          <a:p>
            <a:pPr marL="285750" indent="-285750">
              <a:buFont typeface="Arial" panose="020B0604020202020204" pitchFamily="34" charset="0"/>
              <a:buChar char="•"/>
            </a:pPr>
            <a:r>
              <a:rPr lang="en-US" dirty="0"/>
              <a:t>Test Loss: 2.22764</a:t>
            </a:r>
          </a:p>
          <a:p>
            <a:pPr marL="285750" indent="-285750">
              <a:buFont typeface="Arial" panose="020B0604020202020204" pitchFamily="34" charset="0"/>
              <a:buChar char="•"/>
            </a:pPr>
            <a:r>
              <a:rPr lang="en-US" dirty="0"/>
              <a:t>Accuracy: 0.453000</a:t>
            </a:r>
          </a:p>
        </p:txBody>
      </p:sp>
      <p:pic>
        <p:nvPicPr>
          <p:cNvPr id="8" name="Content Placeholder 7">
            <a:extLst>
              <a:ext uri="{FF2B5EF4-FFF2-40B4-BE49-F238E27FC236}">
                <a16:creationId xmlns:a16="http://schemas.microsoft.com/office/drawing/2014/main" id="{6C19C520-0264-4DD5-A4D6-7168D57A5A95}"/>
              </a:ext>
            </a:extLst>
          </p:cNvPr>
          <p:cNvPicPr>
            <a:picLocks noGrp="1" noChangeAspect="1"/>
          </p:cNvPicPr>
          <p:nvPr>
            <p:ph sz="half" idx="4294967295"/>
          </p:nvPr>
        </p:nvPicPr>
        <p:blipFill rotWithShape="1">
          <a:blip r:embed="rId3"/>
          <a:srcRect l="17190" t="15430" r="21798" b="13201"/>
          <a:stretch/>
        </p:blipFill>
        <p:spPr>
          <a:xfrm>
            <a:off x="2496620" y="3208524"/>
            <a:ext cx="5545138" cy="3646487"/>
          </a:xfrm>
          <a:prstGeom prst="rect">
            <a:avLst/>
          </a:prstGeom>
        </p:spPr>
      </p:pic>
    </p:spTree>
    <p:extLst>
      <p:ext uri="{BB962C8B-B14F-4D97-AF65-F5344CB8AC3E}">
        <p14:creationId xmlns:p14="http://schemas.microsoft.com/office/powerpoint/2010/main" val="841244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2614F9B-4BEE-4A73-986F-9CB32EAD9896}"/>
              </a:ext>
            </a:extLst>
          </p:cNvPr>
          <p:cNvSpPr>
            <a:spLocks noGrp="1"/>
          </p:cNvSpPr>
          <p:nvPr>
            <p:ph type="title"/>
          </p:nvPr>
        </p:nvSpPr>
        <p:spPr/>
        <p:txBody>
          <a:bodyPr/>
          <a:lstStyle/>
          <a:p>
            <a:r>
              <a:rPr lang="en-US" dirty="0"/>
              <a:t>Problems encountered</a:t>
            </a:r>
          </a:p>
        </p:txBody>
      </p:sp>
      <p:sp>
        <p:nvSpPr>
          <p:cNvPr id="8" name="Content Placeholder 7">
            <a:extLst>
              <a:ext uri="{FF2B5EF4-FFF2-40B4-BE49-F238E27FC236}">
                <a16:creationId xmlns:a16="http://schemas.microsoft.com/office/drawing/2014/main" id="{834FBC9A-CC2E-4E50-94AB-87CB6D1ACFA6}"/>
              </a:ext>
            </a:extLst>
          </p:cNvPr>
          <p:cNvSpPr>
            <a:spLocks noGrp="1"/>
          </p:cNvSpPr>
          <p:nvPr>
            <p:ph sz="half" idx="1"/>
          </p:nvPr>
        </p:nvSpPr>
        <p:spPr/>
        <p:txBody>
          <a:bodyPr>
            <a:normAutofit fontScale="92500" lnSpcReduction="20000"/>
          </a:bodyPr>
          <a:lstStyle/>
          <a:p>
            <a:r>
              <a:rPr lang="en-US" dirty="0"/>
              <a:t>Kernel crashing  and interrupting the process while doing grid search and training the models. </a:t>
            </a:r>
          </a:p>
          <a:p>
            <a:pPr lvl="1"/>
            <a:r>
              <a:rPr lang="en-US" dirty="0"/>
              <a:t>Solution implemented: Grid search only one hyperparameter every time. </a:t>
            </a:r>
          </a:p>
          <a:p>
            <a:pPr lvl="1"/>
            <a:r>
              <a:rPr lang="en-US" dirty="0"/>
              <a:t>Solution Implemented: Use Randomized Search rather than Grid Search to reduce computational cost</a:t>
            </a:r>
          </a:p>
          <a:p>
            <a:r>
              <a:rPr lang="en-US" dirty="0"/>
              <a:t>Layer Limitation in building a CNN is 8 before </a:t>
            </a:r>
            <a:r>
              <a:rPr lang="en-US" dirty="0" err="1"/>
              <a:t>ResourceExhaustedError</a:t>
            </a:r>
            <a:endParaRPr lang="en-US" dirty="0"/>
          </a:p>
          <a:p>
            <a:pPr lvl="1"/>
            <a:r>
              <a:rPr lang="en-US" dirty="0"/>
              <a:t>Solution Implemented: Build a model with less than 8 layers and  leverage on the other properties of the CNN</a:t>
            </a:r>
          </a:p>
          <a:p>
            <a:endParaRPr lang="en-US" dirty="0"/>
          </a:p>
          <a:p>
            <a:endParaRPr lang="en-US" dirty="0"/>
          </a:p>
        </p:txBody>
      </p:sp>
      <p:sp>
        <p:nvSpPr>
          <p:cNvPr id="2" name="Content Placeholder 1">
            <a:extLst>
              <a:ext uri="{FF2B5EF4-FFF2-40B4-BE49-F238E27FC236}">
                <a16:creationId xmlns:a16="http://schemas.microsoft.com/office/drawing/2014/main" id="{6005FF97-4EB0-4D10-93D7-91299AAAE5BA}"/>
              </a:ext>
            </a:extLst>
          </p:cNvPr>
          <p:cNvSpPr>
            <a:spLocks noGrp="1"/>
          </p:cNvSpPr>
          <p:nvPr>
            <p:ph sz="half" idx="2"/>
          </p:nvPr>
        </p:nvSpPr>
        <p:spPr/>
        <p:txBody>
          <a:bodyPr>
            <a:normAutofit fontScale="92500" lnSpcReduction="20000"/>
          </a:bodyPr>
          <a:lstStyle/>
          <a:p>
            <a:r>
              <a:rPr lang="en-US" dirty="0"/>
              <a:t>Slowness of computation due to a lack of parallelization: </a:t>
            </a:r>
            <a:r>
              <a:rPr lang="en-US" dirty="0" err="1"/>
              <a:t>n_jobs</a:t>
            </a:r>
            <a:r>
              <a:rPr lang="en-US" dirty="0"/>
              <a:t>  had to be set at 1 in order to successfully run the code which significantly slowed down the process as it couldn’t be parallelized</a:t>
            </a:r>
          </a:p>
          <a:p>
            <a:r>
              <a:rPr lang="en-US" dirty="0"/>
              <a:t>Randomized Search Cross Validation reached lower results than the “trial and error” method</a:t>
            </a:r>
          </a:p>
          <a:p>
            <a:pPr lvl="1"/>
            <a:r>
              <a:rPr lang="en-US" dirty="0"/>
              <a:t>This is due to the Randomized Search algorithm only taking n  random combinations of hyperparameter values and selecting the best model out of those, compared to the Grid Search which trains a model on all of the possible combinations of hyperparameter values </a:t>
            </a:r>
          </a:p>
          <a:p>
            <a:endParaRPr lang="en-US" dirty="0"/>
          </a:p>
        </p:txBody>
      </p:sp>
    </p:spTree>
    <p:extLst>
      <p:ext uri="{BB962C8B-B14F-4D97-AF65-F5344CB8AC3E}">
        <p14:creationId xmlns:p14="http://schemas.microsoft.com/office/powerpoint/2010/main" val="1495763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30228-2E30-4151-A399-042251EA6625}"/>
              </a:ext>
            </a:extLst>
          </p:cNvPr>
          <p:cNvSpPr>
            <a:spLocks noGrp="1"/>
          </p:cNvSpPr>
          <p:nvPr>
            <p:ph type="title"/>
          </p:nvPr>
        </p:nvSpPr>
        <p:spPr/>
        <p:txBody>
          <a:bodyPr/>
          <a:lstStyle/>
          <a:p>
            <a:r>
              <a:rPr lang="en-US" dirty="0"/>
              <a:t>Software and Tools Used</a:t>
            </a:r>
          </a:p>
        </p:txBody>
      </p:sp>
      <p:sp>
        <p:nvSpPr>
          <p:cNvPr id="3" name="Content Placeholder 2">
            <a:extLst>
              <a:ext uri="{FF2B5EF4-FFF2-40B4-BE49-F238E27FC236}">
                <a16:creationId xmlns:a16="http://schemas.microsoft.com/office/drawing/2014/main" id="{27D84E30-0F44-464C-BC15-BD82789875F3}"/>
              </a:ext>
            </a:extLst>
          </p:cNvPr>
          <p:cNvSpPr>
            <a:spLocks noGrp="1"/>
          </p:cNvSpPr>
          <p:nvPr>
            <p:ph idx="1"/>
          </p:nvPr>
        </p:nvSpPr>
        <p:spPr>
          <a:xfrm>
            <a:off x="1066800" y="2063009"/>
            <a:ext cx="4270199" cy="3849624"/>
          </a:xfrm>
        </p:spPr>
        <p:txBody>
          <a:bodyPr/>
          <a:lstStyle/>
          <a:p>
            <a:r>
              <a:rPr lang="en-US" dirty="0"/>
              <a:t>Google Cloud Console</a:t>
            </a:r>
          </a:p>
          <a:p>
            <a:r>
              <a:rPr lang="en-US" dirty="0"/>
              <a:t>1xNvidia Tesla K80 GPU</a:t>
            </a:r>
          </a:p>
          <a:p>
            <a:r>
              <a:rPr lang="en-US" dirty="0"/>
              <a:t>Compute Engine’s Deep Learning  Virtual Machine Instance (</a:t>
            </a:r>
            <a:r>
              <a:rPr lang="en-US" dirty="0" err="1"/>
              <a:t>Tensorflow</a:t>
            </a:r>
            <a:r>
              <a:rPr lang="en-US" dirty="0"/>
              <a:t>)</a:t>
            </a:r>
          </a:p>
          <a:p>
            <a:r>
              <a:rPr lang="en-US" dirty="0"/>
              <a:t> Python 3.8 (Tensorflow2.4 and Keras</a:t>
            </a:r>
            <a:r>
              <a:rPr kumimoji="0" lang="en-US" altLang="en-US" sz="1600" b="0" i="0" u="none" strike="noStrike" cap="none" normalizeH="0" baseline="0" dirty="0">
                <a:ln>
                  <a:noFill/>
                </a:ln>
                <a:solidFill>
                  <a:schemeClr val="tx1"/>
                </a:solidFill>
                <a:effectLst/>
                <a:latin typeface="inherit"/>
              </a:rPr>
              <a:t>.CUDA11.0.GPU</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endParaRPr lang="en-US" dirty="0"/>
          </a:p>
        </p:txBody>
      </p:sp>
      <p:pic>
        <p:nvPicPr>
          <p:cNvPr id="3074" name="Picture 2" descr="NVIDIA anuncia Tesla K80 con 2 GPUs GK210, 8.5 TFLOPS (SP) y 24 GB de  memoria">
            <a:extLst>
              <a:ext uri="{FF2B5EF4-FFF2-40B4-BE49-F238E27FC236}">
                <a16:creationId xmlns:a16="http://schemas.microsoft.com/office/drawing/2014/main" id="{D76CA19A-A60E-4DC1-890C-A87FC8F1E8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8292" y="3682107"/>
            <a:ext cx="4641779" cy="2552978"/>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TensorFlow - Wikipedia, la enciclopedia libre">
            <a:extLst>
              <a:ext uri="{FF2B5EF4-FFF2-40B4-BE49-F238E27FC236}">
                <a16:creationId xmlns:a16="http://schemas.microsoft.com/office/drawing/2014/main" id="{1B6746AC-6A25-4274-A872-EBC9EF9C35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2808" y="644991"/>
            <a:ext cx="3340813" cy="278401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Tu primer red neuronal usando Keras | by Gonzalo Gasca Meza | Medium">
            <a:extLst>
              <a:ext uri="{FF2B5EF4-FFF2-40B4-BE49-F238E27FC236}">
                <a16:creationId xmlns:a16="http://schemas.microsoft.com/office/drawing/2014/main" id="{2C34EECF-7AF7-4695-B909-BA30AD9928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2437" y="4253964"/>
            <a:ext cx="3909959" cy="1409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31228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fec74c08-bea0-4701-89f3-df7cf44460f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89ADBCA0C47504980031D968244E3B2" ma:contentTypeVersion="8" ma:contentTypeDescription="Create a new document." ma:contentTypeScope="" ma:versionID="b42652c856a4c1f546682ecd9e8302bd">
  <xsd:schema xmlns:xsd="http://www.w3.org/2001/XMLSchema" xmlns:xs="http://www.w3.org/2001/XMLSchema" xmlns:p="http://schemas.microsoft.com/office/2006/metadata/properties" xmlns:ns3="fec74c08-bea0-4701-89f3-df7cf44460f0" targetNamespace="http://schemas.microsoft.com/office/2006/metadata/properties" ma:root="true" ma:fieldsID="bde4a6d9e64d0e20a8d9d87b3b54c580" ns3:_="">
    <xsd:import namespace="fec74c08-bea0-4701-89f3-df7cf44460f0"/>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c74c08-bea0-4701-89f3-df7cf44460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purl.org/dc/terms/"/>
    <ds:schemaRef ds:uri="http://www.w3.org/XML/1998/namespace"/>
    <ds:schemaRef ds:uri="http://schemas.microsoft.com/office/2006/metadata/properties"/>
    <ds:schemaRef ds:uri="fec74c08-bea0-4701-89f3-df7cf44460f0"/>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B1974917-0AFF-459D-B208-919C3F851F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c74c08-bea0-4701-89f3-df7cf44460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{313171D1-2726-46F3-BE2E-3544BABC6D57}tf78438558_win32</Template>
  <TotalTime>296</TotalTime>
  <Words>623</Words>
  <Application>Microsoft Office PowerPoint</Application>
  <PresentationFormat>Widescreen</PresentationFormat>
  <Paragraphs>53</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Garamond</vt:lpstr>
      <vt:lpstr>inherit</vt:lpstr>
      <vt:lpstr>SavonVTI</vt:lpstr>
      <vt:lpstr>Training feedforward and convolutional neural networks  on a ciphar100 image dataset: summary of what has been achieved so far</vt:lpstr>
      <vt:lpstr>Three Pillars of Our Work</vt:lpstr>
      <vt:lpstr>Methodology and Accuracy (FFNN)</vt:lpstr>
      <vt:lpstr>Most Successful “Trial and Error”  FFN Model</vt:lpstr>
      <vt:lpstr>Methodology and Accuracy</vt:lpstr>
      <vt:lpstr>PowerPoint Presentation</vt:lpstr>
      <vt:lpstr>Success of a Convolutional Neural Network Using the “Trial and Error” Method </vt:lpstr>
      <vt:lpstr>Problems encountered</vt:lpstr>
      <vt:lpstr>Software and Tools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feedforward and convolutional neural networks  on a ciphar100 image dataset: summary of what has been achieved so far</dc:title>
  <dc:creator>Ema Ilic</dc:creator>
  <cp:lastModifiedBy>Ema Ilic</cp:lastModifiedBy>
  <cp:revision>7</cp:revision>
  <dcterms:created xsi:type="dcterms:W3CDTF">2021-03-22T15:00:36Z</dcterms:created>
  <dcterms:modified xsi:type="dcterms:W3CDTF">2021-03-22T21:37:28Z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0x010100A89ADBCA0C47504980031D968244E3B2</vt:lpwstr>
  </property>
</Properties>
</file>