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Yeseva One" charset="1" panose="00000500000000000000"/>
      <p:regular r:id="rId16"/>
    </p:embeddedFont>
    <p:embeddedFont>
      <p:font typeface="Libre Baskerville" charset="1" panose="02000000000000000000"/>
      <p:regular r:id="rId17"/>
    </p:embeddedFont>
    <p:embeddedFont>
      <p:font typeface="Libre Baskerville Bold" charset="1" panose="020000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https://developer.nvidia.com/triton-inference-server" TargetMode="External" Type="http://schemas.openxmlformats.org/officeDocument/2006/relationships/hyperlink"/><Relationship Id="rId11" Target="https://www.v7labs.com/blog/precision-vs-recall-guide" TargetMode="External" Type="http://schemas.openxmlformats.org/officeDocument/2006/relationships/hyperlink"/><Relationship Id="rId12" Target="https://developer.nvidia.com/tensorrt" TargetMode="External" Type="http://schemas.openxmlformats.org/officeDocument/2006/relationships/hyperlink"/><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https://arxiv.org/abs/1510.00149" TargetMode="External" Type="http://schemas.openxmlformats.org/officeDocument/2006/relationships/hyperlink"/><Relationship Id="rId9" Target="https://dl.acm.org/doi/10.1145/3079856.3080246"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4241554" y="3914681"/>
            <a:ext cx="9804893" cy="2360491"/>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Byborg’s Screening Test</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Ema Ilić, MSc. Applying for the role of an AI Engineer.</a:t>
            </a:r>
          </a:p>
        </p:txBody>
      </p:sp>
      <p:sp>
        <p:nvSpPr>
          <p:cNvPr name="Freeform 7" id="7"/>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3283182" y="1574667"/>
            <a:ext cx="11721636" cy="6724682"/>
          </a:xfrm>
          <a:prstGeom prst="rect">
            <a:avLst/>
          </a:prstGeom>
        </p:spPr>
        <p:txBody>
          <a:bodyPr anchor="t" rtlCol="false" tIns="0" lIns="0" bIns="0" rIns="0">
            <a:spAutoFit/>
          </a:bodyPr>
          <a:lstStyle/>
          <a:p>
            <a:pPr algn="ctr">
              <a:lnSpc>
                <a:spcPts val="7501"/>
              </a:lnSpc>
            </a:pPr>
            <a:r>
              <a:rPr lang="en-US" sz="7501">
                <a:solidFill>
                  <a:srgbClr val="000000"/>
                </a:solidFill>
                <a:latin typeface="Yeseva One"/>
                <a:ea typeface="Yeseva One"/>
                <a:cs typeface="Yeseva One"/>
                <a:sym typeface="Yeseva One"/>
              </a:rPr>
              <a:t>Dear hiring manager, Thank you for the chance to participate in Byborg’s hiring process. Hoping to hear back from you soon!</a:t>
            </a:r>
          </a:p>
          <a:p>
            <a:pPr algn="ctr">
              <a:lnSpc>
                <a:spcPts val="7501"/>
              </a:lnSpc>
            </a:pPr>
            <a:r>
              <a:rPr lang="en-US" sz="7501">
                <a:solidFill>
                  <a:srgbClr val="000000"/>
                </a:solidFill>
                <a:latin typeface="Yeseva One"/>
                <a:ea typeface="Yeseva One"/>
                <a:cs typeface="Yeseva One"/>
                <a:sym typeface="Yeseva One"/>
              </a:rPr>
              <a:t>Ema</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1408357" y="3091378"/>
            <a:ext cx="16201184" cy="3506625"/>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Q1: Handling categorical variables  with high cardinality</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9690525" y="4433272"/>
            <a:ext cx="7568775" cy="3124200"/>
            <a:chOff x="0" y="0"/>
            <a:chExt cx="10091699" cy="4165600"/>
          </a:xfrm>
        </p:grpSpPr>
        <p:pic>
          <p:nvPicPr>
            <p:cNvPr name="Picture 7" id="7"/>
            <p:cNvPicPr>
              <a:picLocks noChangeAspect="true"/>
            </p:cNvPicPr>
            <p:nvPr/>
          </p:nvPicPr>
          <p:blipFill>
            <a:blip r:embed="rId8"/>
            <a:srcRect l="0" t="29673" r="0" b="8371"/>
            <a:stretch>
              <a:fillRect/>
            </a:stretch>
          </p:blipFill>
          <p:spPr>
            <a:xfrm flipH="false" flipV="false">
              <a:off x="0" y="0"/>
              <a:ext cx="10091699" cy="4165600"/>
            </a:xfrm>
            <a:prstGeom prst="rect">
              <a:avLst/>
            </a:prstGeom>
          </p:spPr>
        </p:pic>
      </p:grpSp>
      <p:sp>
        <p:nvSpPr>
          <p:cNvPr name="TextBox 8" id="8"/>
          <p:cNvSpPr txBox="true"/>
          <p:nvPr/>
        </p:nvSpPr>
        <p:spPr>
          <a:xfrm rot="0">
            <a:off x="4089415" y="2447925"/>
            <a:ext cx="10109170"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High Cardinality</a:t>
            </a:r>
          </a:p>
        </p:txBody>
      </p:sp>
      <p:sp>
        <p:nvSpPr>
          <p:cNvPr name="TextBox 9" id="9"/>
          <p:cNvSpPr txBox="true"/>
          <p:nvPr/>
        </p:nvSpPr>
        <p:spPr>
          <a:xfrm rot="0">
            <a:off x="1028700" y="4490422"/>
            <a:ext cx="8115300" cy="4591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High cardinality of categorical variables means that the categorical feature of our dataset contains too many unique values.  This can be a problem in terms of space: one-hot encoding doesn’t work as well, i.e. it takes up a lot of </a:t>
            </a:r>
            <a:r>
              <a:rPr lang="en-US" sz="3000" b="true">
                <a:solidFill>
                  <a:srgbClr val="000000"/>
                </a:solidFill>
                <a:latin typeface="Libre Baskerville Bold"/>
                <a:ea typeface="Libre Baskerville Bold"/>
                <a:cs typeface="Libre Baskerville Bold"/>
                <a:sym typeface="Libre Baskerville Bold"/>
              </a:rPr>
              <a:t>memory. </a:t>
            </a:r>
            <a:r>
              <a:rPr lang="en-US" sz="3000">
                <a:solidFill>
                  <a:srgbClr val="000000"/>
                </a:solidFill>
                <a:latin typeface="Libre Baskerville"/>
                <a:ea typeface="Libre Baskerville"/>
                <a:cs typeface="Libre Baskerville"/>
                <a:sym typeface="Libre Baskerville"/>
              </a:rPr>
              <a:t>It alsobrings up the</a:t>
            </a:r>
            <a:r>
              <a:rPr lang="en-US" sz="3000" b="true">
                <a:solidFill>
                  <a:srgbClr val="000000"/>
                </a:solidFill>
                <a:latin typeface="Libre Baskerville Bold"/>
                <a:ea typeface="Libre Baskerville Bold"/>
                <a:cs typeface="Libre Baskerville Bold"/>
                <a:sym typeface="Libre Baskerville Bold"/>
              </a:rPr>
              <a:t> curse of dimensionality </a:t>
            </a:r>
            <a:r>
              <a:rPr lang="en-US" sz="3000">
                <a:solidFill>
                  <a:srgbClr val="000000"/>
                </a:solidFill>
                <a:latin typeface="Libre Baskerville"/>
                <a:ea typeface="Libre Baskerville"/>
                <a:cs typeface="Libre Baskerville"/>
                <a:sym typeface="Libre Baskerville"/>
              </a:rPr>
              <a:t>- relatively small amount of instances compared to a high amount of features causes numerous issues in generalizing our models. This can lead to </a:t>
            </a:r>
            <a:r>
              <a:rPr lang="en-US" sz="3000" b="true">
                <a:solidFill>
                  <a:srgbClr val="000000"/>
                </a:solidFill>
                <a:latin typeface="Libre Baskerville Bold"/>
                <a:ea typeface="Libre Baskerville Bold"/>
                <a:cs typeface="Libre Baskerville Bold"/>
                <a:sym typeface="Libre Baskerville Bold"/>
              </a:rPr>
              <a:t>overfitting</a:t>
            </a:r>
            <a:r>
              <a:rPr lang="en-US" sz="3000">
                <a:solidFill>
                  <a:srgbClr val="000000"/>
                </a:solidFill>
                <a:latin typeface="Libre Baskerville"/>
                <a:ea typeface="Libre Baskerville"/>
                <a:cs typeface="Libre Baskerville"/>
                <a:sym typeface="Libre Baskerville"/>
              </a:rPr>
              <a: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4895648" y="1422400"/>
            <a:ext cx="8496705"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Solutions</a:t>
            </a:r>
          </a:p>
        </p:txBody>
      </p:sp>
      <p:sp>
        <p:nvSpPr>
          <p:cNvPr name="TextBox 7" id="7"/>
          <p:cNvSpPr txBox="true"/>
          <p:nvPr/>
        </p:nvSpPr>
        <p:spPr>
          <a:xfrm rot="0">
            <a:off x="1317266" y="4064328"/>
            <a:ext cx="3020759" cy="6115050"/>
          </a:xfrm>
          <a:prstGeom prst="rect">
            <a:avLst/>
          </a:prstGeom>
        </p:spPr>
        <p:txBody>
          <a:bodyPr anchor="t" rtlCol="false" tIns="0" lIns="0" bIns="0" rIns="0">
            <a:spAutoFit/>
          </a:bodyPr>
          <a:lstStyle/>
          <a:p>
            <a:pPr algn="l">
              <a:lnSpc>
                <a:spcPts val="3000"/>
              </a:lnSpc>
            </a:pPr>
            <a:r>
              <a:rPr lang="en-US" sz="3000" b="true">
                <a:solidFill>
                  <a:srgbClr val="000000"/>
                </a:solidFill>
                <a:latin typeface="Libre Baskerville Bold"/>
                <a:ea typeface="Libre Baskerville Bold"/>
                <a:cs typeface="Libre Baskerville Bold"/>
                <a:sym typeface="Libre Baskerville Bold"/>
              </a:rPr>
              <a:t>Target Encoding.</a:t>
            </a:r>
          </a:p>
          <a:p>
            <a:pPr algn="l">
              <a:lnSpc>
                <a:spcPts val="3000"/>
              </a:lnSpc>
            </a:pPr>
            <a:r>
              <a:rPr lang="en-US" sz="3000">
                <a:solidFill>
                  <a:srgbClr val="000000"/>
                </a:solidFill>
                <a:latin typeface="Libre Baskerville"/>
                <a:ea typeface="Libre Baskerville"/>
                <a:cs typeface="Libre Baskerville"/>
                <a:sym typeface="Libre Baskerville"/>
              </a:rPr>
              <a:t>Replace categories with the mean of the target variable. Works well for high-cardinality data but requires regularization to prevent leakage.</a:t>
            </a:r>
          </a:p>
          <a:p>
            <a:pPr algn="l">
              <a:lnSpc>
                <a:spcPts val="3000"/>
              </a:lnSpc>
            </a:pPr>
          </a:p>
        </p:txBody>
      </p:sp>
      <p:sp>
        <p:nvSpPr>
          <p:cNvPr name="TextBox 8" id="8"/>
          <p:cNvSpPr txBox="true"/>
          <p:nvPr/>
        </p:nvSpPr>
        <p:spPr>
          <a:xfrm rot="0">
            <a:off x="1324961" y="3537278"/>
            <a:ext cx="516396"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01</a:t>
            </a:r>
          </a:p>
        </p:txBody>
      </p:sp>
      <p:sp>
        <p:nvSpPr>
          <p:cNvPr name="TextBox 9" id="9"/>
          <p:cNvSpPr txBox="true"/>
          <p:nvPr/>
        </p:nvSpPr>
        <p:spPr>
          <a:xfrm rot="0">
            <a:off x="4581568" y="4064328"/>
            <a:ext cx="3020759" cy="5734050"/>
          </a:xfrm>
          <a:prstGeom prst="rect">
            <a:avLst/>
          </a:prstGeom>
        </p:spPr>
        <p:txBody>
          <a:bodyPr anchor="t" rtlCol="false" tIns="0" lIns="0" bIns="0" rIns="0">
            <a:spAutoFit/>
          </a:bodyPr>
          <a:lstStyle/>
          <a:p>
            <a:pPr algn="l">
              <a:lnSpc>
                <a:spcPts val="3000"/>
              </a:lnSpc>
            </a:pPr>
            <a:r>
              <a:rPr lang="en-US" sz="3000" b="true">
                <a:solidFill>
                  <a:srgbClr val="000000"/>
                </a:solidFill>
                <a:latin typeface="Libre Baskerville Bold"/>
                <a:ea typeface="Libre Baskerville Bold"/>
                <a:cs typeface="Libre Baskerville Bold"/>
                <a:sym typeface="Libre Baskerville Bold"/>
              </a:rPr>
              <a:t>Aggregation function.</a:t>
            </a:r>
          </a:p>
          <a:p>
            <a:pPr algn="l">
              <a:lnSpc>
                <a:spcPts val="3000"/>
              </a:lnSpc>
            </a:pPr>
            <a:r>
              <a:rPr lang="en-US" sz="3000">
                <a:solidFill>
                  <a:srgbClr val="000000"/>
                </a:solidFill>
                <a:latin typeface="Libre Baskerville"/>
                <a:ea typeface="Libre Baskerville"/>
                <a:cs typeface="Libre Baskerville"/>
                <a:sym typeface="Libre Baskerville"/>
              </a:rPr>
              <a:t> Leave instances belonging to a value with high frequency as they are and replace all the other instances with a new category which we call </a:t>
            </a:r>
            <a:r>
              <a:rPr lang="en-US" sz="3000" b="true">
                <a:solidFill>
                  <a:srgbClr val="000000"/>
                </a:solidFill>
                <a:latin typeface="Libre Baskerville Bold"/>
                <a:ea typeface="Libre Baskerville Bold"/>
                <a:cs typeface="Libre Baskerville Bold"/>
                <a:sym typeface="Libre Baskerville Bold"/>
              </a:rPr>
              <a:t>other</a:t>
            </a:r>
            <a:r>
              <a:rPr lang="en-US" sz="3000">
                <a:solidFill>
                  <a:srgbClr val="000000"/>
                </a:solidFill>
                <a:latin typeface="Libre Baskerville"/>
                <a:ea typeface="Libre Baskerville"/>
                <a:cs typeface="Libre Baskerville"/>
                <a:sym typeface="Libre Baskerville"/>
              </a:rPr>
              <a:t>.</a:t>
            </a:r>
          </a:p>
          <a:p>
            <a:pPr algn="l">
              <a:lnSpc>
                <a:spcPts val="3000"/>
              </a:lnSpc>
            </a:pPr>
          </a:p>
          <a:p>
            <a:pPr algn="l">
              <a:lnSpc>
                <a:spcPts val="3000"/>
              </a:lnSpc>
            </a:pPr>
          </a:p>
        </p:txBody>
      </p:sp>
      <p:sp>
        <p:nvSpPr>
          <p:cNvPr name="TextBox 10" id="10"/>
          <p:cNvSpPr txBox="true"/>
          <p:nvPr/>
        </p:nvSpPr>
        <p:spPr>
          <a:xfrm rot="0">
            <a:off x="4589263" y="3537278"/>
            <a:ext cx="655143"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02</a:t>
            </a:r>
          </a:p>
        </p:txBody>
      </p:sp>
      <p:sp>
        <p:nvSpPr>
          <p:cNvPr name="TextBox 11" id="11"/>
          <p:cNvSpPr txBox="true"/>
          <p:nvPr/>
        </p:nvSpPr>
        <p:spPr>
          <a:xfrm rot="0">
            <a:off x="7849977" y="4064328"/>
            <a:ext cx="3020759" cy="4972050"/>
          </a:xfrm>
          <a:prstGeom prst="rect">
            <a:avLst/>
          </a:prstGeom>
        </p:spPr>
        <p:txBody>
          <a:bodyPr anchor="t" rtlCol="false" tIns="0" lIns="0" bIns="0" rIns="0">
            <a:spAutoFit/>
          </a:bodyPr>
          <a:lstStyle/>
          <a:p>
            <a:pPr algn="l">
              <a:lnSpc>
                <a:spcPts val="3000"/>
              </a:lnSpc>
            </a:pPr>
            <a:r>
              <a:rPr lang="en-US" sz="3000" b="true">
                <a:solidFill>
                  <a:srgbClr val="000000"/>
                </a:solidFill>
                <a:latin typeface="Libre Baskerville Bold"/>
                <a:ea typeface="Libre Baskerville Bold"/>
                <a:cs typeface="Libre Baskerville Bold"/>
                <a:sym typeface="Libre Baskerville Bold"/>
              </a:rPr>
              <a:t>Feature Hashing.</a:t>
            </a:r>
          </a:p>
          <a:p>
            <a:pPr algn="l">
              <a:lnSpc>
                <a:spcPts val="3000"/>
              </a:lnSpc>
            </a:pPr>
            <a:r>
              <a:rPr lang="en-US" sz="3000">
                <a:solidFill>
                  <a:srgbClr val="000000"/>
                </a:solidFill>
                <a:latin typeface="Libre Baskerville"/>
                <a:ea typeface="Libre Baskerville"/>
                <a:cs typeface="Libre Baskerville"/>
                <a:sym typeface="Libre Baskerville"/>
              </a:rPr>
              <a:t>Hash categories into a fixed number of bins. Useful when the number of unique values is too large to store in memory.</a:t>
            </a:r>
          </a:p>
          <a:p>
            <a:pPr algn="l">
              <a:lnSpc>
                <a:spcPts val="3000"/>
              </a:lnSpc>
            </a:pPr>
          </a:p>
        </p:txBody>
      </p:sp>
      <p:sp>
        <p:nvSpPr>
          <p:cNvPr name="TextBox 12" id="12"/>
          <p:cNvSpPr txBox="true"/>
          <p:nvPr/>
        </p:nvSpPr>
        <p:spPr>
          <a:xfrm rot="0">
            <a:off x="7857672" y="3537278"/>
            <a:ext cx="720618"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03</a:t>
            </a:r>
          </a:p>
        </p:txBody>
      </p:sp>
      <p:sp>
        <p:nvSpPr>
          <p:cNvPr name="TextBox 13" id="13"/>
          <p:cNvSpPr txBox="true"/>
          <p:nvPr/>
        </p:nvSpPr>
        <p:spPr>
          <a:xfrm rot="0">
            <a:off x="11340540" y="4064328"/>
            <a:ext cx="3020759" cy="4591050"/>
          </a:xfrm>
          <a:prstGeom prst="rect">
            <a:avLst/>
          </a:prstGeom>
        </p:spPr>
        <p:txBody>
          <a:bodyPr anchor="t" rtlCol="false" tIns="0" lIns="0" bIns="0" rIns="0">
            <a:spAutoFit/>
          </a:bodyPr>
          <a:lstStyle/>
          <a:p>
            <a:pPr algn="l">
              <a:lnSpc>
                <a:spcPts val="3000"/>
              </a:lnSpc>
            </a:pPr>
            <a:r>
              <a:rPr lang="en-US" sz="3000" b="true">
                <a:solidFill>
                  <a:srgbClr val="000000"/>
                </a:solidFill>
                <a:latin typeface="Libre Baskerville Bold"/>
                <a:ea typeface="Libre Baskerville Bold"/>
                <a:cs typeface="Libre Baskerville Bold"/>
                <a:sym typeface="Libre Baskerville Bold"/>
              </a:rPr>
              <a:t>Embedding Layers.</a:t>
            </a:r>
          </a:p>
          <a:p>
            <a:pPr algn="l">
              <a:lnSpc>
                <a:spcPts val="3000"/>
              </a:lnSpc>
            </a:pPr>
            <a:r>
              <a:rPr lang="en-US" sz="3000">
                <a:solidFill>
                  <a:srgbClr val="000000"/>
                </a:solidFill>
                <a:latin typeface="Libre Baskerville"/>
                <a:ea typeface="Libre Baskerville"/>
                <a:cs typeface="Libre Baskerville"/>
                <a:sym typeface="Libre Baskerville"/>
              </a:rPr>
              <a:t>Convert categories into dense vectors using embeddings, commonly used in NLP and recommendation systems.</a:t>
            </a:r>
          </a:p>
        </p:txBody>
      </p:sp>
      <p:sp>
        <p:nvSpPr>
          <p:cNvPr name="TextBox 14" id="14"/>
          <p:cNvSpPr txBox="true"/>
          <p:nvPr/>
        </p:nvSpPr>
        <p:spPr>
          <a:xfrm rot="0">
            <a:off x="11348235" y="3537278"/>
            <a:ext cx="674964"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04</a:t>
            </a:r>
          </a:p>
        </p:txBody>
      </p:sp>
      <p:sp>
        <p:nvSpPr>
          <p:cNvPr name="TextBox 15" id="15"/>
          <p:cNvSpPr txBox="true"/>
          <p:nvPr/>
        </p:nvSpPr>
        <p:spPr>
          <a:xfrm rot="0">
            <a:off x="14618475" y="4064328"/>
            <a:ext cx="3020759" cy="4210050"/>
          </a:xfrm>
          <a:prstGeom prst="rect">
            <a:avLst/>
          </a:prstGeom>
        </p:spPr>
        <p:txBody>
          <a:bodyPr anchor="t" rtlCol="false" tIns="0" lIns="0" bIns="0" rIns="0">
            <a:spAutoFit/>
          </a:bodyPr>
          <a:lstStyle/>
          <a:p>
            <a:pPr algn="l">
              <a:lnSpc>
                <a:spcPts val="3000"/>
              </a:lnSpc>
            </a:pPr>
            <a:r>
              <a:rPr lang="en-US" sz="3000" b="true">
                <a:solidFill>
                  <a:srgbClr val="000000"/>
                </a:solidFill>
                <a:latin typeface="Libre Baskerville Bold"/>
                <a:ea typeface="Libre Baskerville Bold"/>
                <a:cs typeface="Libre Baskerville Bold"/>
                <a:sym typeface="Libre Baskerville Bold"/>
              </a:rPr>
              <a:t>One-hot Encoding + PCA.</a:t>
            </a:r>
          </a:p>
          <a:p>
            <a:pPr algn="l">
              <a:lnSpc>
                <a:spcPts val="3000"/>
              </a:lnSpc>
            </a:pPr>
            <a:r>
              <a:rPr lang="en-US" sz="3000">
                <a:solidFill>
                  <a:srgbClr val="000000"/>
                </a:solidFill>
                <a:latin typeface="Libre Baskerville"/>
                <a:ea typeface="Libre Baskerville"/>
                <a:cs typeface="Libre Baskerville"/>
                <a:sym typeface="Libre Baskerville"/>
              </a:rPr>
              <a:t>Apply a dimensionality reduciton technique like PCA to reduce dimentsionality after one-hot encoding.</a:t>
            </a:r>
          </a:p>
        </p:txBody>
      </p:sp>
      <p:sp>
        <p:nvSpPr>
          <p:cNvPr name="TextBox 16" id="16"/>
          <p:cNvSpPr txBox="true"/>
          <p:nvPr/>
        </p:nvSpPr>
        <p:spPr>
          <a:xfrm rot="0">
            <a:off x="14626169" y="3537278"/>
            <a:ext cx="595680"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05</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9690525" y="5345040"/>
            <a:ext cx="7568775" cy="3124200"/>
            <a:chOff x="0" y="0"/>
            <a:chExt cx="10091699" cy="4165600"/>
          </a:xfrm>
        </p:grpSpPr>
        <p:pic>
          <p:nvPicPr>
            <p:cNvPr name="Picture 7" id="7"/>
            <p:cNvPicPr>
              <a:picLocks noChangeAspect="true"/>
            </p:cNvPicPr>
            <p:nvPr/>
          </p:nvPicPr>
          <p:blipFill>
            <a:blip r:embed="rId8"/>
            <a:srcRect l="0" t="29673" r="0" b="8371"/>
            <a:stretch>
              <a:fillRect/>
            </a:stretch>
          </p:blipFill>
          <p:spPr>
            <a:xfrm flipH="false" flipV="false">
              <a:off x="0" y="0"/>
              <a:ext cx="10091699" cy="4165600"/>
            </a:xfrm>
            <a:prstGeom prst="rect">
              <a:avLst/>
            </a:prstGeom>
          </p:spPr>
        </p:pic>
      </p:grpSp>
      <p:sp>
        <p:nvSpPr>
          <p:cNvPr name="TextBox 8" id="8"/>
          <p:cNvSpPr txBox="true"/>
          <p:nvPr/>
        </p:nvSpPr>
        <p:spPr>
          <a:xfrm rot="0">
            <a:off x="2559057" y="926648"/>
            <a:ext cx="13169885" cy="3506625"/>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Q2: Scaling Model Inference for high traffic </a:t>
            </a:r>
          </a:p>
        </p:txBody>
      </p:sp>
      <p:sp>
        <p:nvSpPr>
          <p:cNvPr name="TextBox 9" id="9"/>
          <p:cNvSpPr txBox="true"/>
          <p:nvPr/>
        </p:nvSpPr>
        <p:spPr>
          <a:xfrm rot="0">
            <a:off x="1028700" y="5402190"/>
            <a:ext cx="8115300" cy="3448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Deploying deep learning models at scale means handling high request volume with low latency. Some of the challenges involve handling slow inference speed, high hardware costs, bottlenecks in request handling (synchronization, batching), and dynamic scaling to handle fluctuating traffic.</a:t>
            </a:r>
          </a:p>
          <a:p>
            <a:pPr algn="l">
              <a:lnSpc>
                <a:spcPts val="300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4895648" y="1759784"/>
            <a:ext cx="8496705"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Solutions</a:t>
            </a:r>
          </a:p>
        </p:txBody>
      </p:sp>
      <p:sp>
        <p:nvSpPr>
          <p:cNvPr name="TextBox 7" id="7"/>
          <p:cNvSpPr txBox="true"/>
          <p:nvPr/>
        </p:nvSpPr>
        <p:spPr>
          <a:xfrm rot="0">
            <a:off x="1328165" y="4678531"/>
            <a:ext cx="5856473" cy="4972050"/>
          </a:xfrm>
          <a:prstGeom prst="rect">
            <a:avLst/>
          </a:prstGeom>
        </p:spPr>
        <p:txBody>
          <a:bodyPr anchor="t" rtlCol="false" tIns="0" lIns="0" bIns="0" rIns="0">
            <a:spAutoFit/>
          </a:bodyPr>
          <a:lstStyle/>
          <a:p>
            <a:pPr algn="l">
              <a:lnSpc>
                <a:spcPts val="3000"/>
              </a:lnSpc>
            </a:pPr>
            <a:r>
              <a:rPr lang="en-US" sz="3000" b="true">
                <a:solidFill>
                  <a:srgbClr val="000000"/>
                </a:solidFill>
                <a:latin typeface="Libre Baskerville Bold"/>
                <a:ea typeface="Libre Baskerville Bold"/>
                <a:cs typeface="Libre Baskerville Bold"/>
                <a:sym typeface="Libre Baskerville Bold"/>
              </a:rPr>
              <a:t>Infrastructure.</a:t>
            </a:r>
          </a:p>
          <a:p>
            <a:pPr algn="l">
              <a:lnSpc>
                <a:spcPts val="3000"/>
              </a:lnSpc>
            </a:pPr>
            <a:r>
              <a:rPr lang="en-US" sz="3000">
                <a:solidFill>
                  <a:srgbClr val="000000"/>
                </a:solidFill>
                <a:latin typeface="Libre Baskerville"/>
                <a:ea typeface="Libre Baskerville"/>
                <a:cs typeface="Libre Baskerville"/>
                <a:sym typeface="Libre Baskerville"/>
              </a:rPr>
              <a:t>Kubernetes allow for autoscaling, i.e. dynamically adjusting inference instances.</a:t>
            </a:r>
          </a:p>
          <a:p>
            <a:pPr algn="l">
              <a:lnSpc>
                <a:spcPts val="3000"/>
              </a:lnSpc>
            </a:pPr>
            <a:r>
              <a:rPr lang="en-US" sz="3000">
                <a:solidFill>
                  <a:srgbClr val="000000"/>
                </a:solidFill>
                <a:latin typeface="Libre Baskerville"/>
                <a:ea typeface="Libre Baskerville"/>
                <a:cs typeface="Libre Baskerville"/>
                <a:sym typeface="Libre Baskerville"/>
              </a:rPr>
              <a:t>NVIDIA Triton server enables efifcient model serving with dynamic batching. Deploying on TFUs reuces latency for real-time applications.</a:t>
            </a:r>
          </a:p>
          <a:p>
            <a:pPr algn="l">
              <a:lnSpc>
                <a:spcPts val="3000"/>
              </a:lnSpc>
            </a:pPr>
            <a:r>
              <a:rPr lang="en-US" sz="3000">
                <a:solidFill>
                  <a:srgbClr val="000000"/>
                </a:solidFill>
                <a:latin typeface="Libre Baskerville"/>
                <a:ea typeface="Libre Baskerville"/>
                <a:cs typeface="Libre Baskerville"/>
                <a:sym typeface="Libre Baskerville"/>
              </a:rPr>
              <a:t>Serverless inference like AWS Lambda + GPY backed instances autoscales well.</a:t>
            </a:r>
          </a:p>
          <a:p>
            <a:pPr algn="l">
              <a:lnSpc>
                <a:spcPts val="3000"/>
              </a:lnSpc>
            </a:pPr>
          </a:p>
        </p:txBody>
      </p:sp>
      <p:sp>
        <p:nvSpPr>
          <p:cNvPr name="TextBox 8" id="8"/>
          <p:cNvSpPr txBox="true"/>
          <p:nvPr/>
        </p:nvSpPr>
        <p:spPr>
          <a:xfrm rot="0">
            <a:off x="8118088" y="4678531"/>
            <a:ext cx="3798201" cy="4972050"/>
          </a:xfrm>
          <a:prstGeom prst="rect">
            <a:avLst/>
          </a:prstGeom>
        </p:spPr>
        <p:txBody>
          <a:bodyPr anchor="t" rtlCol="false" tIns="0" lIns="0" bIns="0" rIns="0">
            <a:spAutoFit/>
          </a:bodyPr>
          <a:lstStyle/>
          <a:p>
            <a:pPr algn="l">
              <a:lnSpc>
                <a:spcPts val="3000"/>
              </a:lnSpc>
            </a:pPr>
            <a:r>
              <a:rPr lang="en-US" sz="3000" b="true">
                <a:solidFill>
                  <a:srgbClr val="000000"/>
                </a:solidFill>
                <a:latin typeface="Libre Baskerville Bold"/>
                <a:ea typeface="Libre Baskerville Bold"/>
                <a:cs typeface="Libre Baskerville Bold"/>
                <a:sym typeface="Libre Baskerville Bold"/>
              </a:rPr>
              <a:t>Optimizations for inference.</a:t>
            </a:r>
          </a:p>
          <a:p>
            <a:pPr algn="l">
              <a:lnSpc>
                <a:spcPts val="3000"/>
              </a:lnSpc>
            </a:pPr>
            <a:r>
              <a:rPr lang="en-US" sz="3000">
                <a:solidFill>
                  <a:srgbClr val="000000"/>
                </a:solidFill>
                <a:latin typeface="Libre Baskerville"/>
                <a:ea typeface="Libre Baskerville"/>
                <a:cs typeface="Libre Baskerville"/>
                <a:sym typeface="Libre Baskerville"/>
              </a:rPr>
              <a:t>Model pruning - reducing the model size without sacrificing accuracy. Batching requests: combining multiple queries to maximize GPU/TPU efficiency. </a:t>
            </a:r>
          </a:p>
        </p:txBody>
      </p:sp>
      <p:sp>
        <p:nvSpPr>
          <p:cNvPr name="TextBox 9" id="9"/>
          <p:cNvSpPr txBox="true"/>
          <p:nvPr/>
        </p:nvSpPr>
        <p:spPr>
          <a:xfrm rot="0">
            <a:off x="12965549" y="4678531"/>
            <a:ext cx="4019571" cy="4972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We could also  profile model performance before deployment, e.g. </a:t>
            </a:r>
            <a:r>
              <a:rPr lang="en-US" sz="3000" b="true">
                <a:solidFill>
                  <a:srgbClr val="000000"/>
                </a:solidFill>
                <a:latin typeface="Libre Baskerville Bold"/>
                <a:ea typeface="Libre Baskerville Bold"/>
                <a:cs typeface="Libre Baskerville Bold"/>
                <a:sym typeface="Libre Baskerville Bold"/>
              </a:rPr>
              <a:t>TensorRT</a:t>
            </a:r>
            <a:r>
              <a:rPr lang="en-US" sz="3000">
                <a:solidFill>
                  <a:srgbClr val="000000"/>
                </a:solidFill>
                <a:latin typeface="Libre Baskerville"/>
                <a:ea typeface="Libre Baskerville"/>
                <a:cs typeface="Libre Baskerville"/>
                <a:sym typeface="Libre Baskerville"/>
              </a:rPr>
              <a:t> benchmarking. That way we are aware of the inference speed before we put it into production. We could roll it out with feature flags in a controlled manner.</a:t>
            </a:r>
          </a:p>
        </p:txBody>
      </p:sp>
      <p:sp>
        <p:nvSpPr>
          <p:cNvPr name="TextBox 10" id="10"/>
          <p:cNvSpPr txBox="true"/>
          <p:nvPr/>
        </p:nvSpPr>
        <p:spPr>
          <a:xfrm rot="0">
            <a:off x="1343084" y="4151481"/>
            <a:ext cx="1001158"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01</a:t>
            </a:r>
          </a:p>
        </p:txBody>
      </p:sp>
      <p:sp>
        <p:nvSpPr>
          <p:cNvPr name="TextBox 11" id="11"/>
          <p:cNvSpPr txBox="true"/>
          <p:nvPr/>
        </p:nvSpPr>
        <p:spPr>
          <a:xfrm rot="0">
            <a:off x="8118088" y="4151481"/>
            <a:ext cx="610532"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02</a:t>
            </a:r>
          </a:p>
        </p:txBody>
      </p:sp>
      <p:sp>
        <p:nvSpPr>
          <p:cNvPr name="TextBox 12" id="12"/>
          <p:cNvSpPr txBox="true"/>
          <p:nvPr/>
        </p:nvSpPr>
        <p:spPr>
          <a:xfrm rot="0">
            <a:off x="13019854" y="4151481"/>
            <a:ext cx="702885"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03</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9424607" y="4433272"/>
            <a:ext cx="8144967" cy="3716141"/>
          </a:xfrm>
          <a:custGeom>
            <a:avLst/>
            <a:gdLst/>
            <a:ahLst/>
            <a:cxnLst/>
            <a:rect r="r" b="b" t="t" l="l"/>
            <a:pathLst>
              <a:path h="3716141" w="8144967">
                <a:moveTo>
                  <a:pt x="0" y="0"/>
                </a:moveTo>
                <a:lnTo>
                  <a:pt x="8144967" y="0"/>
                </a:lnTo>
                <a:lnTo>
                  <a:pt x="8144967" y="3716141"/>
                </a:lnTo>
                <a:lnTo>
                  <a:pt x="0" y="3716141"/>
                </a:lnTo>
                <a:lnTo>
                  <a:pt x="0" y="0"/>
                </a:lnTo>
                <a:close/>
              </a:path>
            </a:pathLst>
          </a:custGeom>
          <a:blipFill>
            <a:blip r:embed="rId8"/>
            <a:stretch>
              <a:fillRect l="0" t="0" r="0" b="0"/>
            </a:stretch>
          </a:blipFill>
        </p:spPr>
      </p:sp>
      <p:sp>
        <p:nvSpPr>
          <p:cNvPr name="TextBox 7" id="7"/>
          <p:cNvSpPr txBox="true"/>
          <p:nvPr/>
        </p:nvSpPr>
        <p:spPr>
          <a:xfrm rot="0">
            <a:off x="2080693" y="926648"/>
            <a:ext cx="14687829" cy="2360491"/>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Q3: Precision, Recall, Accuracy</a:t>
            </a:r>
          </a:p>
        </p:txBody>
      </p:sp>
      <p:sp>
        <p:nvSpPr>
          <p:cNvPr name="TextBox 8" id="8"/>
          <p:cNvSpPr txBox="true"/>
          <p:nvPr/>
        </p:nvSpPr>
        <p:spPr>
          <a:xfrm rot="0">
            <a:off x="1028700" y="4490422"/>
            <a:ext cx="8115300" cy="5353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The effectiveness of machine learning models depends on how we assess their performance. While model accuracy is often used as a quick evaluation metric, it is not often the best choice in terms of depth and comprehensiveness.</a:t>
            </a:r>
          </a:p>
          <a:p>
            <a:pPr algn="l">
              <a:lnSpc>
                <a:spcPts val="3000"/>
              </a:lnSpc>
            </a:pPr>
            <a:r>
              <a:rPr lang="en-US" sz="3000">
                <a:solidFill>
                  <a:srgbClr val="000000"/>
                </a:solidFill>
                <a:latin typeface="Libre Baskerville"/>
                <a:ea typeface="Libre Baskerville"/>
                <a:cs typeface="Libre Baskerville"/>
                <a:sym typeface="Libre Baskerville"/>
              </a:rPr>
              <a:t>It measures the</a:t>
            </a:r>
            <a:r>
              <a:rPr lang="en-US" sz="3000">
                <a:solidFill>
                  <a:srgbClr val="000000"/>
                </a:solidFill>
                <a:latin typeface="Libre Baskerville"/>
                <a:ea typeface="Libre Baskerville"/>
                <a:cs typeface="Libre Baskerville"/>
                <a:sym typeface="Libre Baskerville"/>
              </a:rPr>
              <a:t> overall number of correct predictions made by the model across the entire dataset. However, it does not provide insights into class-specific performance, such as which class boundaries were well-learned or where the model struggled.</a:t>
            </a:r>
          </a:p>
          <a:p>
            <a:pPr algn="l">
              <a:lnSpc>
                <a:spcPts val="300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029021" y="1374775"/>
            <a:ext cx="12351009" cy="1731297"/>
          </a:xfrm>
          <a:prstGeom prst="rect">
            <a:avLst/>
          </a:prstGeom>
        </p:spPr>
        <p:txBody>
          <a:bodyPr anchor="t" rtlCol="false" tIns="0" lIns="0" bIns="0" rIns="0">
            <a:spAutoFit/>
          </a:bodyPr>
          <a:lstStyle/>
          <a:p>
            <a:pPr algn="ctr">
              <a:lnSpc>
                <a:spcPts val="6661"/>
              </a:lnSpc>
            </a:pPr>
            <a:r>
              <a:rPr lang="en-US" sz="6661">
                <a:solidFill>
                  <a:srgbClr val="000000"/>
                </a:solidFill>
                <a:latin typeface="Yeseva One"/>
                <a:ea typeface="Yeseva One"/>
                <a:cs typeface="Yeseva One"/>
                <a:sym typeface="Yeseva One"/>
              </a:rPr>
              <a:t>Precision, Recall, Accuracy: Differences and use cases:</a:t>
            </a:r>
          </a:p>
        </p:txBody>
      </p:sp>
      <p:sp>
        <p:nvSpPr>
          <p:cNvPr name="TextBox 7" id="7"/>
          <p:cNvSpPr txBox="true"/>
          <p:nvPr/>
        </p:nvSpPr>
        <p:spPr>
          <a:xfrm rot="0">
            <a:off x="1328165" y="4208927"/>
            <a:ext cx="5458746" cy="6717030"/>
          </a:xfrm>
          <a:prstGeom prst="rect">
            <a:avLst/>
          </a:prstGeom>
        </p:spPr>
        <p:txBody>
          <a:bodyPr anchor="t" rtlCol="false" tIns="0" lIns="0" bIns="0" rIns="0">
            <a:spAutoFit/>
          </a:bodyPr>
          <a:lstStyle/>
          <a:p>
            <a:pPr algn="l">
              <a:lnSpc>
                <a:spcPts val="3000"/>
              </a:lnSpc>
            </a:pPr>
            <a:r>
              <a:rPr lang="en-US" sz="3000" b="true">
                <a:solidFill>
                  <a:srgbClr val="000000"/>
                </a:solidFill>
                <a:latin typeface="Libre Baskerville Bold"/>
                <a:ea typeface="Libre Baskerville Bold"/>
                <a:cs typeface="Libre Baskerville Bold"/>
                <a:sym typeface="Libre Baskerville Bold"/>
              </a:rPr>
              <a:t>Precision</a:t>
            </a:r>
            <a:r>
              <a:rPr lang="en-US" sz="3000">
                <a:solidFill>
                  <a:srgbClr val="000000"/>
                </a:solidFill>
                <a:latin typeface="Libre Baskerville"/>
                <a:ea typeface="Libre Baskerville"/>
                <a:cs typeface="Libre Baskerville"/>
                <a:sym typeface="Libre Baskerville"/>
              </a:rPr>
              <a:t>. We try to make sure that what we are classifying as the positive class is a positive class sample indeed, which in turn reduces recall. For example: in recommender systems, reducing the number of false positive is the most important. If the user sees recommendations they don’t like, they will close the app. Useful in cases of imbalanced datasets.</a:t>
            </a:r>
          </a:p>
          <a:p>
            <a:pPr algn="l">
              <a:lnSpc>
                <a:spcPts val="3899"/>
              </a:lnSpc>
            </a:pPr>
          </a:p>
          <a:p>
            <a:pPr algn="l">
              <a:lnSpc>
                <a:spcPts val="3899"/>
              </a:lnSpc>
            </a:pPr>
          </a:p>
        </p:txBody>
      </p:sp>
      <p:sp>
        <p:nvSpPr>
          <p:cNvPr name="TextBox 8" id="8"/>
          <p:cNvSpPr txBox="true"/>
          <p:nvPr/>
        </p:nvSpPr>
        <p:spPr>
          <a:xfrm rot="0">
            <a:off x="7224101" y="4064328"/>
            <a:ext cx="5386103" cy="5734050"/>
          </a:xfrm>
          <a:prstGeom prst="rect">
            <a:avLst/>
          </a:prstGeom>
        </p:spPr>
        <p:txBody>
          <a:bodyPr anchor="t" rtlCol="false" tIns="0" lIns="0" bIns="0" rIns="0">
            <a:spAutoFit/>
          </a:bodyPr>
          <a:lstStyle/>
          <a:p>
            <a:pPr algn="l">
              <a:lnSpc>
                <a:spcPts val="3000"/>
              </a:lnSpc>
            </a:pPr>
            <a:r>
              <a:rPr lang="en-US" sz="3000" b="true">
                <a:solidFill>
                  <a:srgbClr val="000000"/>
                </a:solidFill>
                <a:latin typeface="Libre Baskerville Bold"/>
                <a:ea typeface="Libre Baskerville Bold"/>
                <a:cs typeface="Libre Baskerville Bold"/>
                <a:sym typeface="Libre Baskerville Bold"/>
              </a:rPr>
              <a:t>Recall</a:t>
            </a:r>
            <a:r>
              <a:rPr lang="en-US" sz="3000">
                <a:solidFill>
                  <a:srgbClr val="000000"/>
                </a:solidFill>
                <a:latin typeface="Libre Baskerville"/>
                <a:ea typeface="Libre Baskerville"/>
                <a:cs typeface="Libre Baskerville"/>
                <a:sym typeface="Libre Baskerville"/>
              </a:rPr>
              <a:t>.  We are trying not to miss out on any positive class samples, which allows many false positives to creep in, thus reducing precision.We use it when we want to be very aware of false negatives, like in the case of cancer detection. If our patient is classified as a false negative, the consequences for their health can be detrimental. Useful in cases of imbalanced datasets.</a:t>
            </a:r>
          </a:p>
        </p:txBody>
      </p:sp>
      <p:sp>
        <p:nvSpPr>
          <p:cNvPr name="TextBox 9" id="9"/>
          <p:cNvSpPr txBox="true"/>
          <p:nvPr/>
        </p:nvSpPr>
        <p:spPr>
          <a:xfrm rot="0">
            <a:off x="13464580" y="4064328"/>
            <a:ext cx="3830900" cy="5734050"/>
          </a:xfrm>
          <a:prstGeom prst="rect">
            <a:avLst/>
          </a:prstGeom>
        </p:spPr>
        <p:txBody>
          <a:bodyPr anchor="t" rtlCol="false" tIns="0" lIns="0" bIns="0" rIns="0">
            <a:spAutoFit/>
          </a:bodyPr>
          <a:lstStyle/>
          <a:p>
            <a:pPr algn="l">
              <a:lnSpc>
                <a:spcPts val="3000"/>
              </a:lnSpc>
            </a:pPr>
            <a:r>
              <a:rPr lang="en-US" sz="3000" b="true">
                <a:solidFill>
                  <a:srgbClr val="000000"/>
                </a:solidFill>
                <a:latin typeface="Libre Baskerville Bold"/>
                <a:ea typeface="Libre Baskerville Bold"/>
                <a:cs typeface="Libre Baskerville Bold"/>
                <a:sym typeface="Libre Baskerville Bold"/>
              </a:rPr>
              <a:t>Accuracy</a:t>
            </a:r>
            <a:r>
              <a:rPr lang="en-US" sz="3000">
                <a:solidFill>
                  <a:srgbClr val="000000"/>
                </a:solidFill>
                <a:latin typeface="Libre Baskerville"/>
                <a:ea typeface="Libre Baskerville"/>
                <a:cs typeface="Libre Baskerville"/>
                <a:sym typeface="Libre Baskerville"/>
              </a:rPr>
              <a:t> tells us how many times our model got its prediction correct as a ratio of the total times the model was used for predictions. However, it makes sense to use a metric like an accuracy only when the dataset is balanced</a:t>
            </a:r>
          </a:p>
          <a:p>
            <a:pPr algn="l">
              <a:lnSpc>
                <a:spcPts val="3000"/>
              </a:lnSpc>
            </a:pPr>
          </a:p>
        </p:txBody>
      </p:sp>
      <p:sp>
        <p:nvSpPr>
          <p:cNvPr name="TextBox 10" id="10"/>
          <p:cNvSpPr txBox="true"/>
          <p:nvPr/>
        </p:nvSpPr>
        <p:spPr>
          <a:xfrm rot="0">
            <a:off x="1340808" y="3681877"/>
            <a:ext cx="848458"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01</a:t>
            </a:r>
          </a:p>
        </p:txBody>
      </p:sp>
      <p:sp>
        <p:nvSpPr>
          <p:cNvPr name="TextBox 11" id="11"/>
          <p:cNvSpPr txBox="true"/>
          <p:nvPr/>
        </p:nvSpPr>
        <p:spPr>
          <a:xfrm rot="0">
            <a:off x="7224101" y="3537278"/>
            <a:ext cx="923615"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02</a:t>
            </a:r>
          </a:p>
        </p:txBody>
      </p:sp>
      <p:sp>
        <p:nvSpPr>
          <p:cNvPr name="TextBox 12" id="12"/>
          <p:cNvSpPr txBox="true"/>
          <p:nvPr/>
        </p:nvSpPr>
        <p:spPr>
          <a:xfrm rot="0">
            <a:off x="13530132" y="3537278"/>
            <a:ext cx="848458"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03</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4895648" y="3375451"/>
            <a:ext cx="8496705"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References</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2547003" y="5232692"/>
            <a:ext cx="13193995" cy="2921635"/>
          </a:xfrm>
          <a:prstGeom prst="rect">
            <a:avLst/>
          </a:prstGeom>
        </p:spPr>
        <p:txBody>
          <a:bodyPr anchor="t" rtlCol="false" tIns="0" lIns="0" bIns="0" rIns="0">
            <a:spAutoFit/>
          </a:bodyPr>
          <a:lstStyle/>
          <a:p>
            <a:pPr algn="l" marL="626114" indent="-313057" lvl="1">
              <a:lnSpc>
                <a:spcPts val="2900"/>
              </a:lnSpc>
              <a:buAutoNum type="arabicPeriod" startAt="1"/>
            </a:pPr>
            <a:r>
              <a:rPr lang="en-US" sz="2900" u="sng">
                <a:solidFill>
                  <a:srgbClr val="000000"/>
                </a:solidFill>
                <a:latin typeface="Libre Baskerville"/>
                <a:ea typeface="Libre Baskerville"/>
                <a:cs typeface="Libre Baskerville"/>
                <a:sym typeface="Libre Baskerville"/>
                <a:hlinkClick r:id="rId8" tooltip="https://arxiv.org/abs/1510.00149"/>
              </a:rPr>
              <a:t> Han, S., et al. (2015). Deep Compression: Compressing Deep Neural Networks with Pruning, Trained Quantization, and Huffman Coding </a:t>
            </a:r>
          </a:p>
          <a:p>
            <a:pPr algn="l" marL="626114" indent="-313057" lvl="1">
              <a:lnSpc>
                <a:spcPts val="2900"/>
              </a:lnSpc>
              <a:buAutoNum type="arabicPeriod" startAt="1"/>
            </a:pPr>
            <a:r>
              <a:rPr lang="en-US" sz="2900" u="sng">
                <a:solidFill>
                  <a:srgbClr val="000000"/>
                </a:solidFill>
                <a:latin typeface="Libre Baskerville"/>
                <a:ea typeface="Libre Baskerville"/>
                <a:cs typeface="Libre Baskerville"/>
                <a:sym typeface="Libre Baskerville"/>
                <a:hlinkClick r:id="rId9" tooltip="https://dl.acm.org/doi/10.1145/3079856.3080246"/>
              </a:rPr>
              <a:t>Jouppi, N. P., et al. (2017). In-Datacenter Performance Analysis of a Tensor Processing Unit.</a:t>
            </a:r>
          </a:p>
          <a:p>
            <a:pPr algn="l" marL="626114" indent="-313057" lvl="1">
              <a:lnSpc>
                <a:spcPts val="2900"/>
              </a:lnSpc>
              <a:buAutoNum type="arabicPeriod" startAt="1"/>
            </a:pPr>
            <a:r>
              <a:rPr lang="en-US" sz="2900" u="sng">
                <a:solidFill>
                  <a:srgbClr val="000000"/>
                </a:solidFill>
                <a:latin typeface="Libre Baskerville"/>
                <a:ea typeface="Libre Baskerville"/>
                <a:cs typeface="Libre Baskerville"/>
                <a:sym typeface="Libre Baskerville"/>
                <a:hlinkClick r:id="rId10" tooltip="https://developer.nvidia.com/triton-inference-server"/>
              </a:rPr>
              <a:t>NVIDIA Triton Inference Server</a:t>
            </a:r>
          </a:p>
          <a:p>
            <a:pPr algn="l" marL="626114" indent="-313057" lvl="1">
              <a:lnSpc>
                <a:spcPts val="2900"/>
              </a:lnSpc>
              <a:buAutoNum type="arabicPeriod" startAt="1"/>
            </a:pPr>
            <a:r>
              <a:rPr lang="en-US" sz="2900" u="sng">
                <a:solidFill>
                  <a:srgbClr val="000000"/>
                </a:solidFill>
                <a:latin typeface="Libre Baskerville"/>
                <a:ea typeface="Libre Baskerville"/>
                <a:cs typeface="Libre Baskerville"/>
                <a:sym typeface="Libre Baskerville"/>
                <a:hlinkClick r:id="rId11" tooltip="https://www.v7labs.com/blog/precision-vs-recall-guide"/>
              </a:rPr>
              <a:t>Precision &amp; Recall Guide</a:t>
            </a:r>
          </a:p>
          <a:p>
            <a:pPr algn="l" marL="626114" indent="-313057" lvl="1">
              <a:lnSpc>
                <a:spcPts val="2900"/>
              </a:lnSpc>
              <a:spcBef>
                <a:spcPct val="0"/>
              </a:spcBef>
              <a:buAutoNum type="arabicPeriod" startAt="1"/>
            </a:pPr>
            <a:r>
              <a:rPr lang="en-US" sz="2900" u="sng">
                <a:solidFill>
                  <a:srgbClr val="000000"/>
                </a:solidFill>
                <a:latin typeface="Libre Baskerville"/>
                <a:ea typeface="Libre Baskerville"/>
                <a:cs typeface="Libre Baskerville"/>
                <a:sym typeface="Libre Baskerville"/>
                <a:hlinkClick r:id="rId12" tooltip="https://developer.nvidia.com/tensorrt"/>
              </a:rPr>
              <a:t>NVIDIA TensorRT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DAGgetH8am4</dc:identifier>
  <dcterms:modified xsi:type="dcterms:W3CDTF">2011-08-01T06:04:30Z</dcterms:modified>
  <cp:revision>1</cp:revision>
  <dc:title>Abstract</dc:title>
</cp:coreProperties>
</file>