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Hello</a:t>
            </a:r>
            <a:r>
              <a:rPr lang="en-GB"/>
              <a:t> everyone.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We’re Team DS7 from the University of Toronto’s Data Science Certificate program. Today, we’ll share key findings from our capstone project analyzing car sales data from 2022 and 2023.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3a46277b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3a46277b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The three big questions that guided our entire project.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First, we examined car popularity across brands and body styles.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Next, we explored how customer traits like income or location affect car preferences.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Finally, we challenged ourselves to build a model that could actually predict future trends.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These goals gave us a clear path from raw data to actionable insights.</a:t>
            </a: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73a46277b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73a46277b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Some of the most meaningful insights we discovered from the data.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First, </a:t>
            </a:r>
            <a:r>
              <a:rPr b="1" lang="en-GB" sz="1200">
                <a:solidFill>
                  <a:schemeClr val="dk1"/>
                </a:solidFill>
              </a:rPr>
              <a:t>SUVs and Hatchbacks clearly lead the market</a:t>
            </a:r>
            <a:r>
              <a:rPr lang="en-GB" sz="1200">
                <a:solidFill>
                  <a:schemeClr val="dk1"/>
                </a:solidFill>
              </a:rPr>
              <a:t>, especially among customers with mid to high incomes.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</a:rPr>
              <a:t>Automatic transmissions</a:t>
            </a:r>
            <a:r>
              <a:rPr lang="en-GB" sz="1200">
                <a:solidFill>
                  <a:schemeClr val="dk1"/>
                </a:solidFill>
              </a:rPr>
              <a:t> are strongly preferred, regardless of region, showing a universal customer trend.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When we looked at the </a:t>
            </a:r>
            <a:r>
              <a:rPr b="1" lang="en-GB" sz="1200">
                <a:solidFill>
                  <a:schemeClr val="dk1"/>
                </a:solidFill>
              </a:rPr>
              <a:t>top-selling brands</a:t>
            </a:r>
            <a:r>
              <a:rPr lang="en-GB" sz="1200">
                <a:solidFill>
                  <a:schemeClr val="dk1"/>
                </a:solidFill>
              </a:rPr>
              <a:t>, we found </a:t>
            </a:r>
            <a:r>
              <a:rPr b="1" lang="en-GB" sz="1200">
                <a:solidFill>
                  <a:schemeClr val="dk1"/>
                </a:solidFill>
              </a:rPr>
              <a:t>Chevrolet, Dodge, Ford, </a:t>
            </a:r>
            <a:r>
              <a:rPr lang="en-GB" sz="1200">
                <a:solidFill>
                  <a:schemeClr val="dk1"/>
                </a:solidFill>
              </a:rPr>
              <a:t> at the top.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Interestingly, there's a </a:t>
            </a:r>
            <a:r>
              <a:rPr b="1" lang="en-GB" sz="1200">
                <a:solidFill>
                  <a:schemeClr val="dk1"/>
                </a:solidFill>
              </a:rPr>
              <a:t>strong correlation between customer income and the price of the car they purchase</a:t>
            </a:r>
            <a:r>
              <a:rPr lang="en-GB" sz="1200">
                <a:solidFill>
                  <a:schemeClr val="dk1"/>
                </a:solidFill>
              </a:rPr>
              <a:t> — higher income customers tend to buy more expensive models.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Finally, not all models performed equally — we noticed that models like the </a:t>
            </a:r>
            <a:r>
              <a:rPr b="1" lang="en-GB" sz="1200">
                <a:solidFill>
                  <a:schemeClr val="dk1"/>
                </a:solidFill>
              </a:rPr>
              <a:t>Hardtop and Passenger</a:t>
            </a:r>
            <a:r>
              <a:rPr lang="en-GB" sz="1200">
                <a:solidFill>
                  <a:schemeClr val="dk1"/>
                </a:solidFill>
              </a:rPr>
              <a:t> vehicles had significantly lower sales, which could suggest a need for product review or marketing adjustment.</a:t>
            </a:r>
            <a:endParaRPr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3a46277b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73a46277b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73a46277b0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73a46277b0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1D35"/>
                </a:solidFill>
              </a:rPr>
              <a:t>Performance &amp; Complexity: Random Forest typically achieves higher predictive accuracy in many real-world scenarios, particularly with diverse and complex datasets, by averaging the predictions of multiple decision trees.</a:t>
            </a:r>
            <a:endParaRPr sz="1200">
              <a:solidFill>
                <a:srgbClr val="001D3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1D3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1D35"/>
                </a:solidFill>
              </a:rPr>
              <a:t>Interpretability: Random Forest, while powerful, is a "black box" model, making it harder to understand the exact contribution of individual features.</a:t>
            </a:r>
            <a:endParaRPr sz="1200">
              <a:solidFill>
                <a:srgbClr val="001D3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1D3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While the model is promising (71% overall accuracy, strong for Passenger category), its performance varies across classes, making it valuable as a decision-support tool but not yet a fully autonomous system. Continuous improvement is needed in expanding dataset and cross-department data collaboration to enrich model inputs and model maturity.</a:t>
            </a:r>
            <a:endParaRPr sz="1200">
              <a:solidFill>
                <a:srgbClr val="001D35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73a46277b0_9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73a46277b0_9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The analysis shows that the most popular car categories are SUV and Hatchback with selling power of more than 1200 units overall with higher numbers in prediction.</a:t>
            </a: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73a46277b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73a46277b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Based on the results, we would like to share key takeaways for each team: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For Sales team: we recommend to </a:t>
            </a:r>
            <a:r>
              <a:rPr lang="en-GB" sz="1200">
                <a:solidFill>
                  <a:schemeClr val="dk1"/>
                </a:solidFill>
              </a:rPr>
              <a:t>prioritize SUV and Hatchback availability in key regions.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For Marketing team: we suggest designing </a:t>
            </a:r>
            <a:r>
              <a:rPr lang="en-GB" sz="1200">
                <a:solidFill>
                  <a:schemeClr val="dk1"/>
                </a:solidFill>
              </a:rPr>
              <a:t>targeted ads based on predicted category preference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For Product team: our </a:t>
            </a:r>
            <a:r>
              <a:rPr lang="en-GB" sz="1200"/>
              <a:t>recommendation</a:t>
            </a:r>
            <a:r>
              <a:rPr lang="en-GB" sz="1200"/>
              <a:t> would be to </a:t>
            </a:r>
            <a:r>
              <a:rPr lang="en-GB" sz="1200">
                <a:solidFill>
                  <a:schemeClr val="dk1"/>
                </a:solidFill>
              </a:rPr>
              <a:t>focus on improving models in high </a:t>
            </a:r>
            <a:r>
              <a:rPr lang="en-GB" sz="1200">
                <a:solidFill>
                  <a:schemeClr val="dk1"/>
                </a:solidFill>
              </a:rPr>
              <a:t>demand</a:t>
            </a:r>
            <a:r>
              <a:rPr lang="en-GB" sz="1200">
                <a:solidFill>
                  <a:schemeClr val="dk1"/>
                </a:solidFill>
              </a:rPr>
              <a:t> segment and revisit low-demand products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For Executive team: we suggest continue using prediction model to support quarterly sales targets and investment in high-demand segments, and also improving data quality for more detailed analysis.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73a46277b0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73a46277b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In conclusion, we can say: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That the accuracy of the analysis results can empower all stakeholders with the essential decisions and business growth. This is why our next steps will be (dead from the slide)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73a7ab54d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73a7ab54d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Car Sales Trend Analysis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839975" y="3651800"/>
            <a:ext cx="27147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DS7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Aloysius Felix Rozario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Inna Semenykhina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Nguyen Thuy Duong 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Shailesh Thapa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goal was to uncover meaningful insights from the car sales data, using data cleaning, exploratory data analysis, and machine learning models.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wanted to answer three main questions:</a:t>
            </a:r>
            <a:endParaRPr/>
          </a:p>
          <a:p>
            <a:pPr indent="-304958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lang="en-GB"/>
              <a:t>What types of cars are most popular?</a:t>
            </a:r>
            <a:endParaRPr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GB"/>
              <a:t>Which customer segments buy which types of cars?</a:t>
            </a:r>
            <a:endParaRPr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GB"/>
              <a:t>Can we predict future sales trends reliably?</a:t>
            </a:r>
            <a:endParaRPr/>
          </a:p>
        </p:txBody>
      </p:sp>
      <p:sp>
        <p:nvSpPr>
          <p:cNvPr id="142" name="Google Shape;142;p1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4850" y="723966"/>
            <a:ext cx="3980950" cy="1978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4862" y="2692572"/>
            <a:ext cx="3980925" cy="1972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</a:t>
            </a:r>
            <a:r>
              <a:rPr lang="en-GB"/>
              <a:t>Key</a:t>
            </a:r>
            <a:r>
              <a:rPr lang="en-GB" sz="13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/>
              <a:t>Insights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GB"/>
              <a:t>SUVs and Hatchbacks dominate – especially in mid to high income segments.</a:t>
            </a:r>
            <a:endParaRPr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GB"/>
              <a:t>Automatic transmissions dominate across all regions.</a:t>
            </a:r>
            <a:endParaRPr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GB"/>
              <a:t>Car price strongly correlates with customer income – higher income, higher price.</a:t>
            </a:r>
            <a:endParaRPr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GB"/>
              <a:t>Some models like Hardtop and Passenger underperform and may need to be re-evaluated.</a:t>
            </a:r>
            <a:endParaRPr/>
          </a:p>
        </p:txBody>
      </p:sp>
      <p:sp>
        <p:nvSpPr>
          <p:cNvPr id="151" name="Google Shape;151;p1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3600" y="730000"/>
            <a:ext cx="3980950" cy="197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3028" y="2694225"/>
            <a:ext cx="3980950" cy="197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Methods - </a:t>
            </a:r>
            <a:r>
              <a:rPr lang="en-GB"/>
              <a:t>Logistic Regression</a:t>
            </a:r>
            <a:endParaRPr/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GB"/>
              <a:t>Classified car types using structured features (Company, Price, Transmission, etc.)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GB"/>
              <a:t>Model Accuracy: 39%, best F1 scores for SUV and Sedan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GB"/>
              <a:t>Logistic regression was limited by class overlap and feature sparsity</a:t>
            </a:r>
            <a:endParaRPr/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0050" y="1567550"/>
            <a:ext cx="3367171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Methods</a:t>
            </a:r>
            <a:r>
              <a:rPr lang="en-GB"/>
              <a:t> - </a:t>
            </a:r>
            <a:r>
              <a:rPr lang="en-GB"/>
              <a:t>Random Forest Classifier</a:t>
            </a:r>
            <a:endParaRPr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95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GB" sz="1500"/>
              <a:t>Type: Ensemble learning algorithm that builds multiple decision trees</a:t>
            </a:r>
            <a:endParaRPr sz="1500"/>
          </a:p>
          <a:p>
            <a:pPr indent="-3095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GB" sz="1500"/>
              <a:t>Model non-linear </a:t>
            </a:r>
            <a:r>
              <a:rPr lang="en-GB" sz="1500"/>
              <a:t>relationships between features</a:t>
            </a:r>
            <a:endParaRPr sz="1500"/>
          </a:p>
          <a:p>
            <a:pPr indent="-3095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GB" sz="1500"/>
              <a:t>Strength: Performance &amp; Complexity (Ave Accuracy: 71%) </a:t>
            </a:r>
            <a:endParaRPr sz="1500"/>
          </a:p>
          <a:p>
            <a:pPr indent="-3095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GB" sz="1500"/>
              <a:t>Trade-off:  Interpretability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500"/>
              <a:t> The model is promising  and valuable as a decision-support tool. Continuous improvement is critical. </a:t>
            </a:r>
            <a:endParaRPr b="1" sz="1500"/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5455" y="1567550"/>
            <a:ext cx="3661219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Car Sales Trend Based on Prediction</a:t>
            </a:r>
            <a:endParaRPr/>
          </a:p>
        </p:txBody>
      </p:sp>
      <p:pic>
        <p:nvPicPr>
          <p:cNvPr id="173" name="Google Shape;173;p18" title="Car Category Popularity- Actual Purchases vs Predicted Purchases Based on Random Forest Classifi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125" y="1376288"/>
            <a:ext cx="5785754" cy="32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Team-Specific Recommendations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GB"/>
              <a:t>Sales Team: 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-GB"/>
              <a:t>Focus inventory and promotions on SUVs, Hatchbacks and Passenger. And avoid overstocking niche models.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GB"/>
              <a:t>Marketing Team: 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-GB"/>
              <a:t>Run targeted campaigns emphasizing top categories.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GB"/>
              <a:t>Product Management: 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-GB"/>
              <a:t>Continue improving SUV models and revisit low-demand products.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GB"/>
              <a:t>Executives: 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-GB"/>
              <a:t>Reliable forecasts allow confident investment planning. Future enhancements can include additional features like marital status or end-owner details.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 &amp; </a:t>
            </a:r>
            <a:r>
              <a:rPr lang="en-GB"/>
              <a:t>Next Steps</a:t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1147500" y="2502900"/>
            <a:ext cx="7038900" cy="1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GB"/>
              <a:t>Predict “best-seller” car models.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GB"/>
              <a:t>Estimate car pricing based on detailed features.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GB"/>
              <a:t>Analyze popularity by region using deeper segmentation.</a:t>
            </a:r>
            <a:endParaRPr/>
          </a:p>
        </p:txBody>
      </p:sp>
      <p:sp>
        <p:nvSpPr>
          <p:cNvPr id="186" name="Google Shape;186;p20"/>
          <p:cNvSpPr txBox="1"/>
          <p:nvPr/>
        </p:nvSpPr>
        <p:spPr>
          <a:xfrm>
            <a:off x="1052550" y="1588800"/>
            <a:ext cx="72288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 short, our data-driven approach can empower all stakeholders to make more accurate, confident decisions. Therefore, our next steps would be: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2202375" y="22352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for your attention!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