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16" r:id="rId3"/>
    <p:sldId id="417" r:id="rId4"/>
    <p:sldId id="453" r:id="rId5"/>
    <p:sldId id="454" r:id="rId6"/>
    <p:sldId id="456" r:id="rId7"/>
    <p:sldId id="458" r:id="rId8"/>
    <p:sldId id="459" r:id="rId9"/>
    <p:sldId id="461" r:id="rId10"/>
    <p:sldId id="462" r:id="rId11"/>
    <p:sldId id="464" r:id="rId12"/>
    <p:sldId id="452" r:id="rId13"/>
  </p:sldIdLst>
  <p:sldSz cx="9144000" cy="5143500" type="screen16x9"/>
  <p:notesSz cx="6858000" cy="9144000"/>
  <p:embeddedFontLst>
    <p:embeddedFont>
      <p:font typeface="Open Sans" panose="020B0606030504020204" charset="0"/>
      <p:regular r:id="rId20"/>
      <p:bold r:id="rId21"/>
    </p:embeddedFont>
    <p:embeddedFont>
      <p:font typeface="Philosopher" panose="00000500000000000000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44" userDrawn="1">
          <p15:clr>
            <a:srgbClr val="A4A3A4"/>
          </p15:clr>
        </p15:guide>
        <p15:guide id="2" pos="3046" userDrawn="1">
          <p15:clr>
            <a:srgbClr val="A4A3A4"/>
          </p15:clr>
        </p15:guide>
        <p15:guide id="3" orient="horz" pos="3050" userDrawn="1">
          <p15:clr>
            <a:srgbClr val="A4A3A4"/>
          </p15:clr>
        </p15:guide>
        <p15:guide id="4" orient="horz" pos="454" userDrawn="1">
          <p15:clr>
            <a:srgbClr val="A4A3A4"/>
          </p15:clr>
        </p15:guide>
        <p15:guide id="5" orient="horz" pos="2813" userDrawn="1">
          <p15:clr>
            <a:srgbClr val="A4A3A4"/>
          </p15:clr>
        </p15:guide>
        <p15:guide id="6" orient="horz" pos="2685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8" orient="horz" pos="1620" userDrawn="1">
          <p15:clr>
            <a:srgbClr val="A4A3A4"/>
          </p15:clr>
        </p15:guide>
        <p15:guide id="9" orient="horz" pos="690" userDrawn="1">
          <p15:clr>
            <a:srgbClr val="A4A3A4"/>
          </p15:clr>
        </p15:guide>
        <p15:guide id="10" pos="3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哒哒 熊猫" initials="哒哒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C6AF92"/>
    <a:srgbClr val="1D1D1E"/>
    <a:srgbClr val="1C1C1E"/>
    <a:srgbClr val="181718"/>
    <a:srgbClr val="FCC896"/>
    <a:srgbClr val="2B2B2B"/>
    <a:srgbClr val="0B0B0B"/>
    <a:srgbClr val="CC9868"/>
    <a:srgbClr val="FCC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5244" autoAdjust="0"/>
  </p:normalViewPr>
  <p:slideViewPr>
    <p:cSldViewPr snapToGrid="0" showGuides="1">
      <p:cViewPr>
        <p:scale>
          <a:sx n="96" d="100"/>
          <a:sy n="96" d="100"/>
        </p:scale>
        <p:origin x="1325" y="274"/>
      </p:cViewPr>
      <p:guideLst>
        <p:guide pos="144"/>
        <p:guide pos="3046"/>
        <p:guide orient="horz" pos="3050"/>
        <p:guide orient="horz" pos="454"/>
        <p:guide orient="horz" pos="2813"/>
        <p:guide orient="horz" pos="2685"/>
        <p:guide pos="2880"/>
        <p:guide orient="horz" pos="1620"/>
        <p:guide orient="horz" pos="690"/>
        <p:guide pos="3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Philosopher" panose="000005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Philosopher" panose="000005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Philosopher" panose="000005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Philosopher" panose="000005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Philosopher" panose="000005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Philosopher" panose="000005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28600" y="1095067"/>
            <a:ext cx="8686800" cy="178989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1305017"/>
            <a:ext cx="9144000" cy="1376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28600" y="1095067"/>
            <a:ext cx="2745419" cy="1789899"/>
          </a:xfrm>
          <a:prstGeom prst="roundRect">
            <a:avLst>
              <a:gd name="adj" fmla="val 4464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/>
          </p:nvPr>
        </p:nvSpPr>
        <p:spPr>
          <a:xfrm>
            <a:off x="3199290" y="1095067"/>
            <a:ext cx="2745419" cy="1789899"/>
          </a:xfrm>
          <a:prstGeom prst="roundRect">
            <a:avLst>
              <a:gd name="adj" fmla="val 4464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3"/>
          </p:nvPr>
        </p:nvSpPr>
        <p:spPr>
          <a:xfrm>
            <a:off x="6169981" y="1095067"/>
            <a:ext cx="2745419" cy="1789899"/>
          </a:xfrm>
          <a:prstGeom prst="roundRect">
            <a:avLst>
              <a:gd name="adj" fmla="val 4464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3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28600" y="1374461"/>
            <a:ext cx="3889744" cy="2884967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3778103" y="1753689"/>
            <a:ext cx="666307" cy="212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8915400" y="1375144"/>
            <a:ext cx="228600" cy="288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Philosopher" panose="00000500000000000000" charset="0"/>
            </a:endParaRPr>
          </a:p>
        </p:txBody>
      </p:sp>
      <p:sp>
        <p:nvSpPr>
          <p:cNvPr id="4" name="图片占位符 4"/>
          <p:cNvSpPr>
            <a:spLocks noGrp="1"/>
          </p:cNvSpPr>
          <p:nvPr>
            <p:ph type="pic" sz="quarter" idx="11"/>
          </p:nvPr>
        </p:nvSpPr>
        <p:spPr>
          <a:xfrm>
            <a:off x="299484" y="1137598"/>
            <a:ext cx="2642191" cy="1598514"/>
          </a:xfrm>
          <a:prstGeom prst="roundRect">
            <a:avLst>
              <a:gd name="adj" fmla="val 4027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/>
          </p:nvPr>
        </p:nvSpPr>
        <p:spPr>
          <a:xfrm>
            <a:off x="3237615" y="1137598"/>
            <a:ext cx="2642191" cy="1598514"/>
          </a:xfrm>
          <a:prstGeom prst="roundRect">
            <a:avLst>
              <a:gd name="adj" fmla="val 4027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6" name="图片占位符 4"/>
          <p:cNvSpPr>
            <a:spLocks noGrp="1"/>
          </p:cNvSpPr>
          <p:nvPr>
            <p:ph type="pic" sz="quarter" idx="13"/>
          </p:nvPr>
        </p:nvSpPr>
        <p:spPr>
          <a:xfrm>
            <a:off x="6175745" y="1137598"/>
            <a:ext cx="2642191" cy="1598514"/>
          </a:xfrm>
          <a:prstGeom prst="roundRect">
            <a:avLst>
              <a:gd name="adj" fmla="val 4027"/>
            </a:avLst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0B0B"/>
            </a:gs>
            <a:gs pos="100000">
              <a:srgbClr val="2B2B2B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fld id="{D955F040-ED43-464F-96F2-927121FE6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Philosopher" panose="00000500000000000000" charset="0"/>
              </a:defRPr>
            </a:lvl1pPr>
          </a:lstStyle>
          <a:p>
            <a:fld id="{C95CE31C-667C-455E-B312-3B73BAEC61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charset="0"/>
          <a:ea typeface="Philosopher" panose="00000500000000000000" charset="0"/>
          <a:cs typeface="Philosopher" panose="0000050000000000000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Philosopher" panose="0000050000000000000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Philosopher" panose="0000050000000000000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Philosopher" panose="0000050000000000000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Philosopher" panose="0000050000000000000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Philosopher" panose="0000050000000000000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80"/>
          <p:cNvPicPr>
            <a:picLocks noChangeAspect="1"/>
          </p:cNvPicPr>
          <p:nvPr/>
        </p:nvPicPr>
        <p:blipFill rotWithShape="1">
          <a:blip r:embed="rId1"/>
          <a:srcRect t="11284" b="11844"/>
          <a:stretch>
            <a:fillRect/>
          </a:stretch>
        </p:blipFill>
        <p:spPr>
          <a:xfrm flipH="1" flipV="1">
            <a:off x="3798697" y="335915"/>
            <a:ext cx="5010912" cy="514350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547889" y="336111"/>
            <a:ext cx="604774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altLang="en-US" sz="4400" b="1">
                <a:solidFill>
                  <a:srgbClr val="FCC896"/>
                </a:solidFill>
                <a:latin typeface="Philosopher" panose="00000500000000000000" charset="0"/>
                <a:ea typeface="+mj-ea"/>
                <a:cs typeface="Philosopher" panose="00000500000000000000" charset="0"/>
              </a:rPr>
              <a:t>Image Super Resolution</a:t>
            </a:r>
            <a:endParaRPr lang="en-IN" altLang="en-US" sz="4400" b="1">
              <a:solidFill>
                <a:srgbClr val="FCC896"/>
              </a:solidFill>
              <a:latin typeface="Philosopher" panose="00000500000000000000" charset="0"/>
              <a:ea typeface="+mj-ea"/>
              <a:cs typeface="Philosopher" panose="000005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15490" y="1454150"/>
            <a:ext cx="527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SRCNN</a:t>
            </a:r>
            <a:endParaRPr lang="en-IN" alt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94665" y="3032125"/>
            <a:ext cx="4077335" cy="590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Anshika Jhalani 21BLC1033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Nishu Singh 21BLC1579</a:t>
            </a:r>
            <a:endParaRPr lang="en-I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 bwMode="auto">
          <a:xfrm>
            <a:off x="897890" y="95885"/>
            <a:ext cx="7729220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 defTabSz="457200"/>
            <a:r>
              <a:rPr lang="en-IN" altLang="zh-CN" sz="4800" b="1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Open Sans" panose="020B0606030504020204" charset="0"/>
              </a:rPr>
              <a:t>Prediction of HR Image</a:t>
            </a:r>
            <a:endParaRPr lang="en-IN" altLang="zh-CN" sz="4800" b="1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6120" y="1051560"/>
            <a:ext cx="7602855" cy="3518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sz="quarter" idx="11"/>
          </p:nvPr>
        </p:nvPicPr>
        <p:blipFill>
          <a:blip r:embed="rId1"/>
          <a:srcRect l="7862"/>
          <a:stretch>
            <a:fillRect/>
          </a:stretch>
        </p:blipFill>
        <p:spPr>
          <a:xfrm>
            <a:off x="1800225" y="1051560"/>
            <a:ext cx="5414010" cy="1789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020695"/>
            <a:ext cx="541401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s 2"/>
          <p:cNvSpPr/>
          <p:nvPr/>
        </p:nvSpPr>
        <p:spPr>
          <a:xfrm>
            <a:off x="1752918" y="1972310"/>
            <a:ext cx="56381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;)</a:t>
            </a:r>
            <a:endParaRPr lang="en-IN" altLang="en-US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 bwMode="auto">
          <a:xfrm>
            <a:off x="897890" y="95885"/>
            <a:ext cx="7729220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 defTabSz="457200"/>
            <a:r>
              <a:rPr lang="en-IN" altLang="zh-CN" sz="4800" b="1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Open Sans" panose="020B0606030504020204" charset="0"/>
              </a:rPr>
              <a:t>Overview</a:t>
            </a:r>
            <a:endParaRPr lang="en-IN" altLang="zh-CN" sz="4800" b="1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0360" y="1302385"/>
            <a:ext cx="4581525" cy="3441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project uses an SRCNN to upscale low-resolution images.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Trained on paired high-res and low-res examples, the model predicts high-resolution versions for new low-res images. 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final output displays the original low-res image, the predicted high-res version, and the actual high-res image for comparison.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5022215" y="1456055"/>
            <a:ext cx="3800475" cy="2231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 bwMode="auto">
          <a:xfrm>
            <a:off x="897890" y="95885"/>
            <a:ext cx="7729220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 defTabSz="457200"/>
            <a:r>
              <a:rPr lang="en-IN" altLang="zh-CN" sz="4800" b="1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Open Sans" panose="020B0606030504020204" charset="0"/>
              </a:rPr>
              <a:t>Dataset</a:t>
            </a:r>
            <a:endParaRPr lang="en-IN" altLang="zh-CN" sz="4800" b="1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6120" y="1221740"/>
            <a:ext cx="4129405" cy="3244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dataset is divided into 2 main folders: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 and val.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Inside these 2 folders, there are subdirectories called high_res &amp; low_res which correspond to high-resolution images and low-resolution images respectively.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Placeholder 3" descr="WhatsApp Image 2024-04-11 at 10.44.25 PM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5841365" y="975995"/>
            <a:ext cx="2295525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 bwMode="auto">
          <a:xfrm>
            <a:off x="897890" y="95885"/>
            <a:ext cx="7729220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 defTabSz="457200"/>
            <a:r>
              <a:rPr lang="en-IN" altLang="zh-CN" sz="4800" b="1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Open Sans" panose="020B0606030504020204" charset="0"/>
              </a:rPr>
              <a:t>Initial Setup</a:t>
            </a:r>
            <a:endParaRPr lang="en-IN" altLang="zh-CN" sz="4800" b="1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6120" y="1221740"/>
            <a:ext cx="7185025" cy="2650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Importing various libraries and defining the initial setup for the project.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os: Used for managing file paths (likely for loading image data).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tensorflow.keras: Core library for building and training the image processing model (likely a CNN).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cv2 (Op</a:t>
            </a:r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nCV): For reading and manipulating image data (potential pre-processing).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numpy (np): Provides numerical arrays and random number generation (essential for image data representation and model training).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matplotlib.pyplot (plt): Used for visualization purposes (potentially displaying training results or processed images).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 bwMode="auto">
          <a:xfrm>
            <a:off x="897890" y="95885"/>
            <a:ext cx="7729220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 defTabSz="457200"/>
            <a:r>
              <a:rPr lang="en-IN" altLang="zh-CN" sz="4800" b="1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Open Sans" panose="020B0606030504020204" charset="0"/>
              </a:rPr>
              <a:t>Load Dataset</a:t>
            </a:r>
            <a:endParaRPr lang="en-IN" altLang="zh-CN" sz="4800" b="1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6120" y="957580"/>
            <a:ext cx="7602855" cy="2677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Loading and pre-processing high-resolution (HR) and low-resolution (LR) image pairs from the dataset</a:t>
            </a:r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Filename Sorting: The sorted_alphanumeric function ensures filenames are sorted consistently, considering both characters and numbers.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 Size: A constant SIZE (e.g., 256) defines the desired image size for resizing.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HR Image Loading &amp; LR Image Loading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u="sng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Divide dataset</a:t>
            </a:r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code splits the pre-processed high-resolution (HR) and low-resolution (LR) images into training, validation, and testing sets. It then reshapes them into NumPy arrays with the format (number of images, image height, image width, color channels).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 bwMode="auto">
          <a:xfrm>
            <a:off x="897890" y="95885"/>
            <a:ext cx="7729220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 defTabSz="457200"/>
            <a:r>
              <a:rPr lang="en-IN" altLang="zh-CN" sz="4800" b="1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Open Sans" panose="020B0606030504020204" charset="0"/>
              </a:rPr>
              <a:t>Architecture</a:t>
            </a:r>
            <a:endParaRPr lang="en-IN" altLang="zh-CN" sz="4800" b="1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6120" y="1323975"/>
            <a:ext cx="7602855" cy="3518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Input: Takes a low-resolution image (256x256, 3 channels).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 Extraction: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 convolutional layers with ReLU activations: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1st layer: 64 filters, 9x9 kernel size (extracts features).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2nd layer: 32 filters, 1x1 kernel size (reduces dimensionality or refines features).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Reconstruction: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convolutional layer with ReLU activation: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filters, 5x5 kernel size (reconstructs high-resolution image with 3 color channels).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 bwMode="auto">
          <a:xfrm>
            <a:off x="897890" y="95885"/>
            <a:ext cx="7729220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 defTabSz="457200"/>
            <a:r>
              <a:rPr lang="en-IN" altLang="zh-CN" sz="4800" b="1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Open Sans" panose="020B0606030504020204" charset="0"/>
              </a:rPr>
              <a:t>Architecture</a:t>
            </a:r>
            <a:endParaRPr lang="en-IN" altLang="zh-CN" sz="4800" b="1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6120" y="1323975"/>
            <a:ext cx="7602855" cy="3518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509395" y="1376680"/>
            <a:ext cx="6505575" cy="2503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 bwMode="auto">
          <a:xfrm>
            <a:off x="897890" y="95885"/>
            <a:ext cx="7729220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 defTabSz="457200"/>
            <a:r>
              <a:rPr lang="en-IN" altLang="zh-CN" sz="4800" b="1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Open Sans" panose="020B0606030504020204" charset="0"/>
              </a:rPr>
              <a:t>Training the Model</a:t>
            </a:r>
            <a:endParaRPr lang="en-IN" altLang="zh-CN" sz="4800" b="1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6120" y="1323975"/>
            <a:ext cx="7602855" cy="3518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code iteratively trains the model on low-resolution and high-resolution image pairs, minimizing the reconstruction error between predicted and actual high-resolution images.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validation set helps prevent overfitting by monitoring performance on unseen data.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epochs = 20: Number of times to iterate through the entire training set.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batch_size = 1: Number of images processed per update (single image in this case).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validation_data = (validation_low_image, validation_high_image): Tuple containing validation data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 bwMode="auto">
          <a:xfrm>
            <a:off x="897890" y="95885"/>
            <a:ext cx="7729220" cy="1012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 defTabSz="457200"/>
            <a:r>
              <a:rPr lang="en-IN" altLang="zh-CN" sz="4800" b="1">
                <a:ln w="38100">
                  <a:noFill/>
                </a:ln>
                <a:gradFill>
                  <a:gsLst>
                    <a:gs pos="0">
                      <a:srgbClr val="FCC490"/>
                    </a:gs>
                    <a:gs pos="100000">
                      <a:srgbClr val="FCC896"/>
                    </a:gs>
                  </a:gsLst>
                  <a:lin ang="0" scaled="1"/>
                </a:gradFill>
                <a:latin typeface="+mj-ea"/>
                <a:ea typeface="+mj-ea"/>
                <a:cs typeface="Philosopher" panose="00000500000000000000" charset="0"/>
                <a:sym typeface="Open Sans" panose="020B0606030504020204" charset="0"/>
              </a:rPr>
              <a:t>Prediction of HR Image</a:t>
            </a:r>
            <a:endParaRPr lang="en-IN" altLang="zh-CN" sz="4800" b="1">
              <a:ln w="38100">
                <a:noFill/>
              </a:ln>
              <a:gradFill>
                <a:gsLst>
                  <a:gs pos="0">
                    <a:srgbClr val="FCC490"/>
                  </a:gs>
                  <a:gs pos="100000">
                    <a:srgbClr val="FCC896"/>
                  </a:gs>
                </a:gsLst>
                <a:lin ang="0" scaled="1"/>
              </a:gradFill>
              <a:latin typeface="+mj-ea"/>
              <a:ea typeface="+mj-ea"/>
              <a:cs typeface="Philosopher" panose="00000500000000000000" charset="0"/>
              <a:sym typeface="Open Sans" panose="020B06060305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6120" y="1051560"/>
            <a:ext cx="7602855" cy="3518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Prediction Loop: The code iterates over a specific range of test images (16 to 24). For each image: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reshapes the low-resolution test image to match the model's input format.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 feeds the reshaped image into the SRCNN model to get a predicted high-resolution image.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predicted image is post-processed (clipped between 0 and 1) and reshaped back to its original size.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Evaluation and Display: The code calculates two quality metrics (PSNR and SSIM) for the predicted image compared to the actual high-resolution image. 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Finally, it calls the plot_images function to display all three images (high-res, low-res, predicted) for visual assessment.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  <p:tag name="COMMONDATA" val="eyJoZGlkIjoiMmNmYmEwOWQ4Y2Q0M2IxMGZkNjI4ZjhkZDQyNzg1OTYifQ=="/>
  <p:tag name="KSO_WPP_MARK_KEY" val="aa8c7646-61de-48a2-bdbc-d3e5c7c21b55"/>
</p:tagLst>
</file>

<file path=ppt/theme/theme1.xml><?xml version="1.0" encoding="utf-8"?>
<a:theme xmlns:a="http://schemas.openxmlformats.org/drawingml/2006/main" name="Office 主题​​">
  <a:themeElements>
    <a:clrScheme name="自定义 95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CC896"/>
      </a:accent1>
      <a:accent2>
        <a:srgbClr val="E0A366"/>
      </a:accent2>
      <a:accent3>
        <a:srgbClr val="3F3F3F"/>
      </a:accent3>
      <a:accent4>
        <a:srgbClr val="595959"/>
      </a:accent4>
      <a:accent5>
        <a:srgbClr val="5F5F5F"/>
      </a:accent5>
      <a:accent6>
        <a:srgbClr val="4D4D4D"/>
      </a:accent6>
      <a:hlink>
        <a:srgbClr val="000000"/>
      </a:hlink>
      <a:folHlink>
        <a:srgbClr val="919191"/>
      </a:folHlink>
    </a:clrScheme>
    <a:fontScheme name="2022采购宋体思源宋体 CN Heavy">
      <a:majorFont>
        <a:latin typeface="Open Sans"/>
        <a:ea typeface="Philosopher"/>
        <a:cs typeface=""/>
      </a:majorFont>
      <a:minorFont>
        <a:latin typeface="Open Sans"/>
        <a:ea typeface="Open Sans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Philosopher"/>
        <a:font script="Hebr" typeface="Philosoph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hilosoph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Philosopher"/>
        <a:font script="Hebr" typeface="Philosoph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hilosoph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商务风通用营销策划模板</Template>
  <TotalTime>0</TotalTime>
  <Words>3497</Words>
  <Application>WPS Presentation</Application>
  <PresentationFormat>全屏显示(16:9)</PresentationFormat>
  <Paragraphs>73</Paragraphs>
  <Slides>11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Open Sans</vt:lpstr>
      <vt:lpstr>Philosopher</vt:lpstr>
      <vt:lpstr>Oswald</vt:lpstr>
      <vt:lpstr>Segoe Print</vt:lpstr>
      <vt:lpstr>等线</vt:lpstr>
      <vt:lpstr>Aharoni</vt:lpstr>
      <vt:lpstr>Yu Gothic UI Semibold</vt:lpstr>
      <vt:lpstr>思源黑体 CN Heavy</vt:lpstr>
      <vt:lpstr>汉仪旗黑-50S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email</cp:lastModifiedBy>
  <cp:revision>16</cp:revision>
  <dcterms:created xsi:type="dcterms:W3CDTF">2022-06-22T06:53:00Z</dcterms:created>
  <dcterms:modified xsi:type="dcterms:W3CDTF">2024-04-11T17:48:42Z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DE624F81368B43BDB02C405EEF27BB7E_11</vt:lpwstr>
  </property>
  <property fmtid="{D5CDD505-2E9C-101B-9397-08002B2CF9AE}" pid="3" name="KSOProductBuildVer">
    <vt:lpwstr>1033-12.2.0.13416</vt:lpwstr>
  </property>
</Properties>
</file>