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Roboto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EIX8y4OqNUBPCPmZCwVIvH43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6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8.xml"/><Relationship Id="rId44" Type="http://schemas.openxmlformats.org/officeDocument/2006/relationships/font" Target="fonts/RobotoCondensed-regular.fntdata"/><Relationship Id="rId21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20.xml"/><Relationship Id="rId46" Type="http://schemas.openxmlformats.org/officeDocument/2006/relationships/font" Target="fonts/RobotoCondensed-italic.fntdata"/><Relationship Id="rId23" Type="http://schemas.openxmlformats.org/officeDocument/2006/relationships/slide" Target="slides/slide19.xml"/><Relationship Id="rId45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RobotoCondensed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7200"/>
              <a:buFont typeface="Roboto"/>
              <a:buNone/>
              <a:defRPr b="1" sz="72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5"/>
          <p:cNvSpPr txBox="1"/>
          <p:nvPr>
            <p:ph type="ctrTitle"/>
          </p:nvPr>
        </p:nvSpPr>
        <p:spPr>
          <a:xfrm>
            <a:off x="0" y="2098408"/>
            <a:ext cx="12192000" cy="23876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2700000" dist="38100">
              <a:srgbClr val="595959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6000"/>
              <a:buFont typeface="Roboto"/>
              <a:buNone/>
              <a:defRPr b="1" sz="60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/>
          <p:nvPr/>
        </p:nvSpPr>
        <p:spPr>
          <a:xfrm>
            <a:off x="0" y="1"/>
            <a:ext cx="12192000" cy="1690689"/>
          </a:xfrm>
          <a:prstGeom prst="rect">
            <a:avLst/>
          </a:prstGeom>
          <a:solidFill>
            <a:srgbClr val="FE6600"/>
          </a:solidFill>
          <a:ln cap="flat" cmpd="sng" w="12700">
            <a:solidFill>
              <a:srgbClr val="FE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  <a:defRPr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683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0" y="1"/>
            <a:ext cx="12192000" cy="1690689"/>
          </a:xfrm>
          <a:prstGeom prst="rect">
            <a:avLst/>
          </a:prstGeom>
          <a:solidFill>
            <a:srgbClr val="FE6600"/>
          </a:solidFill>
          <a:ln cap="flat" cmpd="sng" w="12700">
            <a:solidFill>
              <a:srgbClr val="FE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  <a:defRPr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8200" y="1993652"/>
            <a:ext cx="1910326" cy="157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17" y="4030344"/>
            <a:ext cx="2128892" cy="171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7094" y="1862667"/>
            <a:ext cx="1936706" cy="18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93347" y="3893272"/>
            <a:ext cx="1984200" cy="19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6"/>
          <p:cNvSpPr/>
          <p:nvPr/>
        </p:nvSpPr>
        <p:spPr>
          <a:xfrm>
            <a:off x="0" y="1"/>
            <a:ext cx="12192000" cy="1690689"/>
          </a:xfrm>
          <a:prstGeom prst="rect">
            <a:avLst/>
          </a:prstGeom>
          <a:solidFill>
            <a:srgbClr val="FE6600"/>
          </a:solidFill>
          <a:ln cap="flat" cmpd="sng" w="12700">
            <a:solidFill>
              <a:srgbClr val="FE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" name="Google Shape;45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838200" y="1973260"/>
            <a:ext cx="2395082" cy="4383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71000" y="2038348"/>
            <a:ext cx="2447962" cy="43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9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43"/>
          <p:cNvGrpSpPr/>
          <p:nvPr/>
        </p:nvGrpSpPr>
        <p:grpSpPr>
          <a:xfrm>
            <a:off x="-1" y="663547"/>
            <a:ext cx="12192001" cy="6194453"/>
            <a:chOff x="-1" y="663547"/>
            <a:chExt cx="12192001" cy="6194453"/>
          </a:xfrm>
        </p:grpSpPr>
        <p:grpSp>
          <p:nvGrpSpPr>
            <p:cNvPr id="17" name="Google Shape;17;p43"/>
            <p:cNvGrpSpPr/>
            <p:nvPr/>
          </p:nvGrpSpPr>
          <p:grpSpPr>
            <a:xfrm>
              <a:off x="-1" y="663547"/>
              <a:ext cx="12192001" cy="5331538"/>
              <a:chOff x="-1" y="663547"/>
              <a:chExt cx="12192001" cy="5331538"/>
            </a:xfrm>
          </p:grpSpPr>
          <p:sp>
            <p:nvSpPr>
              <p:cNvPr id="18" name="Google Shape;18;p43"/>
              <p:cNvSpPr/>
              <p:nvPr/>
            </p:nvSpPr>
            <p:spPr>
              <a:xfrm rot="10800000">
                <a:off x="-1" y="663547"/>
                <a:ext cx="12191999" cy="5331538"/>
              </a:xfrm>
              <a:custGeom>
                <a:rect b="b" l="l" r="r" t="t"/>
                <a:pathLst>
                  <a:path extrusionOk="0" h="20252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7322"/>
                    </a:lnTo>
                    <a:cubicBezTo>
                      <a:pt x="10800" y="17322"/>
                      <a:pt x="10056" y="24231"/>
                      <a:pt x="0" y="2025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00">
                      <a:alpha val="0"/>
                    </a:srgbClr>
                  </a:gs>
                  <a:gs pos="65000">
                    <a:srgbClr val="000000">
                      <a:alpha val="0"/>
                    </a:srgbClr>
                  </a:gs>
                  <a:gs pos="100000">
                    <a:srgbClr val="FEFEFE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43"/>
              <p:cNvSpPr/>
              <p:nvPr/>
            </p:nvSpPr>
            <p:spPr>
              <a:xfrm rot="10800000">
                <a:off x="1" y="1238547"/>
                <a:ext cx="12191999" cy="4372163"/>
              </a:xfrm>
              <a:custGeom>
                <a:rect b="b" l="l" r="r" t="t"/>
                <a:pathLst>
                  <a:path extrusionOk="0" h="20032" w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7322"/>
                    </a:lnTo>
                    <a:cubicBezTo>
                      <a:pt x="10800" y="17322"/>
                      <a:pt x="8684" y="24776"/>
                      <a:pt x="0" y="2003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65000">
                    <a:srgbClr val="FFFFFF">
                      <a:alpha val="0"/>
                    </a:srgbClr>
                  </a:gs>
                  <a:gs pos="100000">
                    <a:srgbClr val="FEFEFE"/>
                  </a:gs>
                </a:gsLst>
                <a:lin ang="4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" name="Google Shape;20;p4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1117342" y="5745647"/>
              <a:ext cx="1074656" cy="1112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1;p43"/>
            <p:cNvSpPr txBox="1"/>
            <p:nvPr/>
          </p:nvSpPr>
          <p:spPr>
            <a:xfrm>
              <a:off x="0" y="6488668"/>
              <a:ext cx="26773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E6600"/>
                  </a:solidFill>
                  <a:latin typeface="Roboto"/>
                  <a:ea typeface="Roboto"/>
                  <a:cs typeface="Roboto"/>
                  <a:sym typeface="Roboto"/>
                </a:rPr>
                <a:t>USJ-R Flexible Learning</a:t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html5rocks.com/en/tutorials/internals/howbrowserswork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37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0" y="2262794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000"/>
              <a:buFont typeface="Roboto"/>
              <a:buNone/>
            </a:pPr>
            <a:r>
              <a:rPr b="1" lang="en-US" sz="80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rPr>
              <a:t>Web Technology Basics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1.0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Identified by web pages being of purely static content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Pages remain the same unless updated by the author of the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Viewership of pages minimize through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engagement, simply boring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8026" y="3286126"/>
            <a:ext cx="4575174" cy="34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2.0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en-US"/>
              <a:t>The second stage of development of the World Wide Web, characterized especially by the change from static web pages to dynamic or user-generated content and the growth of social media.</a:t>
            </a:r>
            <a:endParaRPr/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567" y="3078545"/>
            <a:ext cx="3951681" cy="2458938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807" y="3636950"/>
            <a:ext cx="1300246" cy="1300246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  <p:pic>
        <p:nvPicPr>
          <p:cNvPr id="184" name="Google Shape;18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55370" y="3486416"/>
            <a:ext cx="1643197" cy="1643197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  <p:pic>
        <p:nvPicPr>
          <p:cNvPr id="185" name="Google Shape;18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217" y="3412476"/>
            <a:ext cx="3494151" cy="152472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  <p:pic>
        <p:nvPicPr>
          <p:cNvPr id="186" name="Google Shape;18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39532" y="5345067"/>
            <a:ext cx="5290328" cy="1066001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3.0</a:t>
            </a:r>
            <a:endParaRPr/>
          </a:p>
        </p:txBody>
      </p:sp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en-US"/>
              <a:t>Used to describe the evolution of the Web as an extension of Web 2.0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terms of technology cloud-based services have become ubiquitous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en-US"/>
              <a:t>A connective intelligence; connecting data, concepts, applications and ultimately people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86200"/>
            <a:ext cx="4114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0800" y="3951466"/>
            <a:ext cx="3390900" cy="200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2061" y="3991767"/>
            <a:ext cx="1922463" cy="192246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595959"/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4.0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lang="en-US"/>
              <a:t>Will that be coming along soon?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lang="en-US"/>
              <a:t>Web 4.0 is about "the ultra-intelligent electronic agent.“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lang="en-US"/>
              <a:t>This agent will "recognize you when you get in front of it because all of your devices are getting a little camera. And with facial recognition, they’ll know it’s you.“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>
                <a:solidFill>
                  <a:srgbClr val="002060"/>
                </a:solidFill>
              </a:rPr>
              <a:t>http://bigthink.com/big-think-tv/web-40-the-ultra-intelligent-electronic-agent-is-coming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7200"/>
              <a:buFont typeface="Roboto"/>
              <a:buNone/>
            </a:pPr>
            <a:r>
              <a:rPr lang="en-US"/>
              <a:t>Web Browsers and Layout Engines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is a Web Browser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designed to enable users to access, </a:t>
            </a:r>
            <a:r>
              <a:rPr lang="en-US">
                <a:solidFill>
                  <a:srgbClr val="D8E2F3"/>
                </a:solidFill>
              </a:rPr>
              <a:t>retrieve and view </a:t>
            </a:r>
            <a:r>
              <a:rPr lang="en-US"/>
              <a:t>documents</a:t>
            </a:r>
            <a:r>
              <a:rPr lang="en-US">
                <a:solidFill>
                  <a:srgbClr val="D8E2F3"/>
                </a:solidFill>
              </a:rPr>
              <a:t> </a:t>
            </a:r>
            <a:r>
              <a:rPr lang="en-US"/>
              <a:t>and other resources from the Web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responsibilities: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Bring information resources to the user (issuing requests to the web server and handling any results generated by the request)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Presenting web content (render HTML, CSS, JS)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Capable of executing applications within the same context as the document on view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Layout Engine</a:t>
            </a:r>
            <a:endParaRPr/>
          </a:p>
        </p:txBody>
      </p:sp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838200" y="1825624"/>
            <a:ext cx="10515600" cy="4689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Browser component that displays the formatted content on the screen combining: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Marked up content (such as HTML, XML, image files, etc.)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Formatting information (such as CSS, XSL, etc.)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"paints" on the content area of a window, which is displayed on a monitor or a printer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 embedded in web browsers, e-mail clients, on-line help systems or other applications that require the displaying (and editing) of web content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Browsers Work -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http://www.html5rocks.com/en/tutorials/internals/howbrowserswork/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Layout Engines and Web Browsers</a:t>
            </a:r>
            <a:endParaRPr/>
          </a:p>
        </p:txBody>
      </p:sp>
      <p:sp>
        <p:nvSpPr>
          <p:cNvPr id="230" name="Google Shape;23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Trident-based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Internet Explorer, Netscape, Maxthon,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Gecko-based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Firefox, Netscape, SeaMonkey,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Blink-based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Chrome, Opera, Latest Edge Browser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WebKit-based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Safari, iOS, Maxthon, Chrome (up to v27),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EdgeHTML (fork of Trident)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Spartan (the new IE)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Early Edge Browsers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7288" y="3321867"/>
            <a:ext cx="1052134" cy="1052134"/>
          </a:xfrm>
          <a:prstGeom prst="roundRect">
            <a:avLst>
              <a:gd fmla="val 4802" name="adj"/>
            </a:avLst>
          </a:prstGeom>
          <a:noFill/>
          <a:ln cap="flat" cmpd="sng" w="1905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58628" y="2134796"/>
            <a:ext cx="1071663" cy="1052134"/>
          </a:xfrm>
          <a:prstGeom prst="roundRect">
            <a:avLst>
              <a:gd fmla="val 4802" name="adj"/>
            </a:avLst>
          </a:prstGeom>
          <a:noFill/>
          <a:ln cap="flat" cmpd="sng" w="1905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6516" y="2134796"/>
            <a:ext cx="1113679" cy="1052134"/>
          </a:xfrm>
          <a:prstGeom prst="roundRect">
            <a:avLst>
              <a:gd fmla="val 4802" name="adj"/>
            </a:avLst>
          </a:prstGeom>
          <a:noFill/>
          <a:ln cap="flat" cmpd="sng" w="1905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34" name="Google Shape;23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46580" y="2121266"/>
            <a:ext cx="1065663" cy="1065663"/>
          </a:xfrm>
          <a:prstGeom prst="roundRect">
            <a:avLst>
              <a:gd fmla="val 4802" name="adj"/>
            </a:avLst>
          </a:prstGeom>
          <a:noFill/>
          <a:ln cap="flat" cmpd="sng" w="1905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Browser Usage Statistics</a:t>
            </a:r>
            <a:endParaRPr/>
          </a:p>
        </p:txBody>
      </p:sp>
      <p:pic>
        <p:nvPicPr>
          <p:cNvPr id="241" name="Google Shape;24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144" y="1825625"/>
            <a:ext cx="773571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9600"/>
              <a:buFont typeface="Roboto"/>
              <a:buNone/>
            </a:pPr>
            <a:r>
              <a:rPr lang="en-US" sz="9600"/>
              <a:t>Servers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9600"/>
              <a:buFont typeface="Roboto"/>
              <a:buNone/>
            </a:pPr>
            <a:r>
              <a:rPr lang="en-US" sz="9600"/>
              <a:t>The WWW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Server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838200" y="1825624"/>
            <a:ext cx="10515600" cy="491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Physical computer (a hardware system) dedicated to running one or more networking services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Servers are placed in </a:t>
            </a:r>
            <a:r>
              <a:rPr b="1" lang="en-US">
                <a:solidFill>
                  <a:srgbClr val="0070C0"/>
                </a:solidFill>
              </a:rPr>
              <a:t>collocation centers</a:t>
            </a:r>
            <a:r>
              <a:rPr lang="en-US"/>
              <a:t> or </a:t>
            </a:r>
            <a:r>
              <a:rPr b="1" lang="en-US">
                <a:solidFill>
                  <a:srgbClr val="0070C0"/>
                </a:solidFill>
              </a:rPr>
              <a:t>data centers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Collocation facilities provide space, power, cooling, and physical security for the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Servers may be: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File 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Mail 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servers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Database servers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852" y="3562285"/>
            <a:ext cx="3527456" cy="302522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9600"/>
              <a:buFont typeface="Roboto"/>
              <a:buNone/>
            </a:pPr>
            <a:r>
              <a:rPr lang="en-US" sz="9600"/>
              <a:t>Web Servers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do Web Servers do?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physical servers have hardware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hardware is controlled by the operating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servers are </a:t>
            </a:r>
            <a:r>
              <a:rPr b="1" lang="en-US">
                <a:solidFill>
                  <a:srgbClr val="0070C0"/>
                </a:solidFill>
              </a:rPr>
              <a:t>software products</a:t>
            </a:r>
            <a:r>
              <a:rPr lang="en-US"/>
              <a:t> that use the operating  system to handle web requests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servers serve </a:t>
            </a:r>
            <a:r>
              <a:rPr b="1" lang="en-US">
                <a:solidFill>
                  <a:srgbClr val="0070C0"/>
                </a:solidFill>
              </a:rPr>
              <a:t>Web content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requests are redirected to other software products (ASP.NET, PHP, etc.), depending on the web server settings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Web Servers are used by the Internet?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838200" y="1825624"/>
            <a:ext cx="10515600" cy="471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Apache</a:t>
            </a:r>
            <a:r>
              <a:rPr lang="en-US"/>
              <a:t> – a publicly available web server package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a free software that can be readily downloaded.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to be ranked as the no. 1 web server but recently this is already not the case.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Nginx</a:t>
            </a:r>
            <a:r>
              <a:rPr lang="en-US"/>
              <a:t> – another publicly available web server package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now considered to be the no. 1 web server used in the Internet.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Microsoft IIS</a:t>
            </a:r>
            <a:r>
              <a:rPr lang="en-US"/>
              <a:t> – a commercially available web server that is packaged together with the Microsoft Windows server.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Google Web Server (GWS)</a:t>
            </a:r>
            <a:r>
              <a:rPr lang="en-US"/>
              <a:t> – a proprietary web server that is used by Google for its web infrastructure.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Server Statistics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25625"/>
            <a:ext cx="10515600" cy="4441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7200"/>
              <a:buFont typeface="Roboto"/>
              <a:buNone/>
            </a:pPr>
            <a:r>
              <a:rPr lang="en-US" sz="7200"/>
              <a:t>Client-Server Architecture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is the Client-Server Acrchitecture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type of connection model wherein there are two(2) primary components that exchange information.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Client component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Server component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Client Component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Clients –software applications that provide UI (front-end) to access the services at the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browsers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HTML5 applications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4" name="Google Shape;30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0" y="2679700"/>
            <a:ext cx="3632200" cy="36322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Server Component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 – a single machine or cluster of machines that provides web applications (or services) to multiple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 running PHP scripts or ASP.NET pages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IIS based Web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Services in the cloud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852" y="2647885"/>
            <a:ext cx="3527456" cy="302522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Client-Server connection diagram</a:t>
            </a:r>
            <a:endParaRPr/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20" name="Google Shape;320;p35"/>
          <p:cNvGrpSpPr/>
          <p:nvPr/>
        </p:nvGrpSpPr>
        <p:grpSpPr>
          <a:xfrm>
            <a:off x="2412172" y="1825625"/>
            <a:ext cx="7367656" cy="4724400"/>
            <a:chOff x="870754" y="1295400"/>
            <a:chExt cx="7367656" cy="4724400"/>
          </a:xfrm>
        </p:grpSpPr>
        <p:cxnSp>
          <p:nvCxnSpPr>
            <p:cNvPr id="321" name="Google Shape;321;p35"/>
            <p:cNvCxnSpPr/>
            <p:nvPr/>
          </p:nvCxnSpPr>
          <p:spPr>
            <a:xfrm>
              <a:off x="2133600" y="3768298"/>
              <a:ext cx="4000500" cy="1527602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35"/>
            <p:cNvCxnSpPr/>
            <p:nvPr/>
          </p:nvCxnSpPr>
          <p:spPr>
            <a:xfrm>
              <a:off x="2356472" y="3352800"/>
              <a:ext cx="3777628" cy="263098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35"/>
            <p:cNvCxnSpPr/>
            <p:nvPr/>
          </p:nvCxnSpPr>
          <p:spPr>
            <a:xfrm flipH="1" rot="10800000">
              <a:off x="2133600" y="1905000"/>
              <a:ext cx="4000500" cy="12192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4" name="Google Shape;324;p35"/>
            <p:cNvSpPr txBox="1"/>
            <p:nvPr/>
          </p:nvSpPr>
          <p:spPr>
            <a:xfrm>
              <a:off x="1275727" y="4552146"/>
              <a:ext cx="1080745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/>
            </a:p>
          </p:txBody>
        </p:sp>
        <p:pic>
          <p:nvPicPr>
            <p:cNvPr descr="C:\Users\nakov\Downloads\hp_mobile_2.png" id="325" name="Google Shape;32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10200" y="29718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,computer" id="326" name="Google Shape;326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10200" y="12954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,monitor,screen,display" id="327" name="Google Shape;327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10200" y="45720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35"/>
            <p:cNvSpPr txBox="1"/>
            <p:nvPr/>
          </p:nvSpPr>
          <p:spPr>
            <a:xfrm>
              <a:off x="6858000" y="5029200"/>
              <a:ext cx="12987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Desktop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sp>
          <p:nvSpPr>
            <p:cNvPr id="329" name="Google Shape;329;p35"/>
            <p:cNvSpPr txBox="1"/>
            <p:nvPr/>
          </p:nvSpPr>
          <p:spPr>
            <a:xfrm>
              <a:off x="6926832" y="3200400"/>
              <a:ext cx="1091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sp>
          <p:nvSpPr>
            <p:cNvPr id="330" name="Google Shape;330;p35"/>
            <p:cNvSpPr txBox="1"/>
            <p:nvPr/>
          </p:nvSpPr>
          <p:spPr>
            <a:xfrm>
              <a:off x="6926832" y="1524000"/>
              <a:ext cx="1311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</a:t>
              </a:r>
              <a:endParaRPr/>
            </a:p>
          </p:txBody>
        </p:sp>
        <p:pic>
          <p:nvPicPr>
            <p:cNvPr descr="off,server,computer" id="331" name="Google Shape;331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70754" y="2567006"/>
              <a:ext cx="1890690" cy="1890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35"/>
            <p:cNvSpPr txBox="1"/>
            <p:nvPr/>
          </p:nvSpPr>
          <p:spPr>
            <a:xfrm rot="-1019295">
              <a:off x="2924903" y="2087280"/>
              <a:ext cx="24016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connection</a:t>
              </a:r>
              <a:endParaRPr/>
            </a:p>
          </p:txBody>
        </p:sp>
        <p:sp>
          <p:nvSpPr>
            <p:cNvPr id="333" name="Google Shape;333;p35"/>
            <p:cNvSpPr txBox="1"/>
            <p:nvPr/>
          </p:nvSpPr>
          <p:spPr>
            <a:xfrm rot="249247">
              <a:off x="2999341" y="3094829"/>
              <a:ext cx="24016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connection</a:t>
              </a:r>
              <a:endParaRPr/>
            </a:p>
          </p:txBody>
        </p:sp>
        <p:sp>
          <p:nvSpPr>
            <p:cNvPr id="334" name="Google Shape;334;p35"/>
            <p:cNvSpPr txBox="1"/>
            <p:nvPr/>
          </p:nvSpPr>
          <p:spPr>
            <a:xfrm rot="1265164">
              <a:off x="2940812" y="4134270"/>
              <a:ext cx="240161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connection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is the WWW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Char char="•"/>
            </a:pPr>
            <a:r>
              <a:rPr b="1" lang="en-US" sz="3600">
                <a:solidFill>
                  <a:srgbClr val="002060"/>
                </a:solidFill>
              </a:rPr>
              <a:t>World Wide Web / WEB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 sz="3200"/>
              <a:t>is</a:t>
            </a:r>
            <a:r>
              <a:rPr lang="en-US" sz="3200"/>
              <a:t> </a:t>
            </a:r>
            <a:r>
              <a:rPr b="0" lang="en-US" sz="3200"/>
              <a:t>an information space where documents and other web resources are identified by Uniform Resource Locators (</a:t>
            </a:r>
            <a:r>
              <a:rPr b="1" lang="en-US" sz="3200">
                <a:solidFill>
                  <a:srgbClr val="002060"/>
                </a:solidFill>
              </a:rPr>
              <a:t>URL</a:t>
            </a:r>
            <a:r>
              <a:rPr b="0" lang="en-US" sz="3200"/>
              <a:t>s), interlinked by hypertext links, and can be accessed via </a:t>
            </a:r>
            <a:r>
              <a:rPr lang="en-US" sz="3200"/>
              <a:t>the</a:t>
            </a:r>
            <a:r>
              <a:rPr b="0" lang="en-US" sz="3200"/>
              <a:t> Internet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 sz="3200"/>
              <a:t>Invented by </a:t>
            </a:r>
            <a:r>
              <a:rPr b="1" lang="en-US" sz="3200">
                <a:solidFill>
                  <a:srgbClr val="002060"/>
                </a:solidFill>
              </a:rPr>
              <a:t>Tim Berners-Lee</a:t>
            </a:r>
            <a:r>
              <a:rPr b="0" lang="en-US" sz="3200">
                <a:solidFill>
                  <a:srgbClr val="002060"/>
                </a:solidFill>
              </a:rPr>
              <a:t> </a:t>
            </a:r>
            <a:r>
              <a:rPr b="0" lang="en-US" sz="3200"/>
              <a:t>in 1989</a:t>
            </a:r>
            <a:endParaRPr/>
          </a:p>
          <a:p>
            <a:pPr indent="-25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0" sz="3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Other Client-Server Model Examples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FTP server (ftpd) – FTP client (FileZilla)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EMail server (qmail) – email client (Outlook)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SQL Server – SQL Server Management Studio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BitTorrent Tracker – Torrent client (μTorrent)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DNS server (bind) – DNS client (resolver)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DHCP server (wireless router firmware) – DHCP client (mobile phone /Android DHCP client/)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SMB server (Windows) – SMB client (Windows)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6600"/>
              <a:buFont typeface="Roboto"/>
              <a:buNone/>
            </a:pPr>
            <a:r>
              <a:rPr lang="en-US" sz="6600"/>
              <a:t>3-tier/multi-tier Architectures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3-tier Architecture</a:t>
            </a:r>
            <a:endParaRPr/>
          </a:p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3-tier architecture consists of the following tiers (layers):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Front-end (client layer)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Client software – provides the UI of the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Middle tier (business layer)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Server software – provides the core system logic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Implements the business processes / services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Back-end (data layer)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Manages the data of the system (database / cloud)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9"/>
          <p:cNvGrpSpPr/>
          <p:nvPr/>
        </p:nvGrpSpPr>
        <p:grpSpPr>
          <a:xfrm>
            <a:off x="1898654" y="977685"/>
            <a:ext cx="8422557" cy="5346915"/>
            <a:chOff x="349254" y="1053885"/>
            <a:chExt cx="8422557" cy="5346915"/>
          </a:xfrm>
        </p:grpSpPr>
        <p:sp>
          <p:nvSpPr>
            <p:cNvPr id="361" name="Google Shape;361;p39"/>
            <p:cNvSpPr/>
            <p:nvPr/>
          </p:nvSpPr>
          <p:spPr>
            <a:xfrm>
              <a:off x="5844759" y="1054100"/>
              <a:ext cx="2927052" cy="5334000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2438401" y="1066800"/>
              <a:ext cx="2134050" cy="5334000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356317" y="1053885"/>
              <a:ext cx="1828080" cy="5346915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4" name="Google Shape;364;p39"/>
            <p:cNvCxnSpPr/>
            <p:nvPr/>
          </p:nvCxnSpPr>
          <p:spPr>
            <a:xfrm>
              <a:off x="1576227" y="3505200"/>
              <a:ext cx="1471773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39"/>
            <p:cNvCxnSpPr/>
            <p:nvPr/>
          </p:nvCxnSpPr>
          <p:spPr>
            <a:xfrm>
              <a:off x="3886200" y="3771900"/>
              <a:ext cx="2781300" cy="16002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39"/>
            <p:cNvCxnSpPr/>
            <p:nvPr/>
          </p:nvCxnSpPr>
          <p:spPr>
            <a:xfrm>
              <a:off x="3759200" y="3492500"/>
              <a:ext cx="3022600" cy="2794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39"/>
            <p:cNvCxnSpPr/>
            <p:nvPr/>
          </p:nvCxnSpPr>
          <p:spPr>
            <a:xfrm flipH="1" rot="10800000">
              <a:off x="3886200" y="2133600"/>
              <a:ext cx="2767225" cy="11430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68" name="Google Shape;368;p39"/>
            <p:cNvSpPr txBox="1"/>
            <p:nvPr/>
          </p:nvSpPr>
          <p:spPr>
            <a:xfrm>
              <a:off x="2819400" y="4575940"/>
              <a:ext cx="1391728" cy="86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Logic</a:t>
              </a:r>
              <a:endParaRPr/>
            </a:p>
          </p:txBody>
        </p:sp>
        <p:pic>
          <p:nvPicPr>
            <p:cNvPr descr="C:\Users\nakov\Downloads\hp_mobile_2.png" id="369" name="Google Shape;369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16447" y="32004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,computer" id="370" name="Google Shape;370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16447" y="16002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mputer,monitor,screen,display" id="371" name="Google Shape;371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16447" y="4648200"/>
              <a:ext cx="1447800" cy="144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39"/>
            <p:cNvSpPr txBox="1"/>
            <p:nvPr/>
          </p:nvSpPr>
          <p:spPr>
            <a:xfrm>
              <a:off x="7413447" y="5105400"/>
              <a:ext cx="12987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Desktop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sp>
          <p:nvSpPr>
            <p:cNvPr id="373" name="Google Shape;373;p39"/>
            <p:cNvSpPr txBox="1"/>
            <p:nvPr/>
          </p:nvSpPr>
          <p:spPr>
            <a:xfrm>
              <a:off x="7533079" y="3429000"/>
              <a:ext cx="1091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Mobile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</p:txBody>
        </p:sp>
        <p:sp>
          <p:nvSpPr>
            <p:cNvPr id="374" name="Google Shape;374;p39"/>
            <p:cNvSpPr txBox="1"/>
            <p:nvPr/>
          </p:nvSpPr>
          <p:spPr>
            <a:xfrm>
              <a:off x="7388047" y="1759803"/>
              <a:ext cx="131157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</a:t>
              </a:r>
              <a:endParaRPr/>
            </a:p>
          </p:txBody>
        </p:sp>
        <p:pic>
          <p:nvPicPr>
            <p:cNvPr descr="off,server,computer" id="375" name="Google Shape;375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14600" y="2590800"/>
              <a:ext cx="1890690" cy="1890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39"/>
            <p:cNvSpPr txBox="1"/>
            <p:nvPr/>
          </p:nvSpPr>
          <p:spPr>
            <a:xfrm rot="-1290095">
              <a:off x="4655096" y="2313187"/>
              <a:ext cx="111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</p:txBody>
        </p:sp>
        <p:sp>
          <p:nvSpPr>
            <p:cNvPr id="377" name="Google Shape;377;p39"/>
            <p:cNvSpPr txBox="1"/>
            <p:nvPr/>
          </p:nvSpPr>
          <p:spPr>
            <a:xfrm rot="249247">
              <a:off x="4673929" y="3240239"/>
              <a:ext cx="111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</p:txBody>
        </p:sp>
        <p:sp>
          <p:nvSpPr>
            <p:cNvPr id="378" name="Google Shape;378;p39"/>
            <p:cNvSpPr txBox="1"/>
            <p:nvPr/>
          </p:nvSpPr>
          <p:spPr>
            <a:xfrm rot="1808832">
              <a:off x="4660604" y="4117724"/>
              <a:ext cx="111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</a:t>
              </a:r>
              <a:endParaRPr/>
            </a:p>
          </p:txBody>
        </p:sp>
        <p:pic>
          <p:nvPicPr>
            <p:cNvPr descr="database,db" id="379" name="Google Shape;379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9254" y="2590800"/>
              <a:ext cx="1835142" cy="1835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0" name="Google Shape;380;p39"/>
            <p:cNvSpPr txBox="1"/>
            <p:nvPr/>
          </p:nvSpPr>
          <p:spPr>
            <a:xfrm>
              <a:off x="520700" y="4419600"/>
              <a:ext cx="1502334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/>
            </a:p>
          </p:txBody>
        </p:sp>
        <p:sp>
          <p:nvSpPr>
            <p:cNvPr id="381" name="Google Shape;381;p39"/>
            <p:cNvSpPr txBox="1"/>
            <p:nvPr/>
          </p:nvSpPr>
          <p:spPr>
            <a:xfrm>
              <a:off x="386867" y="1066800"/>
              <a:ext cx="143821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(Back-End)</a:t>
              </a:r>
              <a:endParaRPr/>
            </a:p>
          </p:txBody>
        </p:sp>
        <p:sp>
          <p:nvSpPr>
            <p:cNvPr id="382" name="Google Shape;382;p39"/>
            <p:cNvSpPr txBox="1"/>
            <p:nvPr/>
          </p:nvSpPr>
          <p:spPr>
            <a:xfrm>
              <a:off x="2456967" y="1079500"/>
              <a:ext cx="1933478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Middle Tier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(Business Tier)</a:t>
              </a:r>
              <a:endParaRPr/>
            </a:p>
          </p:txBody>
        </p:sp>
        <p:sp>
          <p:nvSpPr>
            <p:cNvPr id="383" name="Google Shape;383;p39"/>
            <p:cNvSpPr txBox="1"/>
            <p:nvPr/>
          </p:nvSpPr>
          <p:spPr>
            <a:xfrm>
              <a:off x="5891133" y="1079500"/>
              <a:ext cx="2768002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Client Tier (Front-End)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Typical Layers of the Middle Tier</a:t>
            </a:r>
            <a:endParaRPr/>
          </a:p>
        </p:txBody>
      </p:sp>
      <p:sp>
        <p:nvSpPr>
          <p:cNvPr id="390" name="Google Shape;390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middle tier usually has parts related to the front-end, business logic and back-end: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91" name="Google Shape;391;p40"/>
          <p:cNvGrpSpPr/>
          <p:nvPr/>
        </p:nvGrpSpPr>
        <p:grpSpPr>
          <a:xfrm>
            <a:off x="1247775" y="2717800"/>
            <a:ext cx="9696450" cy="4140200"/>
            <a:chOff x="381000" y="2209800"/>
            <a:chExt cx="8382000" cy="4446826"/>
          </a:xfrm>
        </p:grpSpPr>
        <p:sp>
          <p:nvSpPr>
            <p:cNvPr id="392" name="Google Shape;392;p40"/>
            <p:cNvSpPr/>
            <p:nvPr/>
          </p:nvSpPr>
          <p:spPr>
            <a:xfrm>
              <a:off x="381452" y="2209800"/>
              <a:ext cx="8381548" cy="990600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3" name="Google Shape;393;p40"/>
            <p:cNvSpPr txBox="1"/>
            <p:nvPr/>
          </p:nvSpPr>
          <p:spPr>
            <a:xfrm>
              <a:off x="3246720" y="2281535"/>
              <a:ext cx="2526575" cy="56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 Logic</a:t>
              </a:r>
              <a:endParaRPr/>
            </a:p>
          </p:txBody>
        </p:sp>
        <p:sp>
          <p:nvSpPr>
            <p:cNvPr id="394" name="Google Shape;394;p40"/>
            <p:cNvSpPr txBox="1"/>
            <p:nvPr/>
          </p:nvSpPr>
          <p:spPr>
            <a:xfrm>
              <a:off x="724560" y="2693313"/>
              <a:ext cx="7378133" cy="495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E6600"/>
                  </a:solidFill>
                  <a:latin typeface="Calibri"/>
                  <a:ea typeface="Calibri"/>
                  <a:cs typeface="Calibri"/>
                  <a:sym typeface="Calibri"/>
                </a:rPr>
                <a:t>Implements the UI of the application (HTML5, Silverlight, WPF, …)</a:t>
              </a: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381000" y="3505200"/>
              <a:ext cx="8381548" cy="990600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6" name="Google Shape;396;p40"/>
            <p:cNvSpPr txBox="1"/>
            <p:nvPr/>
          </p:nvSpPr>
          <p:spPr>
            <a:xfrm>
              <a:off x="3531023" y="3576935"/>
              <a:ext cx="1991528" cy="56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Logic</a:t>
              </a:r>
              <a:endParaRPr/>
            </a:p>
          </p:txBody>
        </p:sp>
        <p:sp>
          <p:nvSpPr>
            <p:cNvPr id="397" name="Google Shape;397;p40"/>
            <p:cNvSpPr txBox="1"/>
            <p:nvPr/>
          </p:nvSpPr>
          <p:spPr>
            <a:xfrm>
              <a:off x="703572" y="3988713"/>
              <a:ext cx="6702243" cy="495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E6600"/>
                  </a:solidFill>
                  <a:latin typeface="Calibri"/>
                  <a:ea typeface="Calibri"/>
                  <a:cs typeface="Calibri"/>
                  <a:sym typeface="Calibri"/>
                </a:rPr>
                <a:t>Implements the core processes / services of the application</a:t>
              </a: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381000" y="4800600"/>
              <a:ext cx="8381548" cy="990600"/>
            </a:xfrm>
            <a:prstGeom prst="roundRect">
              <a:avLst>
                <a:gd fmla="val 5695" name="adj"/>
              </a:avLst>
            </a:prstGeom>
            <a:solidFill>
              <a:srgbClr val="B3C6E7">
                <a:alpha val="14901"/>
              </a:srgbClr>
            </a:solidFill>
            <a:ln cap="flat" cmpd="sng" w="12700">
              <a:solidFill>
                <a:srgbClr val="8DA9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3C6E7"/>
                </a:buClr>
                <a:buSzPts val="1400"/>
                <a:buFont typeface="Noto Sans Symbols"/>
                <a:buNone/>
              </a:pPr>
              <a:r>
                <a:t/>
              </a:r>
              <a:endParaRPr b="1" sz="2000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40"/>
            <p:cNvSpPr txBox="1"/>
            <p:nvPr/>
          </p:nvSpPr>
          <p:spPr>
            <a:xfrm>
              <a:off x="3304129" y="4872335"/>
              <a:ext cx="2409622" cy="561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Access Logic</a:t>
              </a:r>
              <a:endParaRPr/>
            </a:p>
          </p:txBody>
        </p:sp>
        <p:sp>
          <p:nvSpPr>
            <p:cNvPr id="400" name="Google Shape;400;p40"/>
            <p:cNvSpPr txBox="1"/>
            <p:nvPr/>
          </p:nvSpPr>
          <p:spPr>
            <a:xfrm>
              <a:off x="731251" y="5284113"/>
              <a:ext cx="7589480" cy="495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E6600"/>
                  </a:solidFill>
                  <a:latin typeface="Calibri"/>
                  <a:ea typeface="Calibri"/>
                  <a:cs typeface="Calibri"/>
                  <a:sym typeface="Calibri"/>
                </a:rPr>
                <a:t>Implements the data access functionality (usually ORM framework)</a:t>
              </a:r>
              <a:endParaRPr/>
            </a:p>
          </p:txBody>
        </p:sp>
        <p:pic>
          <p:nvPicPr>
            <p:cNvPr descr="database,db" id="401" name="Google Shape;40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62400" y="6020714"/>
              <a:ext cx="1219200" cy="6359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2" name="Google Shape;402;p40"/>
            <p:cNvCxnSpPr/>
            <p:nvPr/>
          </p:nvCxnSpPr>
          <p:spPr>
            <a:xfrm>
              <a:off x="4572000" y="3124200"/>
              <a:ext cx="0" cy="452735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403" name="Google Shape;403;p40"/>
            <p:cNvCxnSpPr/>
            <p:nvPr/>
          </p:nvCxnSpPr>
          <p:spPr>
            <a:xfrm>
              <a:off x="4572000" y="4424065"/>
              <a:ext cx="0" cy="452735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  <p:cxnSp>
          <p:nvCxnSpPr>
            <p:cNvPr id="404" name="Google Shape;404;p40"/>
            <p:cNvCxnSpPr/>
            <p:nvPr/>
          </p:nvCxnSpPr>
          <p:spPr>
            <a:xfrm>
              <a:off x="4572000" y="5719465"/>
              <a:ext cx="0" cy="452735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med" w="med" type="stealth"/>
              <a:tailEnd len="med" w="med" type="stealth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6600"/>
              <a:buFont typeface="Roboto"/>
              <a:buNone/>
            </a:pPr>
            <a:r>
              <a:rPr lang="en-US" sz="6600"/>
              <a:t>End of Lesson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400">
        <p14:rippl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The first website – info.cern.ch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357" y="1825625"/>
            <a:ext cx="6455285" cy="49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7200"/>
              <a:buFont typeface="Roboto"/>
              <a:buNone/>
            </a:pPr>
            <a:r>
              <a:rPr lang="en-US"/>
              <a:t>Web Sites and Web Applications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Page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>
                <a:solidFill>
                  <a:srgbClr val="002060"/>
                </a:solidFill>
              </a:rPr>
              <a:t>Document</a:t>
            </a:r>
            <a:r>
              <a:rPr lang="en-US"/>
              <a:t> or </a:t>
            </a:r>
            <a:r>
              <a:rPr lang="en-US">
                <a:solidFill>
                  <a:srgbClr val="002060"/>
                </a:solidFill>
              </a:rPr>
              <a:t>information resource</a:t>
            </a:r>
            <a:r>
              <a:rPr lang="en-US"/>
              <a:t> that is suitable for the World Wide Web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be accessed through a web browser and displayed on a monitor or mobile device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information is usually in HTML format, and may provide navigation to other web pages via hypertext links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pages frequently refer to other resources such as style sheets (CSS), scripts (Javascript) and images into their final presentation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Site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Collection of related web pages containing web resources (web pages, images, videos, CSS files, JS files or other digital assets)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navigation between web pages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website is hosted on at least one web server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Accessible via a network (such as the Internet)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publicly accessible websites collectively constitute the World Wide Web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Web Application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level web sites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interactivity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 accessibility (Cloud)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AJAX, node, web sockets &amp;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Applications are usually broken into logical chunks called "tiers", where every tier is assigned a role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Desktop-like application in the web browser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Web applications on desktop (Windows 8 or later)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1489" y="1438381"/>
            <a:ext cx="2851719" cy="177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54756" y="1825625"/>
            <a:ext cx="938319" cy="93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7992" y="1732719"/>
            <a:ext cx="1185808" cy="118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ctrTitle"/>
          </p:nvPr>
        </p:nvSpPr>
        <p:spPr>
          <a:xfrm>
            <a:off x="0" y="22145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000"/>
              <a:buFont typeface="Roboto"/>
              <a:buNone/>
            </a:pPr>
            <a:r>
              <a:rPr lang="en-US" sz="8000"/>
              <a:t>Web 1.0, 2.0, 3.0, 4.0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CS-Presentation-Templat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2020-08-15T05:00:37Z</dcterms:created>
  <dc:creator>Roderick Bandalan</dc:creator>
</cp:coreProperties>
</file>