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6858000" cx="12192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T Sans Narrow"/>
      <p:regular r:id="rId44"/>
      <p:bold r:id="rId45"/>
    </p:embeddedFont>
    <p:embeddedFont>
      <p:font typeface="Roboto Condensed"/>
      <p:regular r:id="rId46"/>
      <p:bold r:id="rId47"/>
      <p:italic r:id="rId48"/>
      <p:boldItalic r:id="rId49"/>
    </p:embeddedFont>
    <p:embeddedFont>
      <p:font typeface="Open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4" roundtripDataSignature="AMtx7mjWK3yAxERSZSgqQgZmv/UPfzoi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TSansNarrow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RobotoCondensed-regular.fntdata"/><Relationship Id="rId45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Condensed-italic.fntdata"/><Relationship Id="rId47" Type="http://schemas.openxmlformats.org/officeDocument/2006/relationships/font" Target="fonts/RobotoCondensed-bold.fntdata"/><Relationship Id="rId49" Type="http://schemas.openxmlformats.org/officeDocument/2006/relationships/font" Target="fonts/Roboto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penSans-bold.fntdata"/><Relationship Id="rId50" Type="http://schemas.openxmlformats.org/officeDocument/2006/relationships/font" Target="fonts/OpenSans-regular.fntdata"/><Relationship Id="rId53" Type="http://schemas.openxmlformats.org/officeDocument/2006/relationships/font" Target="fonts/OpenSans-boldItalic.fntdata"/><Relationship Id="rId52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2fd5c8d3387_0_81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g2fd5c8d3387_0_81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" name="Google Shape;16;g2fd5c8d3387_0_81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7" name="Google Shape;17;g2fd5c8d3387_0_81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g2fd5c8d3387_0_81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" name="Google Shape;19;g2fd5c8d3387_0_81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20" name="Google Shape;20;g2fd5c8d3387_0_81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g2fd5c8d3387_0_81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g2fd5c8d3387_0_81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3" name="Google Shape;23;g2fd5c8d3387_0_81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g2fd5c8d3387_0_8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d5c8d3387_0_124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66" name="Google Shape;66;g2fd5c8d3387_0_1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d5c8d3387_0_127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fd5c8d3387_0_127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g2fd5c8d3387_0_127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1" name="Google Shape;71;g2fd5c8d3387_0_1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d5c8d3387_0_1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d5c8d3387_0_134"/>
          <p:cNvSpPr txBox="1"/>
          <p:nvPr>
            <p:ph type="ctrTitle"/>
          </p:nvPr>
        </p:nvSpPr>
        <p:spPr>
          <a:xfrm>
            <a:off x="0" y="2214563"/>
            <a:ext cx="12192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ts val="7200"/>
              <a:buFont typeface="Roboto"/>
              <a:buNone/>
              <a:defRPr b="1" sz="7200">
                <a:solidFill>
                  <a:srgbClr val="FE66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6" name="Google Shape;76;g2fd5c8d3387_0_1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g2fd5c8d3387_0_1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g2fd5c8d3387_0_1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fd5c8d3387_0_107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7" name="Google Shape;27;g2fd5c8d3387_0_10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fd5c8d3387_0_97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2fd5c8d3387_0_97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1" name="Google Shape;31;g2fd5c8d3387_0_97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2" name="Google Shape;32;g2fd5c8d3387_0_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fd5c8d3387_0_139"/>
          <p:cNvSpPr/>
          <p:nvPr/>
        </p:nvSpPr>
        <p:spPr>
          <a:xfrm>
            <a:off x="0" y="1"/>
            <a:ext cx="12192000" cy="1690800"/>
          </a:xfrm>
          <a:prstGeom prst="rect">
            <a:avLst/>
          </a:prstGeom>
          <a:solidFill>
            <a:srgbClr val="FE6600"/>
          </a:solidFill>
          <a:ln cap="flat" cmpd="sng" w="12700">
            <a:solidFill>
              <a:srgbClr val="FE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g2fd5c8d3387_0_1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  <a:defRPr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g2fd5c8d3387_0_1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810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683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g2fd5c8d3387_0_1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g2fd5c8d3387_0_1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2fd5c8d3387_0_1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g2fd5c8d3387_0_139"/>
          <p:cNvSpPr/>
          <p:nvPr/>
        </p:nvSpPr>
        <p:spPr>
          <a:xfrm>
            <a:off x="0" y="1"/>
            <a:ext cx="12192000" cy="1690800"/>
          </a:xfrm>
          <a:prstGeom prst="rect">
            <a:avLst/>
          </a:prstGeom>
          <a:solidFill>
            <a:srgbClr val="FE6600"/>
          </a:solidFill>
          <a:ln cap="flat" cmpd="sng" w="12700">
            <a:solidFill>
              <a:srgbClr val="FE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fd5c8d3387_0_93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2fd5c8d3387_0_93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4" name="Google Shape;44;g2fd5c8d3387_0_9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fd5c8d3387_0_102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7" name="Google Shape;47;g2fd5c8d3387_0_102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g2fd5c8d3387_0_102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g2fd5c8d3387_0_10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d5c8d3387_0_11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2" name="Google Shape;52;g2fd5c8d3387_0_11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g2fd5c8d3387_0_1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fd5c8d3387_0_114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g2fd5c8d3387_0_1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d5c8d3387_0_117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g2fd5c8d3387_0_117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g2fd5c8d3387_0_117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1" name="Google Shape;61;g2fd5c8d3387_0_117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g2fd5c8d3387_0_117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g2fd5c8d3387_0_1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fd5c8d3387_0_77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i="0" sz="4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i="0" sz="4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i="0" sz="4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i="0" sz="4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i="0" sz="4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i="0" sz="4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i="0" sz="4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i="0" sz="4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i="0" sz="48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Google Shape;11;g2fd5c8d3387_0_77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b="0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g2fd5c8d3387_0_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ts val="8800"/>
              <a:buFont typeface="Roboto"/>
              <a:buNone/>
            </a:pPr>
            <a:r>
              <a:rPr b="1" lang="en-US" sz="8800">
                <a:solidFill>
                  <a:srgbClr val="FE6600"/>
                </a:solidFill>
                <a:latin typeface="Roboto"/>
                <a:ea typeface="Roboto"/>
                <a:cs typeface="Roboto"/>
                <a:sym typeface="Roboto"/>
              </a:rPr>
              <a:t>HTML 5</a:t>
            </a:r>
            <a:endParaRPr b="1" sz="8800">
              <a:solidFill>
                <a:srgbClr val="FE66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ts val="8000"/>
              <a:buFont typeface="Roboto"/>
              <a:buNone/>
            </a:pPr>
            <a:r>
              <a:rPr lang="en-US" sz="8000"/>
              <a:t>HTML Terminology</a:t>
            </a:r>
            <a:endParaRPr sz="8000"/>
          </a:p>
        </p:txBody>
      </p:sp>
      <p:sp>
        <p:nvSpPr>
          <p:cNvPr id="139" name="Google Shape;139;p12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HTML Terminology</a:t>
            </a:r>
            <a:endParaRPr/>
          </a:p>
        </p:txBody>
      </p:sp>
      <p:sp>
        <p:nvSpPr>
          <p:cNvPr id="145" name="Google Shape;145;p13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Concepts in HTML</a:t>
            </a:r>
            <a:endParaRPr/>
          </a:p>
          <a:p>
            <a:pPr indent="-1968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2400"/>
              <a:t>Tags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Opening tag and closing tag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The smallest piece in HTML</a:t>
            </a:r>
            <a:endParaRPr sz="2400"/>
          </a:p>
          <a:p>
            <a:pPr indent="-1968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2400"/>
              <a:t>Attributes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Properties of the tag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Size, color, etc… </a:t>
            </a:r>
            <a:endParaRPr sz="2400"/>
          </a:p>
          <a:p>
            <a:pPr indent="-1968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2400"/>
              <a:t>Elements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Combination of opening, closing tag and attributes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HTML Tags</a:t>
            </a:r>
            <a:endParaRPr/>
          </a:p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Tags are the smallest pieces in an HTML Document</a:t>
            </a:r>
            <a:endParaRPr/>
          </a:p>
          <a:p>
            <a:pPr indent="-1968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2400"/>
              <a:t>Start with "&lt;" and end with "&gt;"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Two kinds of tags</a:t>
            </a:r>
            <a:endParaRPr/>
          </a:p>
          <a:p>
            <a:pPr indent="-1968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2400"/>
              <a:t>Opening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Mark the start of an </a:t>
            </a:r>
            <a:br>
              <a:rPr lang="en-US" sz="2400"/>
            </a:br>
            <a:r>
              <a:rPr lang="en-US" sz="2400"/>
              <a:t>HTML element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Start with the “&lt;“  then the name of the element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Followed by the “&gt;”</a:t>
            </a:r>
            <a:endParaRPr sz="2400"/>
          </a:p>
          <a:p>
            <a:pPr indent="-1968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2400"/>
              <a:t>Closing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Mark the end of an </a:t>
            </a:r>
            <a:br>
              <a:rPr lang="en-US" sz="2400"/>
            </a:br>
            <a:r>
              <a:rPr lang="en-US" sz="2400"/>
              <a:t>HTML element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Start in "&lt;/“ then the name of the element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Followed by the “&gt;”</a:t>
            </a:r>
            <a:endParaRPr sz="2400"/>
          </a:p>
        </p:txBody>
      </p:sp>
      <p:sp>
        <p:nvSpPr>
          <p:cNvPr id="152" name="Google Shape;152;p14"/>
          <p:cNvSpPr/>
          <p:nvPr/>
        </p:nvSpPr>
        <p:spPr>
          <a:xfrm>
            <a:off x="7343776" y="3276600"/>
            <a:ext cx="4191000" cy="1615827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   &lt;h1&gt;Hello USJR&lt;/h1&gt;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8CF4F2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9093199" y="2977396"/>
            <a:ext cx="2209799" cy="527804"/>
          </a:xfrm>
          <a:prstGeom prst="wedgeRoundRectCallout">
            <a:avLst>
              <a:gd fmla="val -80097" name="adj1"/>
              <a:gd fmla="val 47014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7FFE7"/>
                </a:solidFill>
                <a:latin typeface="Calibri"/>
                <a:ea typeface="Calibri"/>
                <a:cs typeface="Calibri"/>
                <a:sym typeface="Calibri"/>
              </a:rPr>
              <a:t>Opening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9082318" y="4892036"/>
            <a:ext cx="2209799" cy="527804"/>
          </a:xfrm>
          <a:prstGeom prst="wedgeRoundRectCallout">
            <a:avLst>
              <a:gd fmla="val -70737" name="adj1"/>
              <a:gd fmla="val -155107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7FFE7"/>
                </a:solidFill>
                <a:latin typeface="Calibri"/>
                <a:ea typeface="Calibri"/>
                <a:cs typeface="Calibri"/>
                <a:sym typeface="Calibri"/>
              </a:rPr>
              <a:t>Closing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9093201" y="2977396"/>
            <a:ext cx="2209799" cy="527804"/>
          </a:xfrm>
          <a:prstGeom prst="wedgeRoundRectCallout">
            <a:avLst>
              <a:gd fmla="val -80096" name="adj1"/>
              <a:gd fmla="val 90325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7FFE7"/>
                </a:solidFill>
                <a:latin typeface="Calibri"/>
                <a:ea typeface="Calibri"/>
                <a:cs typeface="Calibri"/>
                <a:sym typeface="Calibri"/>
              </a:rPr>
              <a:t>Opening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9093200" y="2977396"/>
            <a:ext cx="2209799" cy="527804"/>
          </a:xfrm>
          <a:prstGeom prst="wedgeRoundRectCallout">
            <a:avLst>
              <a:gd fmla="val -76894" name="adj1"/>
              <a:gd fmla="val 127106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7FFE7"/>
                </a:solidFill>
                <a:latin typeface="Calibri"/>
                <a:ea typeface="Calibri"/>
                <a:cs typeface="Calibri"/>
                <a:sym typeface="Calibri"/>
              </a:rPr>
              <a:t>Opening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9082318" y="4892427"/>
            <a:ext cx="2209799" cy="527804"/>
          </a:xfrm>
          <a:prstGeom prst="wedgeRoundRectCallout">
            <a:avLst>
              <a:gd fmla="val 30741" name="adj1"/>
              <a:gd fmla="val -171607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7FFE7"/>
                </a:solidFill>
                <a:latin typeface="Calibri"/>
                <a:ea typeface="Calibri"/>
                <a:cs typeface="Calibri"/>
                <a:sym typeface="Calibri"/>
              </a:rPr>
              <a:t>Closing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9083676" y="4889496"/>
            <a:ext cx="2209799" cy="527804"/>
          </a:xfrm>
          <a:prstGeom prst="wedgeRoundRectCallout">
            <a:avLst>
              <a:gd fmla="val -72707" name="adj1"/>
              <a:gd fmla="val -70547" name="adj2"/>
              <a:gd fmla="val 16667" name="adj3"/>
            </a:avLst>
          </a:prstGeom>
          <a:solidFill>
            <a:srgbClr val="9F8471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7FFE7"/>
                </a:solidFill>
                <a:latin typeface="Calibri"/>
                <a:ea typeface="Calibri"/>
                <a:cs typeface="Calibri"/>
                <a:sym typeface="Calibri"/>
              </a:rPr>
              <a:t>Closing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HTML Tags</a:t>
            </a:r>
            <a:endParaRPr/>
          </a:p>
        </p:txBody>
      </p:sp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Some tags have pairs, they are called </a:t>
            </a:r>
            <a:r>
              <a:rPr b="1" lang="en-US"/>
              <a:t>container elements/tags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Some tags don’t have pairs, they are called </a:t>
            </a:r>
            <a:r>
              <a:rPr b="1" lang="en-US"/>
              <a:t>empty elements/tags</a:t>
            </a:r>
            <a:endParaRPr b="1"/>
          </a:p>
        </p:txBody>
      </p:sp>
      <p:sp>
        <p:nvSpPr>
          <p:cNvPr id="165" name="Google Shape;165;p15"/>
          <p:cNvSpPr/>
          <p:nvPr/>
        </p:nvSpPr>
        <p:spPr>
          <a:xfrm>
            <a:off x="838200" y="2970242"/>
            <a:ext cx="10515600" cy="206210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&lt;!-- this is a container element tag  --&gt;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&lt;a href="http://google.com"&gt; go to Google&lt;/a&gt; 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&lt;!-- this is an empty element --&gt;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&lt;hr width="95%" size="3px"/&gt;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&lt;!-- this is also an empty element --&gt;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&lt;img src="images/USJR-logo.png"/&gt;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Attributes</a:t>
            </a:r>
            <a:endParaRPr/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Attributes are properties of HTML Elements</a:t>
            </a:r>
            <a:endParaRPr/>
          </a:p>
          <a:p>
            <a:pPr indent="-1968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2400"/>
              <a:t>Used to set size, color, border, etc…</a:t>
            </a:r>
            <a:endParaRPr sz="2400"/>
          </a:p>
          <a:p>
            <a:pPr indent="-1968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2400"/>
              <a:t>Put directly in the tags</a:t>
            </a:r>
            <a:endParaRPr sz="2400"/>
          </a:p>
          <a:p>
            <a:pPr indent="-1968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2400"/>
              <a:t>Has value surrounded by </a:t>
            </a:r>
            <a:r>
              <a:rPr lang="en-US" sz="2400">
                <a:solidFill>
                  <a:srgbClr val="002060"/>
                </a:solidFill>
              </a:rPr>
              <a:t>" " </a:t>
            </a:r>
            <a:r>
              <a:rPr lang="en-US" sz="2400"/>
              <a:t>or</a:t>
            </a:r>
            <a:r>
              <a:rPr lang="en-US" sz="2400">
                <a:solidFill>
                  <a:srgbClr val="D8E2F3"/>
                </a:solidFill>
              </a:rPr>
              <a:t> </a:t>
            </a:r>
            <a:r>
              <a:rPr lang="en-US" sz="2400">
                <a:solidFill>
                  <a:srgbClr val="002060"/>
                </a:solidFill>
              </a:rPr>
              <a:t>' ‘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■"/>
            </a:pPr>
            <a:r>
              <a:rPr lang="en-US" sz="2400">
                <a:solidFill>
                  <a:srgbClr val="002060"/>
                </a:solidFill>
              </a:rPr>
              <a:t>HTML 5 access attribute values without double or single quotes</a:t>
            </a:r>
            <a:endParaRPr sz="2400">
              <a:solidFill>
                <a:srgbClr val="002060"/>
              </a:solidFill>
            </a:endParaRPr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The value is always a string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2219325" y="4247347"/>
            <a:ext cx="7315200" cy="206210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&lt;!-– makes a hyperlink to Google --&gt;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&lt;a href="http://google.com"&gt; go to Google&lt;/a&gt;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&lt;!-– makes a horizontal line --&gt;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&lt;hr width="95%" size="3px"/&gt;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&lt;!-– adds an image in the web page --&gt;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&lt;img src="images/USJR-logo.png"/&gt;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Most common attributes</a:t>
            </a:r>
            <a:endParaRPr/>
          </a:p>
        </p:txBody>
      </p:sp>
      <p:sp>
        <p:nvSpPr>
          <p:cNvPr id="178" name="Google Shape;178;p17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There are some attributes that are common for every HTML element</a:t>
            </a:r>
            <a:endParaRPr/>
          </a:p>
          <a:p>
            <a:pPr indent="-1968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2400"/>
              <a:t>id, class, name, style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And some attributes are specific</a:t>
            </a:r>
            <a:endParaRPr/>
          </a:p>
          <a:p>
            <a:pPr indent="-19685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2400"/>
              <a:t>For example the attribute </a:t>
            </a:r>
            <a:r>
              <a:rPr b="1" lang="en-US" sz="2400">
                <a:solidFill>
                  <a:srgbClr val="002060"/>
                </a:solidFill>
              </a:rPr>
              <a:t>src</a:t>
            </a:r>
            <a:r>
              <a:rPr lang="en-US" sz="2400">
                <a:solidFill>
                  <a:srgbClr val="002060"/>
                </a:solidFill>
              </a:rPr>
              <a:t> </a:t>
            </a:r>
            <a:r>
              <a:rPr lang="en-US" sz="2400"/>
              <a:t>of the </a:t>
            </a:r>
            <a:r>
              <a:rPr b="1" lang="en-US" sz="2400">
                <a:solidFill>
                  <a:srgbClr val="002060"/>
                </a:solidFill>
              </a:rPr>
              <a:t>img</a:t>
            </a:r>
            <a:r>
              <a:rPr lang="en-US" sz="2400">
                <a:solidFill>
                  <a:srgbClr val="002060"/>
                </a:solidFill>
              </a:rPr>
              <a:t> </a:t>
            </a:r>
            <a:r>
              <a:rPr lang="en-US" sz="2400"/>
              <a:t>element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Shows the path to the image to be shown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1828800" y="4001294"/>
            <a:ext cx="8534400" cy="64633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&lt;!-– adds an image in the web page --&gt;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&lt;img src="images/USJR-logo.png"/&gt;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HTML Elements</a:t>
            </a:r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b="1" lang="en-US">
                <a:solidFill>
                  <a:srgbClr val="002060"/>
                </a:solidFill>
              </a:rPr>
              <a:t>HTML Elements </a:t>
            </a:r>
            <a:r>
              <a:rPr lang="en-US"/>
              <a:t>are combination of tags and attributes</a:t>
            </a:r>
            <a:endParaRPr/>
          </a:p>
          <a:p>
            <a:pPr indent="-196850" lvl="1" marL="685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1900"/>
              <a:buChar char="○"/>
            </a:pPr>
            <a:r>
              <a:rPr lang="en-US" sz="2400"/>
              <a:t>Opening tag with some or no attributes and a closing tag</a:t>
            </a:r>
            <a:endParaRPr sz="2400"/>
          </a:p>
        </p:txBody>
      </p:sp>
      <p:sp>
        <p:nvSpPr>
          <p:cNvPr id="186" name="Google Shape;186;p18"/>
          <p:cNvSpPr/>
          <p:nvPr/>
        </p:nvSpPr>
        <p:spPr>
          <a:xfrm>
            <a:off x="2343150" y="2965212"/>
            <a:ext cx="7315200" cy="36933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&lt;a href="http://google.com"&gt; go to Google&lt;/a&gt;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2343150" y="3498612"/>
            <a:ext cx="7315200" cy="36933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&lt;html&gt;…&lt;/html&gt;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ts val="8000"/>
              <a:buFont typeface="Roboto"/>
              <a:buNone/>
            </a:pPr>
            <a:r>
              <a:rPr b="1" lang="en-US" sz="8000">
                <a:solidFill>
                  <a:srgbClr val="FE6600"/>
                </a:solidFill>
                <a:latin typeface="Roboto"/>
                <a:ea typeface="Roboto"/>
                <a:cs typeface="Roboto"/>
                <a:sym typeface="Roboto"/>
              </a:rPr>
              <a:t>End of </a:t>
            </a:r>
            <a:r>
              <a:rPr lang="en-US" sz="8000"/>
              <a:t>Topic</a:t>
            </a:r>
            <a:endParaRPr b="1" sz="8000">
              <a:solidFill>
                <a:srgbClr val="FE66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ct val="100000"/>
              <a:buFont typeface="Roboto"/>
              <a:buNone/>
            </a:pPr>
            <a:r>
              <a:rPr b="1" lang="en-US" sz="8000">
                <a:solidFill>
                  <a:srgbClr val="FE6600"/>
                </a:solidFill>
                <a:latin typeface="Roboto"/>
                <a:ea typeface="Roboto"/>
                <a:cs typeface="Roboto"/>
                <a:sym typeface="Roboto"/>
              </a:rPr>
              <a:t>HTML Display and Rendering</a:t>
            </a:r>
            <a:endParaRPr b="1" sz="8000">
              <a:solidFill>
                <a:srgbClr val="FE66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1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How elements are displayed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Every HTML element has a default display behavior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Depends on what type of element it 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display values are </a:t>
            </a:r>
            <a:r>
              <a:rPr b="1" lang="en-US">
                <a:solidFill>
                  <a:srgbClr val="002060"/>
                </a:solidFill>
              </a:rPr>
              <a:t>block</a:t>
            </a:r>
            <a:r>
              <a:rPr lang="en-US"/>
              <a:t> and </a:t>
            </a:r>
            <a:r>
              <a:rPr b="1" lang="en-US">
                <a:solidFill>
                  <a:srgbClr val="002060"/>
                </a:solidFill>
              </a:rPr>
              <a:t>inline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b="1" lang="en-US">
                <a:solidFill>
                  <a:srgbClr val="002060"/>
                </a:solidFill>
              </a:rPr>
              <a:t>Block-level elements</a:t>
            </a:r>
            <a:r>
              <a:rPr lang="en-US"/>
              <a:t> - always starts on a new line and takes up the full width available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lang="en-US"/>
              <a:t>No other element can be beside a block element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b="1" lang="en-US">
                <a:solidFill>
                  <a:srgbClr val="002060"/>
                </a:solidFill>
              </a:rPr>
              <a:t>Inline elements </a:t>
            </a:r>
            <a:r>
              <a:rPr lang="en-US"/>
              <a:t>- do not start on a new line and it only takes up as much width as necessary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lang="en-US"/>
              <a:t>Other elements can exist side-by-side with an inline element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Topic List</a:t>
            </a:r>
            <a:endParaRPr/>
          </a:p>
        </p:txBody>
      </p:sp>
      <p:sp>
        <p:nvSpPr>
          <p:cNvPr id="90" name="Google Shape;90;p2"/>
          <p:cNvSpPr txBox="1"/>
          <p:nvPr>
            <p:ph idx="4294967295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Hypertext Markup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HTML Terminology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HTML Document 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HTML Document Structure Elements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HTML Common/Content Elements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Section Elements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Semantic Structural Tags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2764" y="2212961"/>
            <a:ext cx="3964002" cy="39640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3600000" dist="76200">
              <a:srgbClr val="595959"/>
            </a:outerShdw>
          </a:effectLst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How elements are rendered on page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There is a natural flow of things when elements are rendered on a browser window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This would depend on the type of elements being read from 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Inline elements are rendered from </a:t>
            </a:r>
            <a:r>
              <a:rPr b="1" lang="en-US"/>
              <a:t>left to right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Block-level elements are rendered from </a:t>
            </a:r>
            <a:r>
              <a:rPr b="1" lang="en-US"/>
              <a:t>top to bottom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It is through this simple dynamic that order is implemented when the layout of a web page is displayed on screen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ct val="100000"/>
              <a:buFont typeface="Roboto"/>
              <a:buNone/>
            </a:pPr>
            <a:r>
              <a:rPr lang="en-US" sz="7200"/>
              <a:t>HTML Document Structure/Elements</a:t>
            </a:r>
            <a:endParaRPr sz="7200"/>
          </a:p>
        </p:txBody>
      </p:sp>
      <p:sp>
        <p:nvSpPr>
          <p:cNvPr id="217" name="Google Shape;217;p24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!Doctype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Doctype is kind of the validator of the page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Tells the browser in which version of HTML the page is written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HTML 5 Doctype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HTML 4.01 Doctype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XHTML 1.1 Doctype</a:t>
            </a:r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2097882" y="2965255"/>
            <a:ext cx="7996200" cy="3693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2097882" y="3681992"/>
            <a:ext cx="7996200" cy="6462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&lt;!DOCTYPE HTML PUBLIC "-//W3C//DTD HTML 4.01 Transitional//EN" "http://www.w3.org/TR/html4/loose.dtd"&gt;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2097882" y="4763227"/>
            <a:ext cx="7996200" cy="6462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&lt;!DOCTYPE html PUBLIC "-//W3C//DTD XHTML 1.1//EN" "http://www.w3.org/TR/xhtml11/DTD/xhtml11.dtd"&gt;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HTML Element</a:t>
            </a:r>
            <a:endParaRPr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Some elements are essential to each HTML Document: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html, head, body, doctype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</a:t>
            </a:r>
            <a:r>
              <a:rPr b="1" lang="en-US">
                <a:solidFill>
                  <a:srgbClr val="002060"/>
                </a:solidFill>
              </a:rPr>
              <a:t>html</a:t>
            </a:r>
            <a:r>
              <a:rPr lang="en-US"/>
              <a:t> element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Used to mark the beginning and ending of a HTML document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All the content of the web page is inside this tag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Attribute: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lang="en-US"/>
              <a:t>lang – is used to identify the text content of the page</a:t>
            </a:r>
            <a:endParaRPr/>
          </a:p>
          <a:p>
            <a:pPr indent="-889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/>
          <p:nvPr/>
        </p:nvSpPr>
        <p:spPr>
          <a:xfrm>
            <a:off x="6882250" y="3586125"/>
            <a:ext cx="4650300" cy="784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1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2438400" y="5485046"/>
            <a:ext cx="7315200" cy="75713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 lang=“en”&gt;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1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Head Element</a:t>
            </a:r>
            <a:endParaRPr/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</a:t>
            </a:r>
            <a:r>
              <a:rPr b="1" lang="en-US">
                <a:solidFill>
                  <a:srgbClr val="002060"/>
                </a:solidFill>
              </a:rPr>
              <a:t>head</a:t>
            </a:r>
            <a:r>
              <a:rPr lang="en-US"/>
              <a:t> tag contains markup that is not visible to the user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But helps the browser to render correctly the HTML document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What is in there?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styles,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scripts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declare encodings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Etc..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2438400" y="4722489"/>
            <a:ext cx="7315200" cy="175432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....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....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Title Element</a:t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</a:t>
            </a:r>
            <a:r>
              <a:rPr b="1" lang="en-US">
                <a:solidFill>
                  <a:srgbClr val="002060"/>
                </a:solidFill>
              </a:rPr>
              <a:t>title </a:t>
            </a:r>
            <a:r>
              <a:rPr lang="en-US"/>
              <a:t>tag is an HTML code tag that allows you to give a web page a title. This title can be found in the browser title bar, as well as in the search engine results pages (SERP).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It is important to note that this title tag is limited in pixels and therefore in characters (512 pixels; approximately 55 characters).</a:t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2438400" y="4051930"/>
            <a:ext cx="7315200" cy="120032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&lt;title&gt;This is a sample page&lt;/title&gt;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Meta Element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</a:t>
            </a:r>
            <a:r>
              <a:rPr b="1" lang="en-US">
                <a:solidFill>
                  <a:srgbClr val="002060"/>
                </a:solidFill>
              </a:rPr>
              <a:t>meta</a:t>
            </a:r>
            <a:r>
              <a:rPr lang="en-US"/>
              <a:t> tag defines metadata about an HTML document. Metadata is data (information) about data.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&lt;meta&gt; tags always go inside the &lt;head&gt; element, and are typically used to specify character set, page description, keywords, author of the document, and viewport settings.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Metadata will not be displayed on the page, but is machine parsable.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Attributes: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lang="en-US"/>
              <a:t>name – indicates a specific meta data identifier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lang="en-US"/>
              <a:t>content – specifies the value associated with the http-equiv or name attribute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lang="en-US"/>
              <a:t>charset – specifies the character encoding for the HTML document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lang="en-US"/>
              <a:t>http-equiv – provides an HTTP header for the information/value of the content attribute</a:t>
            </a:r>
            <a:endParaRPr/>
          </a:p>
          <a:p>
            <a:pPr indent="-88900" lvl="2" marL="11430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Meta Element</a:t>
            </a:r>
            <a:endParaRPr/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838200" y="1828283"/>
            <a:ext cx="10515600" cy="92333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&lt;meta charset=“UTF-8”&gt;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838200" y="2941698"/>
            <a:ext cx="10515600" cy="92333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&lt;meta name=“Author” content=“Rabsky”&gt;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838200" y="4055113"/>
            <a:ext cx="10515600" cy="92333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&lt;meta http-equiv=“refresh” content=“30”&gt;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0"/>
          <p:cNvSpPr/>
          <p:nvPr/>
        </p:nvSpPr>
        <p:spPr>
          <a:xfrm>
            <a:off x="838200" y="5168528"/>
            <a:ext cx="10515600" cy="92333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&lt;meta name=“viewport” content=“width=device-width, initial-scale=1.0”&gt;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Link Element</a:t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The </a:t>
            </a:r>
            <a:r>
              <a:rPr b="1" lang="en-US">
                <a:solidFill>
                  <a:srgbClr val="002060"/>
                </a:solidFill>
              </a:rPr>
              <a:t>link </a:t>
            </a:r>
            <a:r>
              <a:rPr lang="en-US"/>
              <a:t>tag defines the relationship between the current document and an external resource.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The &lt;link&gt; tag is most often used to link to external style sheets or to add a favicon to your website.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The &lt;link&gt; element is an empty element, it contains attributes only.</a:t>
            </a:r>
            <a:endParaRPr sz="24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Attributes: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rel – indicates the relationship between the current document and external document/resource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href – indicates the location of the external document/resource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2438400" y="5610574"/>
            <a:ext cx="7315200" cy="92333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&lt;link rel="stylesheet" href="styles.css"&gt;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Script Element</a:t>
            </a:r>
            <a:endParaRPr/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The </a:t>
            </a:r>
            <a:r>
              <a:rPr b="1" lang="en-US">
                <a:solidFill>
                  <a:srgbClr val="002060"/>
                </a:solidFill>
              </a:rPr>
              <a:t>script</a:t>
            </a:r>
            <a:r>
              <a:rPr lang="en-US"/>
              <a:t> tag is used to embed a client-side script (JavaScript).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The &lt;script&gt; element either contains scripting statements, or it points to an external script file through the src attribute.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Common uses for JavaScript are image manipulation, form validation, and dynamic changes of content.</a:t>
            </a:r>
            <a:endParaRPr sz="24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Attributes: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src – indicates the location of an external script file usually JavaScript or start of a JavaScript inline code block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type – indicates the </a:t>
            </a:r>
            <a:r>
              <a:rPr b="1" lang="en-US" sz="2400"/>
              <a:t>MIME</a:t>
            </a:r>
            <a:r>
              <a:rPr lang="en-US" sz="2400"/>
              <a:t> type of the external content, can be omitted in HTML 5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ts val="6600"/>
              <a:buFont typeface="Roboto"/>
              <a:buNone/>
            </a:pPr>
            <a:r>
              <a:rPr lang="en-US" sz="6600"/>
              <a:t>Hypertext Markup Language</a:t>
            </a:r>
            <a:endParaRPr sz="6600"/>
          </a:p>
        </p:txBody>
      </p:sp>
      <p:sp>
        <p:nvSpPr>
          <p:cNvPr id="97" name="Google Shape;97;p3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Script Element</a:t>
            </a:r>
            <a:endParaRPr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external .js file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inline JavaScript code</a:t>
            </a:r>
            <a:endParaRPr/>
          </a:p>
        </p:txBody>
      </p:sp>
      <p:sp>
        <p:nvSpPr>
          <p:cNvPr id="284" name="Google Shape;284;p33"/>
          <p:cNvSpPr/>
          <p:nvPr/>
        </p:nvSpPr>
        <p:spPr>
          <a:xfrm>
            <a:off x="2438400" y="2285486"/>
            <a:ext cx="7315200" cy="1200329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&lt;script src=“file.js" type=“text/javascript"&gt;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&lt;/script&gt; 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2438400" y="3996519"/>
            <a:ext cx="7315200" cy="258532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&lt;script type=“text/javascript"&gt;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let el = document.getElementById(“pholder”);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el.addEventListener(“click”,() =&gt;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alert(“This element is clicked”);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}); 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&lt;/script&gt; </a:t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Style Element</a:t>
            </a:r>
            <a:endParaRPr/>
          </a:p>
        </p:txBody>
      </p:sp>
      <p:sp>
        <p:nvSpPr>
          <p:cNvPr id="291" name="Google Shape;291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The </a:t>
            </a:r>
            <a:r>
              <a:rPr b="1" lang="en-US">
                <a:solidFill>
                  <a:srgbClr val="002060"/>
                </a:solidFill>
              </a:rPr>
              <a:t>style</a:t>
            </a:r>
            <a:r>
              <a:rPr lang="en-US"/>
              <a:t> tag is used to define style information (CSS) for a document.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Inside the &lt;style&gt; element you specify how HTML elements should render in a browser.</a:t>
            </a:r>
            <a:endParaRPr sz="24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Attribute: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type – specifies the type of data that is being placed inside the style element block, usually this is </a:t>
            </a:r>
            <a:r>
              <a:rPr b="1" lang="en-US" sz="2400"/>
              <a:t>CSS</a:t>
            </a:r>
            <a:endParaRPr b="1" sz="2400"/>
          </a:p>
        </p:txBody>
      </p:sp>
      <p:sp>
        <p:nvSpPr>
          <p:cNvPr id="292" name="Google Shape;292;p34"/>
          <p:cNvSpPr/>
          <p:nvPr/>
        </p:nvSpPr>
        <p:spPr>
          <a:xfrm>
            <a:off x="2438400" y="4505674"/>
            <a:ext cx="7315200" cy="208672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&lt;style type=“text/css”&gt;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h1 {color:red;}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p {color:blue;}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&lt;/style&gt;</a:t>
            </a:r>
            <a:endParaRPr b="1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Body Element</a:t>
            </a:r>
            <a:endParaRPr/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b="1" lang="en-US">
                <a:solidFill>
                  <a:srgbClr val="002060"/>
                </a:solidFill>
              </a:rPr>
              <a:t>body</a:t>
            </a:r>
            <a:r>
              <a:rPr lang="en-US"/>
              <a:t> element contains all the visible to the user markup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For page content - Headings, text, hyperlinks, images, etc…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For form content - Textboxes, sliders, buttons, etc…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Attributes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bgcolor – sets the overall page background color (deprecated in favor of CSS)</a:t>
            </a:r>
            <a:endParaRPr sz="2400"/>
          </a:p>
        </p:txBody>
      </p:sp>
      <p:sp>
        <p:nvSpPr>
          <p:cNvPr id="299" name="Google Shape;299;p35"/>
          <p:cNvSpPr/>
          <p:nvPr/>
        </p:nvSpPr>
        <p:spPr>
          <a:xfrm>
            <a:off x="2438400" y="3109126"/>
            <a:ext cx="7315200" cy="8118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&lt;body id=“mainbody” class=“body-style”&gt;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0" name="Google Shape;300;p35"/>
          <p:cNvSpPr/>
          <p:nvPr/>
        </p:nvSpPr>
        <p:spPr>
          <a:xfrm>
            <a:off x="2438400" y="5124714"/>
            <a:ext cx="7315200" cy="923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&lt;body bgcolor=“blue” class=“body-style”&gt;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Body Element</a:t>
            </a:r>
            <a:endParaRPr/>
          </a:p>
        </p:txBody>
      </p:sp>
      <p:sp>
        <p:nvSpPr>
          <p:cNvPr id="306" name="Google Shape;306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Attributes</a:t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background – sets the page default wallpaper (deprecated in favor of CSS)</a:t>
            </a:r>
            <a:endParaRPr sz="2400"/>
          </a:p>
          <a:p>
            <a:pPr indent="-889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400"/>
          </a:p>
          <a:p>
            <a:pPr indent="-1270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400"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400"/>
          </a:p>
          <a:p>
            <a:pPr indent="-2413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/>
              <a:t>bgproperties – enables the wallpaper to stop scrolling in the background (deprecated in favor of CSS)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7" name="Google Shape;307;p36"/>
          <p:cNvSpPr/>
          <p:nvPr/>
        </p:nvSpPr>
        <p:spPr>
          <a:xfrm>
            <a:off x="2438400" y="2681711"/>
            <a:ext cx="7315200" cy="9234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&lt;body background=“images/wallpapers/default.png”&gt;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36"/>
          <p:cNvSpPr/>
          <p:nvPr/>
        </p:nvSpPr>
        <p:spPr>
          <a:xfrm>
            <a:off x="2438400" y="4596052"/>
            <a:ext cx="7315200" cy="12003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8DA9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&lt;body background=“images/wallpapers/default.png” bgproperties=“fixed”&gt;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 b="1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HTML Document Structure</a:t>
            </a:r>
            <a:endParaRPr/>
          </a:p>
        </p:txBody>
      </p:sp>
      <p:sp>
        <p:nvSpPr>
          <p:cNvPr id="314" name="Google Shape;314;p37"/>
          <p:cNvSpPr txBox="1"/>
          <p:nvPr>
            <p:ph idx="1" type="body"/>
          </p:nvPr>
        </p:nvSpPr>
        <p:spPr>
          <a:xfrm>
            <a:off x="1207477" y="1790455"/>
            <a:ext cx="9777046" cy="47510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F4F2"/>
              </a:buClr>
              <a:buSzPts val="1600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F4F2"/>
              </a:buClr>
              <a:buSzPts val="1600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F4F2"/>
              </a:buClr>
              <a:buSzPts val="1600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F4F2"/>
              </a:buClr>
              <a:buSzPts val="1600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&lt;meta charset=“utf-8”&gt;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F4F2"/>
              </a:buClr>
              <a:buSzPts val="1600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&lt;meta name=“author” content=“your name”&gt;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F4F2"/>
              </a:buClr>
              <a:buSzPts val="1600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&lt;title&gt;&lt;/title&gt;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F4F2"/>
              </a:buClr>
              <a:buSzPts val="1600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&lt;link rel=“stylesheet” href=“” type=“text/css”&gt;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F4F2"/>
              </a:buClr>
              <a:buSzPts val="1600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&lt;script type=“text/javascript” src=“”&gt;&lt;/script&gt;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F4F2"/>
              </a:buClr>
              <a:buSzPts val="1600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&lt;style type=“text/css”&gt;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F4F2"/>
              </a:buClr>
              <a:buSzPts val="1600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&lt;/style&gt;	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F4F2"/>
              </a:buClr>
              <a:buSzPts val="1600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&lt;/head&gt;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F4F2"/>
              </a:buClr>
              <a:buSzPts val="1600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F4F2"/>
              </a:buClr>
              <a:buSzPts val="1600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rgbClr val="8CF4F2"/>
              </a:buClr>
              <a:buSzPts val="1600"/>
              <a:buNone/>
            </a:pPr>
            <a:r>
              <a:rPr b="1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 b="1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6600"/>
              </a:buClr>
              <a:buSzPts val="8000"/>
              <a:buFont typeface="Roboto"/>
              <a:buNone/>
            </a:pPr>
            <a:r>
              <a:rPr b="1" lang="en-US" sz="8000">
                <a:solidFill>
                  <a:srgbClr val="FE6600"/>
                </a:solidFill>
                <a:latin typeface="Roboto"/>
                <a:ea typeface="Roboto"/>
                <a:cs typeface="Roboto"/>
                <a:sym typeface="Roboto"/>
              </a:rPr>
              <a:t>End of Topic</a:t>
            </a:r>
            <a:endParaRPr b="1" sz="8000">
              <a:solidFill>
                <a:srgbClr val="FE66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What is HTML?</a:t>
            </a:r>
            <a:endParaRPr/>
          </a:p>
        </p:txBody>
      </p:sp>
      <p:sp>
        <p:nvSpPr>
          <p:cNvPr id="103" name="Google Shape;103;p4"/>
          <p:cNvSpPr txBox="1"/>
          <p:nvPr>
            <p:ph idx="4294967295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HTML – </a:t>
            </a:r>
            <a:r>
              <a:rPr b="1" lang="en-US"/>
              <a:t>H</a:t>
            </a:r>
            <a:r>
              <a:rPr lang="en-US"/>
              <a:t>yper </a:t>
            </a:r>
            <a:r>
              <a:rPr b="1" lang="en-US"/>
              <a:t>T</a:t>
            </a:r>
            <a:r>
              <a:rPr lang="en-US"/>
              <a:t>ext </a:t>
            </a:r>
            <a:r>
              <a:rPr b="1" lang="en-US"/>
              <a:t>M</a:t>
            </a:r>
            <a:r>
              <a:rPr lang="en-US"/>
              <a:t>arkup </a:t>
            </a:r>
            <a:r>
              <a:rPr b="1" lang="en-US"/>
              <a:t>L</a:t>
            </a:r>
            <a:r>
              <a:rPr lang="en-US"/>
              <a:t>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Markup language created by Tim Berners-Lee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A notation language for describing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lang="en-US"/>
              <a:t>document structure (semantic markup)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lang="en-US"/>
              <a:t>formatting (presentation markup)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Looks (looked?) like: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</a:pPr>
            <a:r>
              <a:rPr lang="en-US"/>
              <a:t>A Microsoft Word document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markup tags provide information about the page content 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An HTML document consists of many tags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Typical Web Page with styling</a:t>
            </a:r>
            <a:endParaRPr/>
          </a:p>
        </p:txBody>
      </p:sp>
      <p:pic>
        <p:nvPicPr>
          <p:cNvPr id="109" name="Google Shape;10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Without styling</a:t>
            </a:r>
            <a:endParaRPr/>
          </a:p>
        </p:txBody>
      </p:sp>
      <p:pic>
        <p:nvPicPr>
          <p:cNvPr id="115" name="Google Shape;11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Creating HTML Pages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An HTML document must have an </a:t>
            </a:r>
            <a:r>
              <a:rPr b="1" lang="en-US">
                <a:solidFill>
                  <a:srgbClr val="002060"/>
                </a:solidFill>
              </a:rPr>
              <a:t>.htm</a:t>
            </a:r>
            <a:r>
              <a:rPr lang="en-US"/>
              <a:t> or </a:t>
            </a:r>
            <a:r>
              <a:rPr b="1" lang="en-US">
                <a:solidFill>
                  <a:srgbClr val="002060"/>
                </a:solidFill>
              </a:rPr>
              <a:t>.html</a:t>
            </a:r>
            <a:r>
              <a:rPr lang="en-US"/>
              <a:t> file extension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HTML files can be created with text editors: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VS Code, Sublime Text, Atom.io, WebStorm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Or HTML editors (WYSIWYG Editors):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Microsoft Visual Studio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Adobe DreamWeaver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WYSIWYG – What You See Is What You Get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The preference will always be text editors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HTML Standards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W3C - World Wide Web Consortium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Originated by Tim Berners-Lee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Responsible for all the specifications of HTML prior to version 5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Web Hypertext Application Technology Working Group (WHATWG)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Organization of independent authors who are the proponents of the HTML5 standard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Condensed"/>
              <a:buNone/>
            </a:pPr>
            <a:r>
              <a:rPr lang="en-US"/>
              <a:t>HTML – Past, Present, Future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510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1991 – HTML first mentioned – Tim Berners-Lee – HTML tags</a:t>
            </a:r>
            <a:endParaRPr sz="1800"/>
          </a:p>
          <a:p>
            <a:pPr indent="-2051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1993 – HTML (first public version, published at IETF)</a:t>
            </a:r>
            <a:endParaRPr sz="1800"/>
          </a:p>
          <a:p>
            <a:pPr indent="-2051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1993 – HTML 2 draft</a:t>
            </a:r>
            <a:endParaRPr sz="1800"/>
          </a:p>
          <a:p>
            <a:pPr indent="-2051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1995 – HTML 2 – W3C</a:t>
            </a:r>
            <a:endParaRPr sz="1800"/>
          </a:p>
          <a:p>
            <a:pPr indent="-2051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1995 – HTML 3 draft </a:t>
            </a:r>
            <a:endParaRPr sz="1800"/>
          </a:p>
          <a:p>
            <a:pPr indent="-2051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1997 – HTML 3.2 – “Wilbur”</a:t>
            </a:r>
            <a:endParaRPr sz="1800"/>
          </a:p>
          <a:p>
            <a:pPr indent="-2051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1997 – HTML 4 – ”Cougar” – CSS </a:t>
            </a:r>
            <a:endParaRPr sz="1800"/>
          </a:p>
          <a:p>
            <a:pPr indent="-2051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1999 – HTML 4.01 (final)</a:t>
            </a:r>
            <a:endParaRPr sz="1800"/>
          </a:p>
          <a:p>
            <a:pPr indent="-2051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2000 – XHTML draft </a:t>
            </a:r>
            <a:endParaRPr sz="1800"/>
          </a:p>
          <a:p>
            <a:pPr indent="-2051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2001 – XHTML  (final)</a:t>
            </a:r>
            <a:endParaRPr sz="1800"/>
          </a:p>
          <a:p>
            <a:pPr indent="-2051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2008 – HTML5 / XHTML5 draft</a:t>
            </a:r>
            <a:endParaRPr sz="1800"/>
          </a:p>
          <a:p>
            <a:pPr indent="-20510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2011 – feature complete HTML5</a:t>
            </a:r>
            <a:endParaRPr sz="1800"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2020-08-23T12:33:04Z</dcterms:created>
  <dc:creator>Roderick Bandalan</dc:creator>
</cp:coreProperties>
</file>