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E19A-C4B5-4ADC-9BC8-8915885395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46B0B-C2EE-491A-8DCF-8F1D4D6C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71B5-1D04-4C8D-BD4A-65ABDDD7F765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E4F0-7FA2-45B1-BBEE-EF119A24CF1E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1036-F01C-4518-8A31-B4659BE219CC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B04C-A177-44A5-BD2E-9C06BE18F6A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4BD2-F6EB-491E-8D71-A5D4E721B271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761-6746-407E-A465-F98500D26C6B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CBE-402C-4F61-A802-72ADD57BF744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E0EF-1090-4290-A13F-5CDACB5BA1EF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7D0B-8D21-4D14-9377-1B76E7B86F8D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CDF0-D45B-4AF9-8288-98C988B7540A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40D9-C9CA-4DF2-87BE-4BD6E6598F46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AC90-A777-4FD9-8F0B-99E30AF3DFF7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STAT3007: Introduction to Stochastic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Introduction and Some Basics</a:t>
            </a:r>
          </a:p>
          <a:p>
            <a:endParaRPr lang="en-US"/>
          </a:p>
          <a:p>
            <a:r>
              <a:rPr lang="en-US" sz="2400" smtClean="0"/>
              <a:t>Dr</a:t>
            </a:r>
            <a:r>
              <a:rPr lang="en-US" sz="2400" dirty="0" smtClean="0"/>
              <a:t>. John Wright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 smtClean="0"/>
                  <a:t>From the Addition Law follows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Law of </a:t>
                </a:r>
                <a:r>
                  <a:rPr lang="en-US" smtClean="0">
                    <a:solidFill>
                      <a:srgbClr val="FF0000"/>
                    </a:solidFill>
                  </a:rPr>
                  <a:t>Total Probability</a:t>
                </a:r>
                <a:endParaRPr lang="en-US" smtClean="0"/>
              </a:p>
              <a:p>
                <a:pPr lvl="2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dirty="0" smtClean="0"/>
                  <a:t> be disjoint events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i.e. one, and only one,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 will occur</a:t>
                </a:r>
                <a:r>
                  <a:rPr lang="en-US" smtClean="0"/>
                  <a:t>.  </a:t>
                </a:r>
              </a:p>
              <a:p>
                <a:pPr lvl="2"/>
                <a:r>
                  <a:rPr lang="en-US" smtClean="0"/>
                  <a:t>Then</a:t>
                </a:r>
                <a:r>
                  <a:rPr lang="en-US" dirty="0" smtClean="0"/>
                  <a:t>, for any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will use The Law of Total Probability and its variations a lot in this course.  It allows to work out probabilities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using other probabilities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which might be easier to </a:t>
                </a:r>
                <a:r>
                  <a:rPr lang="en-US" smtClean="0"/>
                  <a:t>find.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Lastly, we define the crucial idea of </a:t>
                </a:r>
                <a:r>
                  <a:rPr lang="en-US">
                    <a:solidFill>
                      <a:srgbClr val="FF0000"/>
                    </a:solidFill>
                  </a:rPr>
                  <a:t>independence</a:t>
                </a:r>
                <a:r>
                  <a:rPr lang="en-US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742950" lvl="2" indent="-342900"/>
                <a:r>
                  <a:rPr lang="en-US" smtClean="0"/>
                  <a:t>We </a:t>
                </a:r>
                <a:r>
                  <a:rPr lang="en-US" dirty="0"/>
                  <a:t>say events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are independent if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742950" lvl="2" indent="-342900"/>
                <a:r>
                  <a:rPr lang="en-US" dirty="0" smtClean="0"/>
                  <a:t>More </a:t>
                </a:r>
                <a:r>
                  <a:rPr lang="en-US" dirty="0"/>
                  <a:t>generally,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⋯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for every finite set of distinct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sz="2600" dirty="0"/>
                  <a:t>Example – one throw of a balanced </a:t>
                </a:r>
                <a:r>
                  <a:rPr lang="en-US" sz="2600" dirty="0">
                    <a:solidFill>
                      <a:srgbClr val="FF0000"/>
                    </a:solidFill>
                  </a:rPr>
                  <a:t>tetrahedron (four-sided) die</a:t>
                </a:r>
              </a:p>
              <a:p>
                <a:pPr lvl="1"/>
                <a:r>
                  <a:rPr lang="en-US" sz="2400" dirty="0"/>
                  <a:t>Possible events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1, 2, 3, 4</m:t>
                    </m:r>
                  </m:oMath>
                </a14:m>
                <a:r>
                  <a:rPr lang="en-US" sz="2400" dirty="0"/>
                  <a:t>. 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en-US" sz="2400" i="1">
                        <a:latin typeface="Cambria Math"/>
                      </a:rPr>
                      <m:t>={1, 2, 3, 4}</m:t>
                    </m:r>
                  </m:oMath>
                </a14:m>
                <a:r>
                  <a:rPr lang="en-US" sz="2400" dirty="0"/>
                  <a:t>.  (Notation: curly brackets {} represent a set containing the elements inside the brackets</a:t>
                </a:r>
                <a:r>
                  <a:rPr lang="en-US" dirty="0"/>
                  <a:t>}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10200"/>
            <a:ext cx="167582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mtClean="0">
                    <a:solidFill>
                      <a:srgbClr val="FF0000"/>
                    </a:solidFill>
                  </a:rPr>
                  <a:t>Addition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Law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𝐸𝑣𝑒𝑛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𝑛𝑢𝑚𝑏𝑒𝑟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 smtClean="0"/>
                  <a:t>:  Consider events ‘1 or 2’ and ‘1 or 3’. 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3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so the events are independent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What </a:t>
                </a:r>
                <a:r>
                  <a:rPr lang="en-US" dirty="0" smtClean="0"/>
                  <a:t>about the events ‘1 or 2’, ‘1 or 3’ and ‘2 </a:t>
                </a:r>
                <a:r>
                  <a:rPr lang="en-US" smtClean="0"/>
                  <a:t>or 3’?  Are </a:t>
                </a:r>
                <a:r>
                  <a:rPr lang="en-US" dirty="0" smtClean="0"/>
                  <a:t>these independent?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Now we describe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variables</a:t>
                </a:r>
              </a:p>
              <a:p>
                <a:pPr lvl="1"/>
                <a:r>
                  <a:rPr lang="en-US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smtClean="0"/>
                  <a:t>a </a:t>
                </a:r>
                <a:r>
                  <a:rPr lang="en-US" smtClean="0">
                    <a:solidFill>
                      <a:srgbClr val="FF0000"/>
                    </a:solidFill>
                  </a:rPr>
                  <a:t>numerical variable that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depends on </a:t>
                </a:r>
                <a:r>
                  <a:rPr lang="en-US" smtClean="0">
                    <a:solidFill>
                      <a:srgbClr val="FF0000"/>
                    </a:solidFill>
                  </a:rPr>
                  <a:t>a random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event</a:t>
                </a:r>
              </a:p>
              <a:p>
                <a:pPr lvl="1"/>
                <a:r>
                  <a:rPr lang="en-US" dirty="0" smtClean="0"/>
                  <a:t>(notation: we will denote random variables by capital letters only,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  Lower case letters will denote real numbers,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156" r="-3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57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2380297"/>
            <a:ext cx="4419600" cy="297497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We would like to (probabilistically)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describe the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behaviour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of random variables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Consider the event that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takes a value less than or equal to some real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probability of this event,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for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−∞&lt;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&lt;∞</m:t>
                    </m:r>
                  </m:oMath>
                </a14:m>
                <a:r>
                  <a:rPr lang="en-US" dirty="0" smtClean="0"/>
                  <a:t> ) defines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distribution function </a:t>
                </a:r>
                <a:r>
                  <a:rPr lang="en-US" dirty="0" smtClean="0"/>
                  <a:t>of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Usually, we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−∞&lt;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&lt;∞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28" y="4467133"/>
            <a:ext cx="114586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24200"/>
            <a:ext cx="167582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There two types of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discrete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continuous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discrete if there is a </a:t>
                </a:r>
                <a:r>
                  <a:rPr lang="en-US" smtClean="0">
                    <a:solidFill>
                      <a:srgbClr val="FF0000"/>
                    </a:solidFill>
                  </a:rPr>
                  <a:t>finite 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countable set of values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the number shown after one throw of a dodecahedron die</a:t>
                </a:r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the pair of numbers shown are one throw of a pair of </a:t>
                </a:r>
                <a:r>
                  <a:rPr lang="en-US" dirty="0"/>
                  <a:t>pentagonal </a:t>
                </a:r>
                <a:r>
                  <a:rPr lang="en-US" dirty="0" err="1" smtClean="0"/>
                  <a:t>trapezohedron</a:t>
                </a:r>
                <a:r>
                  <a:rPr lang="en-US" dirty="0" smtClean="0"/>
                  <a:t> dice</a:t>
                </a:r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the number of lung cancer deaths in Hong Kong in 2015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discrete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a non-zero probability of occurring</a:t>
                </a:r>
              </a:p>
              <a:p>
                <a:pPr lvl="1"/>
                <a:r>
                  <a:rPr lang="en-US" dirty="0" smtClean="0"/>
                  <a:t>The function which tells us what is the probability of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taking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probability mass function 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p.m.f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.)</a:t>
                </a:r>
              </a:p>
              <a:p>
                <a:pPr lvl="1"/>
                <a:r>
                  <a:rPr lang="en-US" dirty="0" smtClean="0"/>
                  <a:t>That is, the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=1, 2,…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Thus the distribution function and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of a discrete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are related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continuous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for every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the height of STAT3007 student</a:t>
                </a:r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the time it takes a STAT3007 student to finish the first Problem Sheet</a:t>
                </a:r>
              </a:p>
              <a:p>
                <a:r>
                  <a:rPr lang="en-US" dirty="0" smtClean="0"/>
                  <a:t>If there is a non-negative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 defined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−∞&lt;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&lt;∞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−∞&lt;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&lt;∞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called the probability density function 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p.d.f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.)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 the distribution function and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are related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Moreover,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differentiable (it usually is in this course),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−∞&lt;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037" t="-2273" r="-519"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Be careful though</a:t>
                </a:r>
              </a:p>
              <a:p>
                <a:pPr lvl="1"/>
                <a:r>
                  <a:rPr lang="en-US" dirty="0" err="1" smtClean="0"/>
                  <a:t>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does not mean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  (Remember that for continuous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 very informal statement that relates a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to a probability is the following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𝑑𝑥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&amp;=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&amp;=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&amp;=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eqAr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From the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of a discrete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or the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of a continuous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., we define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expectations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discrete</a:t>
                </a:r>
                <a:r>
                  <a:rPr lang="en-US" dirty="0" smtClean="0"/>
                  <a:t>, with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be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e.g.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(thus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also 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r.v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.)</a:t>
                </a:r>
                <a:r>
                  <a:rPr lang="en-US" dirty="0" smtClean="0"/>
                  <a:t>. 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(equivalently,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is given by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&amp;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&amp;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eqAr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be continuous, with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again.  This time,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is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Some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word “</a:t>
            </a:r>
            <a:r>
              <a:rPr lang="en-US" dirty="0" smtClean="0">
                <a:solidFill>
                  <a:srgbClr val="FF0000"/>
                </a:solidFill>
              </a:rPr>
              <a:t>stochastic</a:t>
            </a:r>
            <a:r>
              <a:rPr lang="en-US" dirty="0" smtClean="0"/>
              <a:t>” comes from the Greek word for “to guess”</a:t>
            </a:r>
          </a:p>
          <a:p>
            <a:pPr lvl="1"/>
            <a:r>
              <a:rPr lang="en-US" dirty="0" smtClean="0"/>
              <a:t>Stochastic means random or chance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stochastic model</a:t>
            </a:r>
            <a:r>
              <a:rPr lang="en-US" dirty="0" smtClean="0"/>
              <a:t> is in contrast to a </a:t>
            </a:r>
            <a:r>
              <a:rPr lang="en-US" dirty="0" smtClean="0">
                <a:solidFill>
                  <a:srgbClr val="FF0000"/>
                </a:solidFill>
              </a:rPr>
              <a:t>deterministic model</a:t>
            </a:r>
          </a:p>
          <a:p>
            <a:pPr lvl="1"/>
            <a:r>
              <a:rPr lang="en-US" dirty="0" smtClean="0"/>
              <a:t>For a deterministic model, if the “experiment” is repeated using the same model with the same initial conditions, you will have the same result every time</a:t>
            </a:r>
          </a:p>
          <a:p>
            <a:pPr lvl="1"/>
            <a:r>
              <a:rPr lang="en-US" dirty="0" smtClean="0"/>
              <a:t>This is not necessarily true for stochastic models.  </a:t>
            </a:r>
            <a:r>
              <a:rPr lang="en-US" dirty="0" smtClean="0">
                <a:solidFill>
                  <a:srgbClr val="FF0000"/>
                </a:solidFill>
              </a:rPr>
              <a:t>Randomness will affect the results.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Sometimes we will consider not just single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by themselves, but pairs 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-tuples of </a:t>
                </a:r>
                <a:r>
                  <a:rPr lang="en-US" dirty="0" err="1" smtClean="0"/>
                  <a:t>r.v.s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this case, we need to talk about their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joint distributions</a:t>
                </a:r>
              </a:p>
              <a:p>
                <a:r>
                  <a:rPr lang="en-US" dirty="0" smtClean="0"/>
                  <a:t>Consider a pair of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 Their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joint distribution function</a:t>
                </a:r>
                <a:r>
                  <a:rPr lang="en-US" dirty="0" smtClean="0"/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‘back out’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from the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by considering what happens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distribution function, and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marginal distribution function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Of course, the marginal distribution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joint distribution function is said to have a joint probability </a:t>
                </a:r>
                <a:r>
                  <a:rPr lang="en-US" dirty="0"/>
                  <a:t>density </a:t>
                </a:r>
                <a:r>
                  <a:rPr lang="en-US" dirty="0" smtClean="0"/>
                  <a:t>function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j.p.d.f.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𝜉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𝜂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𝜂</m:t>
                            </m:r>
                          </m:e>
                        </m:nary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From the </a:t>
                </a:r>
                <a:r>
                  <a:rPr lang="en-US" dirty="0" err="1" smtClean="0"/>
                  <a:t>j.p.d.f</a:t>
                </a:r>
                <a:r>
                  <a:rPr lang="en-US" dirty="0" smtClean="0"/>
                  <a:t>. we can ‘back out’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marginal density function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Similarly, the marginal density function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is found from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marginal distribution functions to </a:t>
                </a:r>
                <a:r>
                  <a:rPr lang="en-US" dirty="0"/>
                  <a:t>define </a:t>
                </a:r>
                <a:r>
                  <a:rPr lang="en-US" dirty="0">
                    <a:solidFill>
                      <a:srgbClr val="FF0000"/>
                    </a:solidFill>
                  </a:rPr>
                  <a:t>independence for a pair of random variables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 err="1"/>
                  <a:t>r.v.s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independent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Furthermore,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with </a:t>
                </a:r>
                <a:r>
                  <a:rPr lang="en-US" dirty="0" err="1" smtClean="0"/>
                  <a:t>j.p.d.f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i.e. the joint density is the product of the marginal densities.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Some important discrete distributions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Bernoulli Distribution</a:t>
                </a:r>
              </a:p>
              <a:p>
                <a:pPr lvl="2"/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has the Bernoulli Distribution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can only take two values, 0 or 1</a:t>
                </a:r>
                <a:r>
                  <a:rPr lang="en-US" dirty="0" smtClean="0"/>
                  <a:t>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respectively</a:t>
                </a:r>
              </a:p>
              <a:p>
                <a:pPr lvl="2"/>
                <a:r>
                  <a:rPr lang="en-US" dirty="0" smtClean="0"/>
                  <a:t>Thus the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is given by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&amp;=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&amp;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&amp;=1−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&amp;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e>
                    </m:eqAr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Define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indicator function</a:t>
                </a:r>
                <a:r>
                  <a:rPr lang="en-US" dirty="0" smtClean="0"/>
                  <a:t> for an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&amp;=1 </m:t>
                        </m:r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𝑜𝑐𝑐𝑢𝑟𝑠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&amp;=0  </m:t>
                        </m:r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𝑜𝑐𝑐𝑢𝑟𝑠</m:t>
                        </m:r>
                      </m:e>
                    </m:eqAr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is a Bernoulli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(what is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in this case?)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1481" t="-2424" r="-177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Binomial Distribution</a:t>
                </a:r>
              </a:p>
              <a:p>
                <a:pPr lvl="2"/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has the binomial distribution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if it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independent Bernoulli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r.v.s</a:t>
                </a:r>
                <a:r>
                  <a:rPr lang="en-US" dirty="0" smtClean="0"/>
                  <a:t>, each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independently and identically distributed with the Bernoulli distribution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=0, 1, 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Poisson Distribution</a:t>
                </a:r>
              </a:p>
              <a:p>
                <a:pPr lvl="2"/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has the Poisson distribution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if it has </a:t>
                </a:r>
                <a:r>
                  <a:rPr lang="en-US" dirty="0" err="1" smtClean="0"/>
                  <a:t>p.m.f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=0, 1,…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will see later that the Poisson distribution can be viewed as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limit of the Binomial distribution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held constant</a:t>
                </a:r>
              </a:p>
              <a:p>
                <a:pPr lvl="2"/>
                <a:r>
                  <a:rPr lang="en-US" dirty="0" smtClean="0"/>
                  <a:t>This explains why the Poisson distribution occurs regularly in nature, through the so-called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Law of Rare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Exponential Distribution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The most important distribution for this course</a:t>
                </a:r>
                <a:r>
                  <a:rPr lang="en-US" dirty="0" smtClean="0"/>
                  <a:t>.  It is deeply embedded into the processes we will investigate.  We will look at the special properties of the Exponential distribution soon.  For now, here is a brief introduction</a:t>
                </a:r>
              </a:p>
              <a:p>
                <a:pPr lvl="2"/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has an Exponential distribution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it has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  <m:r>
                          <a:rPr lang="en-US" b="0" i="1" smtClean="0">
                            <a:latin typeface="Cambria Math"/>
                          </a:rPr>
                          <m:t>&amp;=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&amp;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≥0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&amp;=0 &amp;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&lt;0</m:t>
                        </m:r>
                      </m:e>
                    </m:eqAr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Example – Population Growth</a:t>
                </a:r>
              </a:p>
              <a:p>
                <a:pPr lvl="1"/>
                <a:r>
                  <a:rPr lang="en-US" dirty="0" smtClean="0"/>
                  <a:t>A (very simple)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deterministic model</a:t>
                </a:r>
                <a:r>
                  <a:rPr lang="en-US" dirty="0" smtClean="0"/>
                  <a:t> for the growth of a population comes from Malthus (1798), which states that the population size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is governed by the equation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𝑘𝑃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which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initial population size.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stochastic version </a:t>
                </a:r>
                <a:r>
                  <a:rPr lang="en-US" dirty="0" smtClean="0"/>
                  <a:t>of this would be a </a:t>
                </a:r>
                <a:r>
                  <a:rPr lang="en-US" dirty="0" err="1" smtClean="0"/>
                  <a:t>Langevin</a:t>
                </a:r>
                <a:r>
                  <a:rPr lang="en-US" dirty="0" smtClean="0"/>
                  <a:t>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 is a random variable.  In this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no longer determined purely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14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6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Why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 into the Malthus model?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To allow for random effects </a:t>
                </a:r>
                <a:r>
                  <a:rPr lang="en-US" dirty="0" smtClean="0"/>
                  <a:t>which might affect the population size </a:t>
                </a:r>
              </a:p>
              <a:p>
                <a:pPr lvl="1"/>
                <a:r>
                  <a:rPr lang="en-US" dirty="0" smtClean="0"/>
                  <a:t>More generally,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 allow for greater uncertainty</a:t>
                </a:r>
                <a:r>
                  <a:rPr lang="en-US" dirty="0" smtClean="0"/>
                  <a:t> in the model</a:t>
                </a:r>
              </a:p>
              <a:p>
                <a:r>
                  <a:rPr lang="en-US" dirty="0" smtClean="0"/>
                  <a:t>Example </a:t>
                </a:r>
              </a:p>
              <a:p>
                <a:pPr lvl="1"/>
                <a:r>
                  <a:rPr lang="en-US" dirty="0" smtClean="0"/>
                  <a:t>How would you model a coin toss?</a:t>
                </a:r>
              </a:p>
              <a:p>
                <a:pPr lvl="1"/>
                <a:r>
                  <a:rPr lang="en-US" dirty="0" smtClean="0"/>
                  <a:t>Don’t the laws of physics (which we know) already describe perfectly (and deterministically) the motion and </a:t>
                </a:r>
                <a:r>
                  <a:rPr lang="en-US" dirty="0" err="1" smtClean="0"/>
                  <a:t>behaviour</a:t>
                </a:r>
                <a:r>
                  <a:rPr lang="en-US" dirty="0" smtClean="0"/>
                  <a:t> of a coin in motion?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92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often want randomness in our models</a:t>
            </a:r>
          </a:p>
          <a:p>
            <a:r>
              <a:rPr lang="en-US" dirty="0" smtClean="0"/>
              <a:t>And if we want to describe and investigate these models with precision, </a:t>
            </a:r>
            <a:r>
              <a:rPr lang="en-US" dirty="0" smtClean="0">
                <a:solidFill>
                  <a:srgbClr val="FF0000"/>
                </a:solidFill>
              </a:rPr>
              <a:t>we need mathematics that can handle randomness</a:t>
            </a:r>
          </a:p>
          <a:p>
            <a:pPr lvl="1"/>
            <a:r>
              <a:rPr lang="en-US" dirty="0" smtClean="0"/>
              <a:t>This area of mathematics is </a:t>
            </a:r>
            <a:r>
              <a:rPr lang="en-US" dirty="0" smtClean="0">
                <a:solidFill>
                  <a:srgbClr val="FF0000"/>
                </a:solidFill>
              </a:rPr>
              <a:t>Probability</a:t>
            </a:r>
          </a:p>
          <a:p>
            <a:r>
              <a:rPr lang="en-US" dirty="0" smtClean="0"/>
              <a:t>The study of Probability began in 16</a:t>
            </a:r>
            <a:r>
              <a:rPr lang="en-US" baseline="30000" dirty="0" smtClean="0"/>
              <a:t>th</a:t>
            </a:r>
            <a:r>
              <a:rPr lang="en-US" dirty="0" smtClean="0"/>
              <a:t> century Europe</a:t>
            </a:r>
          </a:p>
          <a:p>
            <a:pPr lvl="1"/>
            <a:r>
              <a:rPr lang="en-US" dirty="0" smtClean="0"/>
              <a:t>Focused more or less entirely on gambling (see Question 1 of Exercises for Week 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As time went on, various mathematical greats like </a:t>
            </a:r>
            <a:r>
              <a:rPr lang="en-US" dirty="0" smtClean="0">
                <a:solidFill>
                  <a:srgbClr val="FF0000"/>
                </a:solidFill>
              </a:rPr>
              <a:t>Bernoulli, Euler, Gauss, Laplace </a:t>
            </a:r>
            <a:r>
              <a:rPr lang="en-US" dirty="0" smtClean="0"/>
              <a:t>worked on probability problems</a:t>
            </a:r>
          </a:p>
          <a:p>
            <a:pPr lvl="1"/>
            <a:r>
              <a:rPr lang="en-US" dirty="0" smtClean="0"/>
              <a:t>But really it wasn’t until the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 that probability theory was formalized and given a rigorous basis, by </a:t>
            </a:r>
            <a:r>
              <a:rPr lang="en-US" dirty="0" smtClean="0">
                <a:solidFill>
                  <a:srgbClr val="FF0000"/>
                </a:solidFill>
              </a:rPr>
              <a:t>Kolmogorov</a:t>
            </a:r>
            <a:r>
              <a:rPr lang="en-US" dirty="0" smtClean="0"/>
              <a:t> (we’ll hear more from him later in the course)</a:t>
            </a:r>
          </a:p>
          <a:p>
            <a:r>
              <a:rPr lang="en-US" dirty="0" smtClean="0"/>
              <a:t>We won’t concern ourselves with the underlying, ‘deep’ mathematics of probability (for that, read about measure theory)</a:t>
            </a:r>
          </a:p>
          <a:p>
            <a:r>
              <a:rPr lang="en-US" dirty="0" smtClean="0"/>
              <a:t>But let’s remind ourselves of </a:t>
            </a:r>
            <a:r>
              <a:rPr lang="en-US" dirty="0" smtClean="0">
                <a:solidFill>
                  <a:srgbClr val="FF0000"/>
                </a:solidFill>
              </a:rPr>
              <a:t>some probability fundamentals</a:t>
            </a:r>
            <a:r>
              <a:rPr lang="en-US" dirty="0" smtClean="0"/>
              <a:t> we will use again and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begin with some set notation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be events. Then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union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∪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event that at least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occurs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intersection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event that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occur</a:t>
                </a:r>
              </a:p>
              <a:p>
                <a:pPr lvl="2"/>
                <a:r>
                  <a:rPr lang="en-US" dirty="0" smtClean="0"/>
                  <a:t>We can extend these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finite and countable numbers of events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∪⋯=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denotes the event that at least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occurs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∩⋯=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∩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event that they all occur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2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impossible event</a:t>
                </a:r>
                <a:r>
                  <a:rPr lang="en-US" dirty="0" smtClean="0"/>
                  <a:t>, that cannot occur,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∅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certain event</a:t>
                </a:r>
                <a:r>
                  <a:rPr lang="en-US" dirty="0" smtClean="0"/>
                  <a:t>, that must occur,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.  It is the set of all possible outcomes.</a:t>
                </a:r>
              </a:p>
              <a:p>
                <a:pPr lvl="2"/>
                <a:r>
                  <a:rPr lang="en-US" dirty="0" smtClean="0"/>
                  <a:t>Two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called disjoint if they cannot both occur.  In set notation,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are disjoint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=∅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 smtClean="0"/>
                  <a:t> of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, is the event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does not occur. 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are disjoint,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Now we are familiar with notation for events, we can talk about the probabilities of these events occurring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Some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US" dirty="0" smtClean="0"/>
                  <a:t>The probability of the certain event occurring must be one. 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probability of the impossible event occurring must be zero. 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∅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For any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we must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disjoint, the probability that at least one occurs must be the sum of their probabilities.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=∅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∪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can </a:t>
                </a:r>
                <a:r>
                  <a:rPr lang="en-US" dirty="0" err="1" smtClean="0"/>
                  <a:t>generalise</a:t>
                </a:r>
                <a:r>
                  <a:rPr lang="en-US" dirty="0" smtClean="0"/>
                  <a:t> this a bit further to have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Addition Law</a:t>
                </a:r>
                <a:r>
                  <a:rPr lang="en-US" dirty="0" smtClean="0"/>
                  <a:t>.  For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en-US" dirty="0" smtClean="0"/>
                  <a:t> such that each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is disjoint,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2593" b="-9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1133</Words>
  <Application>Microsoft Office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STAT3007: Introduction to Stochastic Processes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  <vt:lpstr>Introduction and Some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STAT3007: Introduction to Stochastic Processes</dc:title>
  <dc:creator>John Wright</dc:creator>
  <cp:lastModifiedBy>jawright</cp:lastModifiedBy>
  <cp:revision>35</cp:revision>
  <dcterms:created xsi:type="dcterms:W3CDTF">2006-08-16T00:00:00Z</dcterms:created>
  <dcterms:modified xsi:type="dcterms:W3CDTF">2017-09-11T04:30:29Z</dcterms:modified>
</cp:coreProperties>
</file>