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83" r:id="rId37"/>
    <p:sldId id="284" r:id="rId38"/>
    <p:sldId id="289" r:id="rId39"/>
    <p:sldId id="285" r:id="rId40"/>
    <p:sldId id="286" r:id="rId41"/>
    <p:sldId id="28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17007-1789-4A6D-B12E-F1343585B694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33B6D-2444-4789-B713-A26CC937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5FDC-5AD8-4D50-A0DD-48750956773C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1BF6-67DF-4610-AC1B-834EE6AD3C56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A1A1-284D-4A7D-84CC-695F70194EFF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F8FC-8EE0-4A0F-8DE1-21EA3B29EA72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5469-48CD-4361-873A-C66C2155613A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2CCF-0435-4C29-936A-C787A72E1853}" type="datetime1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768B-955A-4D56-9BA8-8699C6CD65C5}" type="datetime1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A366-A2E5-410E-AF28-356ADFAE8997}" type="datetime1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5E5E-8035-49CB-AEBF-8E2CFE3D0D22}" type="datetime1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C80-3CFF-4EB1-84FF-E5FA37364E34}" type="datetime1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B6A-8C38-476A-936C-9208B09F8680}" type="datetime1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EE72-9859-46A0-8225-5C45399904C4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7Vom4YWEOI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STAT3007: Introduction to Stochastic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Conditional Probabilities and Expectations </a:t>
            </a:r>
          </a:p>
          <a:p>
            <a:r>
              <a:rPr lang="en-US" sz="2400" smtClean="0"/>
              <a:t>Dr</a:t>
            </a:r>
            <a:r>
              <a:rPr lang="en-US" sz="2400" dirty="0" smtClean="0"/>
              <a:t>. John Wright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a function of the real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.  Consider the entity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as a function of the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)|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is some number,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𝑔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)|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𝑌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some </a:t>
                </a:r>
                <a:r>
                  <a:rPr lang="en-US" dirty="0" err="1">
                    <a:solidFill>
                      <a:srgbClr val="FF0000"/>
                    </a:solidFill>
                  </a:rPr>
                  <a:t>r.v</a:t>
                </a:r>
                <a:r>
                  <a:rPr lang="en-US" dirty="0">
                    <a:solidFill>
                      <a:srgbClr val="FF0000"/>
                    </a:solidFill>
                  </a:rPr>
                  <a:t>., a function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𝑌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Thus The Law of Total Probability tells 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Conditional expectations behave much like ordinary expectations, e.g. they are linear</a:t>
                </a:r>
              </a:p>
              <a:p>
                <a:r>
                  <a:rPr lang="en-US" dirty="0" smtClean="0"/>
                  <a:t>Here are some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additional properties </a:t>
                </a:r>
                <a:r>
                  <a:rPr lang="en-US" dirty="0" smtClean="0"/>
                  <a:t>(assume that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g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are well-behaved)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)|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Example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have a Binomial distribution with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itself is a Binomial </a:t>
                </a:r>
                <a:r>
                  <a:rPr lang="en-US" dirty="0" err="1"/>
                  <a:t>r.v</a:t>
                </a:r>
                <a:r>
                  <a:rPr lang="en-US" dirty="0"/>
                  <a:t>. with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Use The Law of Total Probability/Expectation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in Binomial with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.  Its conditional expectation is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𝑁𝑝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𝑚𝑝𝑞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Example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have a Binomial distribution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is itself a random variable with a Beta distribution with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You don’t know the Beta distribution.  You don’t need to.  All you need to look up is the expectation of a Beta distribution with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You look it up on </a:t>
                </a:r>
                <a:r>
                  <a:rPr lang="en-US" dirty="0" err="1" smtClean="0"/>
                  <a:t>wikipedia</a:t>
                </a:r>
                <a:r>
                  <a:rPr lang="en-US" dirty="0" smtClean="0"/>
                  <a:t> and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Example – </a:t>
                </a:r>
                <a:r>
                  <a:rPr lang="en-US" dirty="0" smtClean="0">
                    <a:hlinkClick r:id="rId2"/>
                  </a:rPr>
                  <a:t>Craps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 dice game, popular in casinos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rules</a:t>
                </a:r>
                <a:r>
                  <a:rPr lang="en-US" dirty="0" smtClean="0"/>
                  <a:t> are:</a:t>
                </a:r>
              </a:p>
              <a:p>
                <a:pPr lvl="2"/>
                <a:r>
                  <a:rPr lang="en-US" dirty="0" smtClean="0"/>
                  <a:t>Two dice are rolled, the sum of their uppermost surfaces,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is observed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=7, 11</m:t>
                    </m:r>
                  </m:oMath>
                </a14:m>
                <a:r>
                  <a:rPr lang="en-US" dirty="0" smtClean="0"/>
                  <a:t>, the player wins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=2, 3, 12</m:t>
                    </m:r>
                  </m:oMath>
                </a14:m>
                <a:r>
                  <a:rPr lang="en-US" dirty="0" smtClean="0"/>
                  <a:t>, the player loses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∈{4, 5, 6, 8, 9, 10}</m:t>
                    </m:r>
                  </m:oMath>
                </a14:m>
                <a:r>
                  <a:rPr lang="en-US" dirty="0" smtClean="0"/>
                  <a:t>, the game continues – the player throw the pair of dice again until, either the player throws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again (and wins) or the player throws a 7 (and loses)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830" r="-741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What is the probability of winning?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denote the event the player wins.  Then The Law of Total Probability tells is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p.m.f</a:t>
                </a:r>
                <a:r>
                  <a:rPr lang="en-US" dirty="0" smtClean="0"/>
                  <a:t>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(easy to find) and 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=2)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=7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=1 </m:t>
                    </m:r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=4, 5, 6, 8, 9</m:t>
                    </m:r>
                  </m:oMath>
                </a14:m>
                <a:r>
                  <a:rPr lang="en-US" dirty="0" smtClean="0"/>
                  <a:t> is the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appearing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7</m:t>
                    </m:r>
                  </m:oMath>
                </a14:m>
                <a:r>
                  <a:rPr lang="en-US" dirty="0" smtClean="0"/>
                  <a:t> in successive rolls</a:t>
                </a:r>
              </a:p>
              <a:p>
                <a:pPr lvl="1"/>
                <a:r>
                  <a:rPr lang="en-US" dirty="0" smtClean="0"/>
                  <a:t>Clearly the tricky part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=4, 5, 6, 8, 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≔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.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be the event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 smtClean="0"/>
                  <a:t> appears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7</m:t>
                    </m:r>
                  </m:oMath>
                </a14:m>
                <a:r>
                  <a:rPr lang="en-US" dirty="0" smtClean="0"/>
                  <a:t> in successive rolls of the pair of dice,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Use The Law of Total Probability again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the result from the second throw of the dice</a:t>
                </a:r>
              </a:p>
              <a:p>
                <a:pPr lvl="1"/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=7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and, crucially,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∈{2, 3, 5, 6, 8, 9, 10, 11, 12}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Plugging this information into the equation,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7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7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7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More generally, we have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7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∈{4, 5, 6, 8, 9, 10}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has the same distribution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dirty="0" smtClean="0"/>
                  <a:t> etc.</a:t>
                </a:r>
              </a:p>
              <a:p>
                <a:r>
                  <a:rPr lang="en-US" dirty="0" smtClean="0"/>
                  <a:t>Plug in all these numbers to find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=0.492929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So, in the long run, you will lose your money (of course!)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Unless you cheat</a:t>
                </a:r>
              </a:p>
              <a:p>
                <a:pPr lvl="1"/>
                <a:r>
                  <a:rPr lang="en-US" dirty="0" smtClean="0"/>
                  <a:t>You can shave the dice, so that they are thinner between the opposite faces of 3 and 4</a:t>
                </a:r>
              </a:p>
              <a:p>
                <a:pPr lvl="1"/>
                <a:r>
                  <a:rPr lang="en-US" dirty="0" smtClean="0"/>
                  <a:t>Then the dice are more likely to show a 3 or 4</a:t>
                </a:r>
              </a:p>
              <a:p>
                <a:pPr lvl="1"/>
                <a:r>
                  <a:rPr lang="en-US" dirty="0" smtClean="0"/>
                  <a:t>If the probabilities of showing a 3 or 4 are increased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+0.02</m:t>
                    </m:r>
                  </m:oMath>
                </a14:m>
                <a:r>
                  <a:rPr lang="en-US" dirty="0" smtClean="0"/>
                  <a:t> the probability of winning changes</a:t>
                </a:r>
              </a:p>
              <a:p>
                <a:pPr lvl="1"/>
                <a:r>
                  <a:rPr lang="en-US" dirty="0" smtClean="0"/>
                  <a:t>(you can do the calculations)</a:t>
                </a:r>
              </a:p>
              <a:p>
                <a:pPr lvl="1"/>
                <a:r>
                  <a:rPr lang="en-US" dirty="0" smtClean="0"/>
                  <a:t>And the probability of winning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0.5029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What if the random variables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continuous</a:t>
                </a:r>
                <a:r>
                  <a:rPr lang="en-US" dirty="0" smtClean="0"/>
                  <a:t>, not discrete?</a:t>
                </a:r>
              </a:p>
              <a:p>
                <a:pPr lvl="1"/>
                <a:r>
                  <a:rPr lang="en-US" dirty="0" smtClean="0"/>
                  <a:t>The expressions, formulae are analogous to the discrete case</a:t>
                </a:r>
              </a:p>
              <a:p>
                <a:r>
                  <a:rPr lang="en-US" dirty="0" smtClean="0"/>
                  <a:t>Consider two continuous </a:t>
                </a:r>
                <a:r>
                  <a:rPr lang="en-US" dirty="0" err="1" smtClean="0"/>
                  <a:t>r.v.s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, with </a:t>
                </a:r>
                <a:r>
                  <a:rPr lang="en-US" dirty="0" err="1" smtClean="0"/>
                  <a:t>j.p.d.f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𝑋𝑌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conditional probability density function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𝑋𝑌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conditional distribution function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Probabilities and Expectations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We know the basics of Probability.  How will we use them to create Stochastic Processes?</a:t>
                </a:r>
              </a:p>
              <a:p>
                <a:r>
                  <a:rPr lang="en-US" dirty="0" smtClean="0"/>
                  <a:t>We will build random processes with statements like 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if</a:t>
                </a:r>
                <a:r>
                  <a:rPr lang="en-US" dirty="0" smtClean="0"/>
                  <a:t> the process is in State 1, it moves to State 2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with probability</a:t>
                </a:r>
                <a:r>
                  <a:rPr lang="en-US" dirty="0" smtClean="0"/>
                  <a:t> 2/3 or to State 3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with probability </a:t>
                </a:r>
                <a:r>
                  <a:rPr lang="en-US" dirty="0" smtClean="0"/>
                  <a:t>1/3”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if</a:t>
                </a:r>
                <a:r>
                  <a:rPr lang="en-US" dirty="0" smtClean="0"/>
                  <a:t> the drunk man is in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on a line, in his next step he moves forward to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or backwards to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”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if</a:t>
                </a:r>
                <a:r>
                  <a:rPr lang="en-US" dirty="0" smtClean="0"/>
                  <a:t> the population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over the next small time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en-US" dirty="0" smtClean="0"/>
                  <a:t> it will grow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𝑛𝑑𝑡</m:t>
                    </m:r>
                  </m:oMath>
                </a14:m>
                <a:r>
                  <a:rPr lang="en-US" dirty="0" smtClean="0"/>
                  <a:t> or remain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𝑛𝑑𝑡</m:t>
                    </m:r>
                  </m:oMath>
                </a14:m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be continuous </a:t>
                </a:r>
                <a:r>
                  <a:rPr lang="en-US" dirty="0" err="1" smtClean="0"/>
                  <a:t>r.v.s</a:t>
                </a:r>
                <a:r>
                  <a:rPr lang="en-US" dirty="0" smtClean="0"/>
                  <a:t>.  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If you try to use the definition of conditional probability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 smtClean="0"/>
                  <a:t>, you encounter a problem because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However, notice </a:t>
                </a:r>
                <a:endParaRPr lang="en-US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&amp;=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</m:t>
                        </m:r>
                        <m:nary>
                          <m:nary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𝑋𝑌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𝜉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𝜉</m:t>
                            </m:r>
                          </m:e>
                        </m:nary>
                      </m:e>
                    </m:eqAr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953000"/>
              </a:xfrm>
              <a:blipFill rotWithShape="1">
                <a:blip r:embed="rId2"/>
                <a:stretch>
                  <a:fillRect l="-1630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 smtClean="0"/>
                  <a:t>The conditional expectation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is defined by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=∫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The Law of Total Probability/Expectation for continuous </a:t>
                </a:r>
                <a:r>
                  <a:rPr lang="en-US" dirty="0" err="1" smtClean="0"/>
                  <a:t>r.v.s</a:t>
                </a:r>
                <a:r>
                  <a:rPr lang="en-US" dirty="0" smtClean="0"/>
                  <a:t> is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=∫</m:t>
                    </m:r>
                    <m:r>
                      <a:rPr lang="en-US" sz="22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sz="22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2200" b="0" i="1" smtClean="0">
                            <a:latin typeface="Cambria Math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𝑑𝑦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200" dirty="0" smtClean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t="-114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3000" dirty="0" smtClean="0"/>
                  <a:t>Example</a:t>
                </a:r>
              </a:p>
              <a:p>
                <a:pPr lvl="1"/>
                <a:r>
                  <a:rPr lang="en-US" sz="2600" dirty="0"/>
                  <a:t>Let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600" dirty="0"/>
                  <a:t> have </a:t>
                </a:r>
                <a:r>
                  <a:rPr lang="en-US" sz="2600" dirty="0" err="1"/>
                  <a:t>j.p.d.f</a:t>
                </a:r>
                <a:r>
                  <a:rPr lang="en-US" sz="26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r>
                          <a:rPr lang="en-US" sz="26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𝑦</m:t>
                        </m:r>
                      </m:den>
                    </m:f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den>
                        </m:f>
                        <m:r>
                          <a:rPr lang="en-US" sz="2600" i="1">
                            <a:latin typeface="Cambria Math"/>
                          </a:rPr>
                          <m:t>−</m:t>
                        </m:r>
                        <m:r>
                          <a:rPr lang="en-US" sz="2600" i="1">
                            <a:latin typeface="Cambria Math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600" dirty="0"/>
                  <a:t> for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𝑥</m:t>
                    </m:r>
                    <m:r>
                      <a:rPr lang="en-US" sz="2600" i="1">
                        <a:latin typeface="Cambria Math"/>
                      </a:rPr>
                      <m:t>,</m:t>
                    </m:r>
                    <m:r>
                      <a:rPr lang="en-US" sz="2600" i="1">
                        <a:latin typeface="Cambria Math"/>
                      </a:rPr>
                      <m:t>𝑦</m:t>
                    </m:r>
                    <m:r>
                      <a:rPr lang="en-US" sz="2600" i="1">
                        <a:latin typeface="Cambria Math"/>
                      </a:rPr>
                      <m:t>&gt;0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What is the conditional density of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/>
                  <a:t> given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𝑌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600" dirty="0"/>
                  <a:t>?  And the expected value of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/>
                  <a:t> given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𝑌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𝑦</m:t>
                    </m:r>
                    <m:r>
                      <a:rPr lang="en-US" sz="2600" i="1">
                        <a:latin typeface="Cambria Math"/>
                      </a:rPr>
                      <m:t>?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Find the marginal density of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600" dirty="0"/>
                  <a:t> first: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6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−</m:t>
                        </m:r>
                        <m:r>
                          <a:rPr lang="en-US" sz="2600" i="1">
                            <a:latin typeface="Cambria Math"/>
                          </a:rPr>
                          <m:t>𝑦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sz="26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𝑦</m:t>
                        </m:r>
                      </m:den>
                    </m:f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600" dirty="0" smtClean="0"/>
                  <a:t>,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r>
                      <a:rPr lang="en-US" sz="2600" b="0" i="1" smtClean="0">
                        <a:latin typeface="Cambria Math"/>
                      </a:rPr>
                      <m:t>𝑦</m:t>
                    </m:r>
                    <m:r>
                      <a:rPr lang="en-US" sz="2600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sz="2600" dirty="0" smtClean="0"/>
              </a:p>
              <a:p>
                <a:pPr lvl="1"/>
                <a:r>
                  <a:rPr lang="en-US" sz="26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sz="26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2600" b="0" i="1" smtClean="0">
                            <a:latin typeface="Cambria Math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den>
                        </m:f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𝑦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sz="2600" b="0" i="1" smtClean="0">
                        <a:latin typeface="Cambria Math"/>
                      </a:rPr>
                      <m:t>𝑑𝑥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sz="2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15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Quite often, we will have a mixed case,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continuous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discrete, and we want to consider situations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given</a:t>
                </a:r>
              </a:p>
              <a:p>
                <a:pPr lvl="1"/>
                <a:r>
                  <a:rPr lang="en-US" dirty="0" smtClean="0"/>
                  <a:t>The conditional distribution function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is defined by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conditional </a:t>
                </a:r>
                <a:r>
                  <a:rPr lang="en-US" dirty="0" err="1" smtClean="0"/>
                  <a:t>p.d.f</a:t>
                </a:r>
                <a:r>
                  <a:rPr lang="en-US" dirty="0" smtClean="0"/>
                  <a:t>.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is defined by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&gt;0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 smtClean="0"/>
                  <a:t>The marginal </a:t>
                </a:r>
                <a:r>
                  <a:rPr lang="en-US" dirty="0" err="1" smtClean="0"/>
                  <a:t>p.d.f</a:t>
                </a:r>
                <a:r>
                  <a:rPr lang="en-US" dirty="0" smtClean="0"/>
                  <a:t>.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can be found using </a:t>
                </a:r>
                <a:r>
                  <a:rPr lang="en-US" dirty="0"/>
                  <a:t>(The Law of Total Probability, again)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𝑋𝑁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222" b="-1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And the conditional expectation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g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is defined by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=∫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And, as ever, we have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Law of Total Probability/Expectation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&amp;=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&amp;=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Example –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Random Sums</a:t>
                </a:r>
              </a:p>
              <a:p>
                <a:pPr lvl="1"/>
                <a:r>
                  <a:rPr lang="en-US" dirty="0" smtClean="0"/>
                  <a:t>A random sum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has the form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a discrete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taking values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{0, 1, …}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=1,2,…</m:t>
                    </m:r>
                  </m:oMath>
                </a14:m>
                <a:r>
                  <a:rPr lang="en-US" dirty="0" smtClean="0"/>
                  <a:t> are independent and identically distributed </a:t>
                </a:r>
                <a:r>
                  <a:rPr lang="en-US" dirty="0" err="1" smtClean="0"/>
                  <a:t>r.v.s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 &amp;=0 &amp;</m:t>
                        </m:r>
                        <m:r>
                          <a:rPr lang="en-US" b="0" i="1" smtClean="0">
                            <a:latin typeface="Cambria Math"/>
                          </a:rPr>
                          <m:t>𝑖𝑓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 &amp;</m:t>
                        </m:r>
                        <m:r>
                          <a:rPr lang="en-US" b="0" i="1" smtClean="0">
                            <a:latin typeface="Cambria Math"/>
                          </a:rPr>
                          <m:t>𝑖𝑓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&gt;0</m:t>
                        </m:r>
                      </m:e>
                    </m:eqArr>
                  </m:oMath>
                </a14:m>
                <a:endParaRPr lang="en-US" dirty="0" smtClean="0"/>
              </a:p>
              <a:p>
                <a:r>
                  <a:rPr lang="en-US" dirty="0" smtClean="0"/>
                  <a:t>Random sums are incredibly common in stochastic models</a:t>
                </a:r>
              </a:p>
              <a:p>
                <a:pPr lvl="1"/>
                <a:r>
                  <a:rPr lang="en-US" dirty="0" smtClean="0"/>
                  <a:t>Queueing Theory, insurance, population models,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481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have the following moments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𝜈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𝜏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Let’s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&amp;=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&amp;=</m:t>
                        </m:r>
                        <m:r>
                          <a:rPr lang="en-US" b="0" i="1" smtClean="0">
                            <a:latin typeface="Cambria Math"/>
                          </a:rPr>
                          <m:t>𝜇𝜈</m:t>
                        </m:r>
                      </m:e>
                    </m:eqAr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mtClean="0"/>
                  <a:t>And now let’s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𝜈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smtClean="0"/>
                  <a:t>so let’s focus on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via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eqArr>
                      <m:eqAr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&amp;=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e>
                        <m:r>
                          <a:rPr lang="en-US" i="1">
                            <a:latin typeface="Cambria Math"/>
                          </a:rPr>
                          <m:t> &amp;=</m:t>
                        </m:r>
                        <m:r>
                          <a:rPr lang="en-US" i="1">
                            <a:latin typeface="Cambria Math"/>
                          </a:rPr>
                          <m:t>𝑉𝑎𝑟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 &amp;=</m:t>
                        </m:r>
                        <m:r>
                          <a:rPr lang="en-US" i="1">
                            <a:latin typeface="Cambria Math"/>
                          </a:rPr>
                          <m:t>𝑛𝑉𝑎𝑟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 &amp;=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eqArr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From which it quickly follows that</a:t>
                </a:r>
              </a:p>
              <a:p>
                <a:pPr lvl="2"/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𝜈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1259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mtClean="0"/>
                  <a:t>Random sums are related to an important type of stochastic processes called </a:t>
                </a:r>
                <a:r>
                  <a:rPr lang="en-US" smtClean="0">
                    <a:solidFill>
                      <a:srgbClr val="FF0000"/>
                    </a:solidFill>
                  </a:rPr>
                  <a:t>Branching Processes</a:t>
                </a:r>
              </a:p>
              <a:p>
                <a:r>
                  <a:rPr lang="en-US" smtClean="0"/>
                  <a:t>In a branching process, an initial population each produces a random number of </a:t>
                </a:r>
                <a:r>
                  <a:rPr lang="en-US" smtClean="0">
                    <a:solidFill>
                      <a:srgbClr val="FF0000"/>
                    </a:solidFill>
                  </a:rPr>
                  <a:t>offspring</a:t>
                </a:r>
                <a:r>
                  <a:rPr lang="en-US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𝜉</m:t>
                    </m:r>
                  </m:oMath>
                </a14:m>
                <a:r>
                  <a:rPr lang="en-US" smtClean="0"/>
                  <a:t>) according to some discrete distribution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=0,1,2,…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We assume each member of the population acts </a:t>
                </a:r>
                <a:r>
                  <a:rPr lang="en-US" smtClean="0">
                    <a:solidFill>
                      <a:srgbClr val="FF0000"/>
                    </a:solidFill>
                  </a:rPr>
                  <a:t>independently</a:t>
                </a:r>
                <a:r>
                  <a:rPr lang="en-US" smtClean="0"/>
                  <a:t> and will produce new generations according to the same p.m.f.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=0,1,2,…</m:t>
                    </m:r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2074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 be the population size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th generation. 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smtClean="0"/>
                  <a:t>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mtClean="0"/>
                  <a:t>, is the branching process</a:t>
                </a:r>
              </a:p>
              <a:p>
                <a:r>
                  <a:rPr lang="en-US" smtClean="0"/>
                  <a:t>Say we are in generation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. 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 individuals in this generation.  The first produces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</a:t>
                </a:r>
                <a:r>
                  <a:rPr lang="en-US" smtClean="0"/>
                  <a:t>offspring.  The second,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/>
                  <a:t>o</a:t>
                </a:r>
                <a:r>
                  <a:rPr lang="en-US" smtClean="0"/>
                  <a:t>ffspring.  Etc. until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th produces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offspring.</a:t>
                </a:r>
              </a:p>
              <a:p>
                <a:r>
                  <a:rPr lang="en-US" smtClean="0"/>
                  <a:t>Therefore the size of the next generation,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mtClean="0"/>
                  <a:t>, is given by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To make sense of statements like these, and to be able to thoroughly investigate the properties of such processes, we must be completely comfortable with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conditional probabilities </a:t>
                </a:r>
                <a:r>
                  <a:rPr lang="en-US" dirty="0" smtClean="0"/>
                  <a:t>and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expectations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begin with the fundamental definition</a:t>
                </a:r>
              </a:p>
              <a:p>
                <a:pPr lvl="1"/>
                <a:r>
                  <a:rPr lang="en-US" dirty="0" smtClean="0"/>
                  <a:t>The conditional probability of the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occurring given the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occurs, denoted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, is defined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mtClean="0"/>
                  <a:t>Examples of branching processes</a:t>
                </a:r>
              </a:p>
              <a:p>
                <a:pPr lvl="1"/>
                <a:r>
                  <a:rPr lang="en-US" altLang="zh-CN">
                    <a:ea typeface="宋体" pitchFamily="2" charset="-122"/>
                  </a:rPr>
                  <a:t>An </a:t>
                </a:r>
                <a:r>
                  <a:rPr lang="en-US" altLang="zh-CN">
                    <a:solidFill>
                      <a:srgbClr val="FF0000"/>
                    </a:solidFill>
                    <a:ea typeface="宋体" pitchFamily="2" charset="-122"/>
                  </a:rPr>
                  <a:t>electron multiplier </a:t>
                </a:r>
                <a:r>
                  <a:rPr lang="en-US" altLang="zh-CN">
                    <a:ea typeface="宋体" pitchFamily="2" charset="-122"/>
                  </a:rPr>
                  <a:t>is a device that amplifies a weak current of electrons. A series of plates are set up in the path of electrons emitted by a source. Each electron, as it strikes the first plate, generates a random number of new electrons, and so forth.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mtClean="0">
                    <a:ea typeface="宋体" pitchFamily="2" charset="-122"/>
                  </a:rPr>
                  <a:t> be </a:t>
                </a:r>
                <a:r>
                  <a:rPr lang="en-US" altLang="zh-CN">
                    <a:ea typeface="宋体" pitchFamily="2" charset="-122"/>
                  </a:rPr>
                  <a:t>the number of electrons initially emitted.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mtClean="0">
                    <a:ea typeface="宋体" pitchFamily="2" charset="-122"/>
                  </a:rPr>
                  <a:t> be </a:t>
                </a:r>
                <a:r>
                  <a:rPr lang="en-US" altLang="zh-CN">
                    <a:ea typeface="宋体" pitchFamily="2" charset="-122"/>
                  </a:rPr>
                  <a:t>the number of electrons produced on the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宋体" pitchFamily="2" charset="-122"/>
                      </a:rPr>
                      <m:t>𝑛</m:t>
                    </m:r>
                  </m:oMath>
                </a14:m>
                <a:r>
                  <a:rPr lang="en-US" altLang="zh-CN">
                    <a:ea typeface="宋体" pitchFamily="2" charset="-122"/>
                  </a:rPr>
                  <a:t>th plate due to electrons emanating from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  <m:r>
                          <a:rPr lang="en-US" altLang="zh-CN" i="1" smtClean="0">
                            <a:latin typeface="Cambria Math"/>
                            <a:ea typeface="宋体" pitchFamily="2" charset="-122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mtClean="0">
                    <a:ea typeface="宋体" pitchFamily="2" charset="-122"/>
                  </a:rPr>
                  <a:t>th </a:t>
                </a:r>
                <a:r>
                  <a:rPr lang="en-US" altLang="zh-CN">
                    <a:ea typeface="宋体" pitchFamily="2" charset="-122"/>
                  </a:rPr>
                  <a:t>plate. Then</a:t>
                </a:r>
                <a:r>
                  <a:rPr lang="en-US" altLang="zh-CN" smtClean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altLang="zh-CN" smtClean="0">
                    <a:ea typeface="宋体" pitchFamily="2" charset="-122"/>
                  </a:rPr>
                  <a:t> constitutes </a:t>
                </a:r>
                <a:r>
                  <a:rPr lang="en-US" altLang="zh-CN">
                    <a:ea typeface="宋体" pitchFamily="2" charset="-122"/>
                  </a:rPr>
                  <a:t>a branching process.</a:t>
                </a:r>
                <a:endParaRPr lang="en-US" alt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3185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smtClean="0">
                    <a:ea typeface="宋体" pitchFamily="2" charset="-122"/>
                  </a:rPr>
                  <a:t>The original problem which motivated the study of branching processes was the </a:t>
                </a:r>
                <a:r>
                  <a:rPr lang="en-US" altLang="zh-CN" smtClean="0">
                    <a:solidFill>
                      <a:srgbClr val="FF0000"/>
                    </a:solidFill>
                    <a:ea typeface="宋体" pitchFamily="2" charset="-122"/>
                  </a:rPr>
                  <a:t>survival of family names.</a:t>
                </a:r>
                <a:r>
                  <a:rPr lang="en-US" altLang="zh-CN" smtClean="0">
                    <a:ea typeface="宋体" pitchFamily="2" charset="-122"/>
                  </a:rPr>
                  <a:t>  The </a:t>
                </a:r>
                <a:r>
                  <a:rPr lang="en-US" altLang="zh-CN">
                    <a:ea typeface="宋体" pitchFamily="2" charset="-122"/>
                  </a:rPr>
                  <a:t>family name is inherited by sons only. Suppose that each individual has probability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宋体" pitchFamily="2" charset="-122"/>
                      </a:rPr>
                      <m:t>𝑝</m:t>
                    </m:r>
                    <m:r>
                      <a:rPr lang="en-US" altLang="zh-CN" i="1" baseline="-25000" smtClean="0">
                        <a:latin typeface="Cambria Math"/>
                        <a:ea typeface="宋体" pitchFamily="2" charset="-122"/>
                      </a:rPr>
                      <m:t>𝑘</m:t>
                    </m:r>
                  </m:oMath>
                </a14:m>
                <a:r>
                  <a:rPr lang="en-US" altLang="zh-CN" smtClean="0">
                    <a:ea typeface="宋体" pitchFamily="2" charset="-122"/>
                  </a:rPr>
                  <a:t> </a:t>
                </a:r>
                <a:r>
                  <a:rPr lang="en-US" altLang="zh-CN">
                    <a:ea typeface="宋体" pitchFamily="2" charset="-122"/>
                  </a:rPr>
                  <a:t>of having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宋体" pitchFamily="2" charset="-122"/>
                      </a:rPr>
                      <m:t>𝑘</m:t>
                    </m:r>
                  </m:oMath>
                </a14:m>
                <a:r>
                  <a:rPr lang="en-US" altLang="zh-CN">
                    <a:ea typeface="宋体" pitchFamily="2" charset="-122"/>
                  </a:rPr>
                  <a:t> male offspring. Then from a particular individual, the number of male descendants after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宋体" pitchFamily="2" charset="-122"/>
                      </a:rPr>
                      <m:t>𝑛</m:t>
                    </m:r>
                  </m:oMath>
                </a14:m>
                <a:r>
                  <a:rPr lang="en-US" altLang="zh-CN">
                    <a:ea typeface="宋体" pitchFamily="2" charset="-122"/>
                  </a:rPr>
                  <a:t>th generation forms a (approximately) branching process. Of interests is the probability of extinction (or survival) of family names.</a:t>
                </a:r>
                <a:endParaRPr lang="en-US" alt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The number of offspring an individual has is i.i.d., say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smtClean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mtClean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, and using the </a:t>
                </a:r>
                <a:r>
                  <a:rPr lang="en-US" smtClean="0">
                    <a:solidFill>
                      <a:srgbClr val="FF0000"/>
                    </a:solidFill>
                  </a:rPr>
                  <a:t>Law of Total Expectation </a:t>
                </a:r>
                <a:r>
                  <a:rPr lang="en-US" smtClean="0"/>
                  <a:t>and the fact that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are i.i.d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smtClean="0"/>
                  <a:t>, tells us </a:t>
                </a:r>
                <a:endParaRPr lang="en-US" b="0" i="1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A similar (but trickier) calculation yields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mtClean="0"/>
                  <a:t>Hence we see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So what happens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smtClean="0"/>
                  <a:t>?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mtClean="0"/>
                  <a:t>?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smtClean="0"/>
                  <a:t>?</a:t>
                </a:r>
              </a:p>
              <a:p>
                <a:r>
                  <a:rPr lang="en-US" smtClean="0"/>
                  <a:t>If, for some generation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The population is </a:t>
                </a:r>
                <a:r>
                  <a:rPr lang="en-US" smtClean="0">
                    <a:solidFill>
                      <a:srgbClr val="FF0000"/>
                    </a:solidFill>
                  </a:rPr>
                  <a:t>extinct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Let us consider the </a:t>
                </a:r>
                <a:r>
                  <a:rPr lang="en-US" smtClean="0">
                    <a:solidFill>
                      <a:srgbClr val="FF0000"/>
                    </a:solidFill>
                  </a:rPr>
                  <a:t>extinction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smtClean="0"/>
                  <a:t>, that is, the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Pr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=0)</m:t>
                    </m:r>
                  </m:oMath>
                </a14:m>
                <a:r>
                  <a:rPr lang="en-US" smtClean="0"/>
                  <a:t>, the </a:t>
                </a:r>
                <a:r>
                  <a:rPr lang="en-US" smtClean="0">
                    <a:solidFill>
                      <a:srgbClr val="FF0000"/>
                    </a:solidFill>
                  </a:rPr>
                  <a:t>extinction probability</a:t>
                </a:r>
                <a:r>
                  <a:rPr lang="en-US" smtClean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Then we have this recursive relationship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Why?  Say the original, first parent had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mtClean="0"/>
                  <a:t> offspring.  From these 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mtClean="0"/>
                  <a:t> separate, independent subpopulations.  The probability of extinction on or before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for each one of these subpopulations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:r>
                  <a:rPr lang="en-US" smtClean="0">
                    <a:solidFill>
                      <a:srgbClr val="FF0000"/>
                    </a:solidFill>
                  </a:rPr>
                  <a:t>because they are statistically the same as the original population</a:t>
                </a:r>
                <a:r>
                  <a:rPr lang="en-US" smtClean="0"/>
                  <a:t>, but with one time step fewer to die out in.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mtClean="0"/>
                  <a:t>Thus the probability that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/>
                  <a:t> of the subpopulations are extinct by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/>
                  <a:t>, as they are </a:t>
                </a:r>
                <a:r>
                  <a:rPr lang="en-US" smtClean="0"/>
                  <a:t>independent</a:t>
                </a:r>
              </a:p>
              <a:p>
                <a:pPr lvl="1"/>
                <a:r>
                  <a:rPr lang="en-US" smtClean="0"/>
                  <a:t>Thinking along these lines, we can make use of </a:t>
                </a:r>
                <a:r>
                  <a:rPr lang="en-US" smtClean="0">
                    <a:solidFill>
                      <a:srgbClr val="FF0000"/>
                    </a:solidFill>
                  </a:rPr>
                  <a:t>The Law of Total Probability</a:t>
                </a:r>
                <a:r>
                  <a:rPr lang="en-US" smtClean="0"/>
                  <a:t>…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Earlier in the course we stated that the most important distribution we will encounter is the </a:t>
                </a:r>
                <a:r>
                  <a:rPr lang="en-US" smtClean="0">
                    <a:solidFill>
                      <a:srgbClr val="FF0000"/>
                    </a:solidFill>
                  </a:rPr>
                  <a:t>exponential distribution</a:t>
                </a:r>
                <a:r>
                  <a:rPr lang="en-US" smtClean="0"/>
                  <a:t>.  Let’s see why it is so special.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have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𝐸𝑥𝑝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distribution. 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Pr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(for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lvl="1"/>
                <a:r>
                  <a:rPr lang="en-US" smtClean="0"/>
                  <a:t>Interpretation: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is the time of failure/death for some machine/person.  This probability asks, given that the machine/person survives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mtClean="0"/>
                  <a:t> units of time, what is the probability it survives another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mtClean="0"/>
                  <a:t> units of time?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Probabilities and Expectations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21394"/>
                <a:ext cx="8229600" cy="484360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 calculate</a:t>
                </a:r>
              </a:p>
              <a:p>
                <a:pPr lvl="1"/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&amp;=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&gt;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&gt;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  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&gt;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&gt;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&gt;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e>
                    </m:eqArr>
                  </m:oMath>
                </a14:m>
                <a:endParaRPr lang="en-US" dirty="0" smtClean="0"/>
              </a:p>
              <a:p>
                <a:r>
                  <a:rPr lang="en-US" dirty="0" smtClean="0"/>
                  <a:t>This is remarkable – the future survival time of the machine/person does not depend on long it has already lived</a:t>
                </a:r>
              </a:p>
              <a:p>
                <a:r>
                  <a:rPr lang="en-US" dirty="0" smtClean="0"/>
                  <a:t>This is called the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memorylessness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property </a:t>
                </a:r>
                <a:r>
                  <a:rPr lang="en-US" dirty="0" smtClean="0"/>
                  <a:t>of the Exponential distribution.  It is the only continuous distribution to have this property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21394"/>
                <a:ext cx="8229600" cy="4843604"/>
              </a:xfrm>
              <a:blipFill>
                <a:blip r:embed="rId2"/>
                <a:stretch>
                  <a:fillRect l="-1037" t="-2264" b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lifetimes of Machine 0 and Machine 1, </a:t>
                </a:r>
                <a:r>
                  <a:rPr lang="en-US" dirty="0" smtClean="0"/>
                  <a:t>respectively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𝐸𝑥𝑝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independent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=0.001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=100</m:t>
                    </m:r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=10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hear that </a:t>
                </a:r>
                <a:r>
                  <a:rPr lang="en-US" dirty="0" smtClean="0"/>
                  <a:t>the first time either of the machine breaks is after 13.2 units of time</a:t>
                </a:r>
                <a:endParaRPr lang="en-US" dirty="0"/>
              </a:p>
              <a:p>
                <a:pPr lvl="1"/>
                <a:r>
                  <a:rPr lang="en-US" dirty="0"/>
                  <a:t>Which of the machines do you think broke first?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Let’s investigate that question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Exp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independent.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/>
                  <a:t>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mtClean="0"/>
                  <a:t> otherwise.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=1−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) 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First calculate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This equivalent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Which equals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Remember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Law of Total Probability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…</m:t>
                    </m:r>
                  </m:oMath>
                </a14:m>
                <a:r>
                  <a:rPr lang="en-US" dirty="0"/>
                  <a:t> be disjoint events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∪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i.e. one, and only one, of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/>
                  <a:t>  will occur. 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Then</a:t>
                </a:r>
                <a:r>
                  <a:rPr lang="en-US" dirty="0"/>
                  <a:t>, for any event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now write this another way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∩</m:t>
                            </m:r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1"/>
                <a:r>
                  <a:rPr lang="en-US" smtClean="0"/>
                  <a:t>Which, after some calculating, we find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Now, to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mtClean="0"/>
                  <a:t>, notice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Similarly,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mtClean="0"/>
              </a:p>
              <a:p>
                <a:r>
                  <a:rPr lang="en-US" smtClean="0"/>
                  <a:t>Now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Pr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By Law of Total Probability,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Pr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=1,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Hence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In summary, we have found that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mtClean="0"/>
                  <a:t> are independent random variables.  Is this surprising?</a:t>
                </a:r>
              </a:p>
              <a:p>
                <a:pPr lvl="1"/>
                <a:r>
                  <a:rPr lang="en-US" smtClean="0"/>
                  <a:t>The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=0}</m:t>
                    </m:r>
                  </m:oMath>
                </a14:m>
                <a:r>
                  <a:rPr lang="en-US" smtClean="0"/>
                  <a:t> is the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𝑀𝑎𝑐h𝑖𝑛𝑒</m:t>
                    </m:r>
                    <m:r>
                      <a:rPr lang="en-US" b="0" i="1" smtClean="0">
                        <a:latin typeface="Cambria Math"/>
                      </a:rPr>
                      <m:t> 0 </m:t>
                    </m:r>
                    <m:r>
                      <a:rPr lang="en-US" b="0" i="1" smtClean="0">
                        <a:latin typeface="Cambria Math"/>
                      </a:rPr>
                      <m:t>𝑏𝑟𝑒𝑎𝑘𝑠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𝑓𝑖𝑟𝑠𝑡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mtClean="0"/>
                  <a:t>.  </a:t>
                </a:r>
                <a:r>
                  <a:rPr lang="en-US" smtClean="0">
                    <a:solidFill>
                      <a:srgbClr val="FF0000"/>
                    </a:solidFill>
                  </a:rPr>
                  <a:t>It turns out that knowing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, the time of the first breaking down, provides no information about which of the machines broke first!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Let </a:t>
                </a:r>
                <a:r>
                  <a:rPr lang="en-US" dirty="0" err="1" smtClean="0"/>
                  <a:t>r.v.s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discrete</a:t>
                </a:r>
                <a:r>
                  <a:rPr lang="en-US" dirty="0" smtClean="0"/>
                  <a:t>.  Then the definition of conditional probability naturally extends to them</a:t>
                </a:r>
              </a:p>
              <a:p>
                <a:pPr lvl="1"/>
                <a:r>
                  <a:rPr lang="en-US" dirty="0" smtClean="0"/>
                  <a:t>The conditional probability mass function (conditional </a:t>
                </a:r>
                <a:r>
                  <a:rPr lang="en-US" dirty="0" err="1" smtClean="0"/>
                  <a:t>p.m.f</a:t>
                </a:r>
                <a:r>
                  <a:rPr lang="en-US" dirty="0" smtClean="0"/>
                  <a:t>.)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is defined by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That is, “the conditional </a:t>
                </a:r>
                <a:r>
                  <a:rPr lang="en-US" dirty="0" err="1" smtClean="0"/>
                  <a:t>p.m.f</a:t>
                </a:r>
                <a:r>
                  <a:rPr lang="en-US" dirty="0" smtClean="0"/>
                  <a:t>.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j.p.m.f</a:t>
                </a:r>
                <a:r>
                  <a:rPr lang="en-US" dirty="0" smtClean="0"/>
                  <a:t>.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divided by the marginal </a:t>
                </a:r>
                <a:r>
                  <a:rPr lang="en-US" dirty="0" err="1" smtClean="0"/>
                  <a:t>p.m.f</a:t>
                </a:r>
                <a:r>
                  <a:rPr lang="en-US" dirty="0" smtClean="0"/>
                  <a:t>.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”</a:t>
                </a:r>
              </a:p>
              <a:p>
                <a:pPr lvl="1"/>
                <a:r>
                  <a:rPr lang="en-US" dirty="0" smtClean="0"/>
                  <a:t>Notice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𝑋𝑌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 smtClean="0"/>
                  <a:t> denote all the possible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. 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a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p.m.f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.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for each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1704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With two discrete </a:t>
                </a:r>
                <a:r>
                  <a:rPr lang="en-US" dirty="0" err="1" smtClean="0"/>
                  <a:t>r.v.s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, The Law of Total Probability takes the form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have a Binomial distribution with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itself is a Binomial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with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What is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marginal</a:t>
                </a:r>
                <a:r>
                  <a:rPr lang="en-US" dirty="0" smtClean="0"/>
                  <a:t>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Reading the information we have been given, we know that</a:t>
                </a:r>
              </a:p>
              <a:p>
                <a:pPr lvl="2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=0, 1, 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=0,1,…,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lvl="1"/>
                <a:r>
                  <a:rPr lang="en-US" dirty="0" smtClean="0"/>
                  <a:t>We want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  Notice that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Law of Total Probability </a:t>
                </a:r>
                <a:r>
                  <a:rPr lang="en-US" dirty="0" smtClean="0"/>
                  <a:t>directly tells us how</a:t>
                </a:r>
              </a:p>
              <a:p>
                <a:pPr lvl="1"/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&amp;=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𝑎𝑙𝑙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𝑝𝑜𝑠𝑠𝑖𝑏𝑙𝑒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𝑣𝑎𝑙𝑢𝑒𝑠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𝑋𝑁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𝑋𝑁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!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!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!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!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!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!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!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!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!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!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!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!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</m:e>
                    </m:eqAr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after remembering The Binomial Theorem and seeing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=1−</m:t>
                    </m:r>
                    <m:r>
                      <a:rPr lang="en-US" b="0" i="1" smtClean="0">
                        <a:latin typeface="Cambria Math"/>
                      </a:rPr>
                      <m:t>𝑝𝑞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𝑝𝑞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𝑝𝑞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8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If we can have conditional </a:t>
                </a:r>
                <a:r>
                  <a:rPr lang="en-US" dirty="0" err="1" smtClean="0"/>
                  <a:t>p.m.f.s</a:t>
                </a:r>
                <a:r>
                  <a:rPr lang="en-US" dirty="0" smtClean="0"/>
                  <a:t>, can we have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conditional expectations </a:t>
                </a:r>
                <a:r>
                  <a:rPr lang="en-US" dirty="0" smtClean="0"/>
                  <a:t>with respect to those </a:t>
                </a:r>
                <a:r>
                  <a:rPr lang="en-US" dirty="0" err="1" smtClean="0"/>
                  <a:t>p.m.f.s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a function of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is finite.  Then define the conditional expected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by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&gt;0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 smtClean="0"/>
                  <a:t>(Notation: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means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𝑝𝑜𝑠𝑠𝑖𝑏𝑙𝑒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𝑣𝑎𝑙𝑢𝑒𝑠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𝑐𝑎𝑛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𝑡𝑎𝑘𝑒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 and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Notice this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0" i="1" smtClean="0">
                            <a:latin typeface="Cambria Math"/>
                          </a:rPr>
                          <m:t>𝐻𝑒𝑛𝑐𝑒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&amp;=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𝑋𝑌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eqAr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b="0" dirty="0" smtClean="0"/>
                  <a:t> can be regarded as another example of The Law of Total Probability.  </a:t>
                </a:r>
              </a:p>
              <a:p>
                <a:r>
                  <a:rPr lang="en-US" b="0" dirty="0" smtClean="0"/>
                  <a:t>It can be called </a:t>
                </a:r>
                <a:r>
                  <a:rPr lang="en-US" b="0" dirty="0" smtClean="0">
                    <a:solidFill>
                      <a:srgbClr val="FF0000"/>
                    </a:solidFill>
                  </a:rPr>
                  <a:t>The Law of Total Expectation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3908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1230</Words>
  <Application>Microsoft Office PowerPoint</Application>
  <PresentationFormat>On-screen Show (4:3)</PresentationFormat>
  <Paragraphs>295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宋体</vt:lpstr>
      <vt:lpstr>Arial</vt:lpstr>
      <vt:lpstr>Calibri</vt:lpstr>
      <vt:lpstr>Cambria Math</vt:lpstr>
      <vt:lpstr>Office Theme</vt:lpstr>
      <vt:lpstr>STAT3007: Introduction to Stochastic Processes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  <vt:lpstr>Conditional Probabilities and Expectations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STAT3007: Introduction to Stochastic Processes</dc:title>
  <dc:creator>John Wright</dc:creator>
  <cp:lastModifiedBy>jawright</cp:lastModifiedBy>
  <cp:revision>48</cp:revision>
  <dcterms:created xsi:type="dcterms:W3CDTF">2006-08-16T00:00:00Z</dcterms:created>
  <dcterms:modified xsi:type="dcterms:W3CDTF">2017-09-21T06:09:22Z</dcterms:modified>
</cp:coreProperties>
</file>