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FA290-ECF6-4239-8A1B-68AC31CA44C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71A02-6115-410C-B90F-3FD15D628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4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6135-C775-4932-9CF8-366BBFB7AAB0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874CE-A190-48CF-9A89-81638B4FE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7B17-5007-423C-AC3E-50E958C31666}" type="datetime1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927-C0D4-4E45-8FD4-FAEF996F9279}" type="datetime1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1F8E-A87A-40CF-872B-CFE7F5FE9F78}" type="datetime1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834E-7FCB-4111-8368-C38346C31275}" type="datetime1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6668-8615-4644-946F-A7FC67068B1D}" type="datetime1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5747-1685-4CE0-8926-ADA04C030394}" type="datetime1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AA23-6FC1-44F1-AD44-AD672262C3AF}" type="datetime1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7B7D-C8E9-47EA-A27F-64C9172E206E}" type="datetime1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76ED-BDB5-45B5-B737-437783B84139}" type="datetime1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85CD-E75C-4FC3-8185-C5CA71EEE69F}" type="datetime1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3815-8BAB-4E89-82EE-33FFA9A051A8}" type="datetime1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D4D8B-8D9E-4523-B827-142868F0FABF}" type="datetime1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STAT3007: Introduction to Stochastic Processes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Markov Chains – Introduction</a:t>
            </a:r>
          </a:p>
          <a:p>
            <a:endParaRPr lang="en-US" sz="2400" smtClean="0"/>
          </a:p>
          <a:p>
            <a:r>
              <a:rPr lang="en-US" sz="2400" smtClean="0"/>
              <a:t>Dr John Wright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4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Chapman-Kolmogorov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Proof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smtClean="0"/>
              </a:p>
              <a:p>
                <a:pPr lvl="1">
                  <a:buFont typeface="Arial" panose="020B0604020202020204" pitchFamily="34" charset="0"/>
                  <a:buChar char=" 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smtClean="0"/>
              </a:p>
              <a:p>
                <a:pPr lvl="1">
                  <a:buFont typeface="Arial" panose="020B0604020202020204" pitchFamily="34" charset="0"/>
                  <a:buChar char=" 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smtClean="0"/>
              </a:p>
              <a:p>
                <a:pPr lvl="1">
                  <a:buFont typeface="Arial" panose="020B0604020202020204" pitchFamily="34" charset="0"/>
                  <a:buChar char=" 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endParaRPr lang="en-US" smtClean="0"/>
              </a:p>
              <a:p>
                <a:r>
                  <a:rPr lang="en-US" smtClean="0"/>
                  <a:t>This is the </a:t>
                </a:r>
                <a:r>
                  <a:rPr lang="en-US" smtClean="0">
                    <a:solidFill>
                      <a:srgbClr val="FF0000"/>
                    </a:solidFill>
                  </a:rPr>
                  <a:t>Chapman-Kolmogorov</a:t>
                </a:r>
                <a:r>
                  <a:rPr lang="en-US" smtClean="0"/>
                  <a:t> equation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Operations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mtClean="0">
                    <a:ea typeface="新細明體" pitchFamily="18" charset="-120"/>
                  </a:rPr>
                  <a:t>The Chapman-Kolmogorov equation eases the computation of the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𝑛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-step transition probabilities.</a:t>
                </a:r>
              </a:p>
              <a:p>
                <a:r>
                  <a:rPr lang="en-US" altLang="zh-TW">
                    <a:ea typeface="新細明體" pitchFamily="18" charset="-120"/>
                  </a:rPr>
                  <a:t>It asserts that the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𝑛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-step Markov matrix can be obtained via </a:t>
                </a:r>
                <a:r>
                  <a:rPr lang="en-US" altLang="zh-TW">
                    <a:solidFill>
                      <a:srgbClr val="FF0000"/>
                    </a:solidFill>
                    <a:ea typeface="新細明體" pitchFamily="18" charset="-120"/>
                  </a:rPr>
                  <a:t>matrix multiplication</a:t>
                </a:r>
                <a:r>
                  <a:rPr lang="en-US" altLang="zh-TW">
                    <a:ea typeface="新細明體" pitchFamily="18" charset="-120"/>
                  </a:rPr>
                  <a:t>:</a:t>
                </a:r>
              </a:p>
              <a:p>
                <a:pPr>
                  <a:buNone/>
                </a:pPr>
                <a:r>
                  <a:rPr lang="en-US" altLang="zh-TW">
                    <a:ea typeface="新細明體" pitchFamily="18" charset="-120"/>
                  </a:rPr>
                  <a:t>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  <a:ea typeface="新細明體" pitchFamily="18" charset="-120"/>
                          </a:rPr>
                          <m:t>𝑷</m:t>
                        </m:r>
                      </m:e>
                      <m:sup>
                        <m:d>
                          <m:d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r>
                      <a:rPr lang="en-US" altLang="zh-TW" b="1" i="1">
                        <a:latin typeface="Cambria Math"/>
                        <a:ea typeface="新細明體" pitchFamily="18" charset="-120"/>
                      </a:rPr>
                      <m:t>𝑷</m:t>
                    </m:r>
                    <m:r>
                      <a:rPr lang="en-US" altLang="zh-TW" b="1" i="1" smtClean="0">
                        <a:latin typeface="Cambria Math"/>
                        <a:ea typeface="新細明體" pitchFamily="18" charset="-120"/>
                      </a:rPr>
                      <m:t>×</m:t>
                    </m:r>
                    <m:r>
                      <a:rPr lang="en-US" altLang="zh-TW" b="1" i="1">
                        <a:latin typeface="Cambria Math"/>
                        <a:ea typeface="新細明體" pitchFamily="18" charset="-120"/>
                      </a:rPr>
                      <m:t>𝑷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×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…</m:t>
                    </m:r>
                    <m:r>
                      <a:rPr lang="en-US" altLang="zh-TW" b="1" i="1" smtClean="0">
                        <a:latin typeface="Cambria Math"/>
                        <a:ea typeface="新細明體" pitchFamily="18" charset="-120"/>
                      </a:rPr>
                      <m:t>×</m:t>
                    </m:r>
                    <m:r>
                      <a:rPr lang="en-US" altLang="zh-TW" b="1" i="1">
                        <a:latin typeface="Cambria Math"/>
                        <a:ea typeface="新細明體" pitchFamily="18" charset="-120"/>
                      </a:rPr>
                      <m:t>𝑷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/>
                            <a:ea typeface="新細明體" pitchFamily="18" charset="-120"/>
                          </a:rPr>
                          <m:t>𝑷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TW" i="1" baseline="30000">
                  <a:ea typeface="新細明體" pitchFamily="18" charset="-120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5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smtClean="0">
                    <a:ea typeface="新細明體" pitchFamily="18" charset="-120"/>
                  </a:rPr>
                  <a:t>Consider the following Markov matrix where the Markov Chain has three states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{0,1,2}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.  Find the probability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𝑃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  <m:r>
                          <a:rPr lang="en-US" altLang="zh-TW" i="1" baseline="-25000">
                            <a:latin typeface="Cambria Math"/>
                            <a:ea typeface="新細明體" pitchFamily="18" charset="-120"/>
                          </a:rPr>
                          <m:t>3</m:t>
                        </m:r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 = 2</m:t>
                        </m:r>
                      </m:e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  <m:r>
                          <a:rPr lang="en-US" altLang="zh-TW" i="1" baseline="-25000">
                            <a:latin typeface="Cambria Math"/>
                            <a:ea typeface="新細明體" pitchFamily="18" charset="-120"/>
                          </a:rPr>
                          <m:t>1</m:t>
                        </m:r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=1</m:t>
                        </m:r>
                      </m:e>
                    </m:d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/>
                        <a:ea typeface="新細明體" pitchFamily="18" charset="-120"/>
                      </a:rPr>
                      <m:t>𝑷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.1 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 .3 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 .6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 .8 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 .1 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 .1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 .2 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 .7 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 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b="0" i="1" smtClean="0">
                  <a:latin typeface="Cambria Math"/>
                  <a:ea typeface="新細明體" pitchFamily="18" charset="-12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  <a:ea typeface="新細明體" pitchFamily="18" charset="-120"/>
                          </a:rPr>
                          <m:t>𝑷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.37 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 .48 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 .15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 .18 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 .32 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 .5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 .6 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 .2 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 .2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⇒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 answer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0.5</m:t>
                    </m:r>
                  </m:oMath>
                </a14:m>
                <a:endParaRPr lang="en-US" altLang="zh-TW">
                  <a:ea typeface="新細明體" pitchFamily="18" charset="-120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27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Markov Model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>
                    <a:solidFill>
                      <a:srgbClr val="FF0000"/>
                    </a:solidFill>
                  </a:rPr>
                  <a:t>A model for the inventory of a shop</a:t>
                </a:r>
                <a:r>
                  <a:rPr lang="en-US" smtClean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>
                    <a:ea typeface="新細明體" pitchFamily="18" charset="-120"/>
                  </a:rPr>
                  <a:t>A commodity is stocked in order to satisfy a continuing demand.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>
                    <a:ea typeface="新細明體" pitchFamily="18" charset="-120"/>
                  </a:rPr>
                  <a:t>Replenishment of stock takes place at the end of periods,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𝑛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 = 0, 1,2,…</m:t>
                    </m:r>
                  </m:oMath>
                </a14:m>
                <a:endParaRPr lang="en-US" altLang="zh-TW">
                  <a:ea typeface="新細明體" pitchFamily="18" charset="-12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>
                    <a:ea typeface="新細明體" pitchFamily="18" charset="-120"/>
                  </a:rPr>
                  <a:t>A</a:t>
                </a:r>
                <a:r>
                  <a:rPr lang="en-US" altLang="zh-TW">
                    <a:ea typeface="新細明體" pitchFamily="18" charset="-120"/>
                  </a:rPr>
                  <a:t>ggregate demand </a:t>
                </a:r>
                <a:r>
                  <a:rPr lang="en-US" altLang="zh-CN">
                    <a:ea typeface="新細明體" pitchFamily="18" charset="-120"/>
                  </a:rPr>
                  <a:t>of period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新細明體" pitchFamily="18" charset="-120"/>
                      </a:rPr>
                      <m:t>𝑛</m:t>
                    </m:r>
                    <m:r>
                      <a:rPr lang="en-US" altLang="zh-CN" i="1" smtClean="0">
                        <a:latin typeface="Cambria Math"/>
                        <a:ea typeface="新細明體" pitchFamily="18" charset="-120"/>
                      </a:rPr>
                      <m:t> =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𝜉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𝑛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, whose distribution is independent to time period.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zh-TW">
                    <a:ea typeface="新細明體" pitchFamily="18" charset="-12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𝜉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𝑛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𝑘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>
                    <a:ea typeface="新細明體" pitchFamily="18" charset="-120"/>
                  </a:rPr>
                  <a:t>. </a:t>
                </a:r>
                <a:r>
                  <a:rPr lang="en-US" altLang="zh-CN" smtClean="0">
                    <a:ea typeface="新細明體" pitchFamily="18" charset="-12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新細明體" pitchFamily="18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新細明體" pitchFamily="18" charset="-12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/>
                        <a:ea typeface="新細明體" pitchFamily="18" charset="-12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5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Markov Model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TW">
                    <a:ea typeface="新細明體" pitchFamily="18" charset="-120"/>
                  </a:rPr>
                  <a:t>Inventory policy: </a:t>
                </a:r>
                <a:r>
                  <a:rPr lang="en-US" altLang="zh-CN">
                    <a:ea typeface="新細明體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新細明體" pitchFamily="18" charset="-120"/>
                      </a:rPr>
                      <m:t>𝑠</m:t>
                    </m:r>
                    <m:r>
                      <a:rPr lang="en-US" altLang="zh-CN" i="1" smtClean="0">
                        <a:latin typeface="Cambria Math"/>
                        <a:ea typeface="新細明體" pitchFamily="18" charset="-120"/>
                      </a:rPr>
                      <m:t> &lt;</m:t>
                    </m:r>
                    <m:r>
                      <a:rPr lang="en-US" altLang="zh-CN" i="1" smtClean="0">
                        <a:latin typeface="Cambria Math"/>
                        <a:ea typeface="新細明體" pitchFamily="18" charset="-120"/>
                      </a:rPr>
                      <m:t>𝑆</m:t>
                    </m:r>
                    <m:r>
                      <a:rPr lang="en-US" altLang="zh-CN" i="1" smtClean="0">
                        <a:latin typeface="Cambria Math"/>
                        <a:ea typeface="新細明體" pitchFamily="18" charset="-120"/>
                      </a:rPr>
                      <m:t> </m:t>
                    </m:r>
                  </m:oMath>
                </a14:m>
                <a:r>
                  <a:rPr lang="en-US" altLang="zh-CN">
                    <a:ea typeface="新細明體" pitchFamily="18" charset="-120"/>
                  </a:rPr>
                  <a:t>and </a:t>
                </a:r>
                <a:r>
                  <a:rPr lang="en-US" altLang="zh-TW">
                    <a:ea typeface="新細明體" pitchFamily="18" charset="-120"/>
                  </a:rPr>
                  <a:t>if the end-of-period stock quantity is </a:t>
                </a:r>
                <a:r>
                  <a:rPr lang="en-US" altLang="zh-CN">
                    <a:ea typeface="新細明體" pitchFamily="18" charset="-120"/>
                  </a:rPr>
                  <a:t>less </a:t>
                </a:r>
                <a:r>
                  <a:rPr lang="en-US" altLang="zh-CN" smtClean="0">
                    <a:ea typeface="新細明體" pitchFamily="18" charset="-120"/>
                  </a:rPr>
                  <a:t>than or equal to</a:t>
                </a:r>
                <a:r>
                  <a:rPr lang="en-US" altLang="zh-TW" smtClean="0">
                    <a:ea typeface="新細明體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𝑠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, then replenish the amount to the level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𝑆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. Otherwise, no replenishment is undertaken.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>
                    <a:ea typeface="新細明體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𝑛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 be the quantity on hand at the end of period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𝑛</m:t>
                    </m:r>
                  </m:oMath>
                </a14:m>
                <a:r>
                  <a:rPr lang="en-US" altLang="zh-CN">
                    <a:ea typeface="新細明體" pitchFamily="18" charset="-120"/>
                  </a:rPr>
                  <a:t> just prior to stocking</a:t>
                </a:r>
                <a:r>
                  <a:rPr lang="en-US" altLang="zh-TW">
                    <a:ea typeface="新細明體" pitchFamily="18" charset="-12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>
                    <a:ea typeface="新細明體" pitchFamily="18" charset="-120"/>
                  </a:rPr>
                  <a:t>The process of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𝑛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 is illustrated in the following graph.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Markov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219200" y="523875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143000" y="287655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00200" y="188595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276600" y="188595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181600" y="188595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162800" y="180975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746125" y="2308225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/>
                          <a:ea typeface="新細明體" pitchFamily="18" charset="-120"/>
                        </a:rPr>
                        <m:t>𝑆</m:t>
                      </m:r>
                    </m:oMath>
                  </m:oMathPara>
                </a14:m>
                <a:endParaRPr lang="en-US" altLang="zh-TW" sz="2400">
                  <a:latin typeface="Times New Roman" pitchFamily="18" charset="0"/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2308225"/>
                <a:ext cx="43114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822325" y="4975225"/>
                <a:ext cx="41056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/>
                          <a:ea typeface="新細明體" pitchFamily="18" charset="-120"/>
                        </a:rPr>
                        <m:t>𝑠</m:t>
                      </m:r>
                    </m:oMath>
                  </m:oMathPara>
                </a14:m>
                <a:endParaRPr lang="en-US" altLang="zh-TW" sz="2400">
                  <a:latin typeface="Times New Roman" pitchFamily="18" charset="0"/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5" y="4975225"/>
                <a:ext cx="41056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822325" y="3527425"/>
                <a:ext cx="548548" cy="453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/>
                          <a:ea typeface="新細明體" pitchFamily="18" charset="-120"/>
                        </a:rPr>
                        <m:t>𝑋</m:t>
                      </m:r>
                      <m:r>
                        <a:rPr lang="en-US" altLang="zh-TW" sz="2400" i="1" baseline="-25000">
                          <a:latin typeface="Cambria Math"/>
                          <a:ea typeface="新細明體" pitchFamily="18" charset="-120"/>
                        </a:rPr>
                        <m:t>0</m:t>
                      </m:r>
                    </m:oMath>
                  </m:oMathPara>
                </a14:m>
                <a:endParaRPr lang="en-US" altLang="zh-TW" sz="2400" baseline="-25000">
                  <a:latin typeface="Times New Roman" pitchFamily="18" charset="0"/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5" y="3527425"/>
                <a:ext cx="548548" cy="453137"/>
              </a:xfrm>
              <a:prstGeom prst="rect">
                <a:avLst/>
              </a:prstGeom>
              <a:blipFill rotWithShape="1">
                <a:blip r:embed="rId4"/>
                <a:stretch>
                  <a:fillRect b="-67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>
            <a:spLocks/>
          </p:cNvSpPr>
          <p:nvPr/>
        </p:nvSpPr>
        <p:spPr bwMode="auto">
          <a:xfrm>
            <a:off x="1638300" y="3657600"/>
            <a:ext cx="1638300" cy="2019300"/>
          </a:xfrm>
          <a:custGeom>
            <a:avLst/>
            <a:gdLst>
              <a:gd name="T0" fmla="*/ 0 w 1032"/>
              <a:gd name="T1" fmla="*/ 0 h 1272"/>
              <a:gd name="T2" fmla="*/ 272176875 w 1032"/>
              <a:gd name="T3" fmla="*/ 211693125 h 1272"/>
              <a:gd name="T4" fmla="*/ 514111875 w 1032"/>
              <a:gd name="T5" fmla="*/ 483870000 h 1272"/>
              <a:gd name="T6" fmla="*/ 635079375 w 1032"/>
              <a:gd name="T7" fmla="*/ 786288750 h 1272"/>
              <a:gd name="T8" fmla="*/ 846772500 w 1032"/>
              <a:gd name="T9" fmla="*/ 1239916875 h 1272"/>
              <a:gd name="T10" fmla="*/ 846772500 w 1032"/>
              <a:gd name="T11" fmla="*/ 1572577500 h 1272"/>
              <a:gd name="T12" fmla="*/ 1300400625 w 1032"/>
              <a:gd name="T13" fmla="*/ 1754028750 h 1272"/>
              <a:gd name="T14" fmla="*/ 1481851875 w 1032"/>
              <a:gd name="T15" fmla="*/ 2116931250 h 1272"/>
              <a:gd name="T16" fmla="*/ 1663303125 w 1032"/>
              <a:gd name="T17" fmla="*/ 2147483647 h 1272"/>
              <a:gd name="T18" fmla="*/ 1754028750 w 1032"/>
              <a:gd name="T19" fmla="*/ 2147483647 h 1272"/>
              <a:gd name="T20" fmla="*/ 1844754375 w 1032"/>
              <a:gd name="T21" fmla="*/ 2147483647 h 1272"/>
              <a:gd name="T22" fmla="*/ 1965721875 w 1032"/>
              <a:gd name="T23" fmla="*/ 2147483647 h 1272"/>
              <a:gd name="T24" fmla="*/ 2086689375 w 1032"/>
              <a:gd name="T25" fmla="*/ 2147483647 h 1272"/>
              <a:gd name="T26" fmla="*/ 2147483647 w 1032"/>
              <a:gd name="T27" fmla="*/ 2147483647 h 1272"/>
              <a:gd name="T28" fmla="*/ 2147483647 w 1032"/>
              <a:gd name="T29" fmla="*/ 2147483647 h 12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32" h="1272">
                <a:moveTo>
                  <a:pt x="0" y="0"/>
                </a:moveTo>
                <a:cubicBezTo>
                  <a:pt x="58" y="19"/>
                  <a:pt x="67" y="39"/>
                  <a:pt x="108" y="84"/>
                </a:cubicBezTo>
                <a:cubicBezTo>
                  <a:pt x="132" y="110"/>
                  <a:pt x="186" y="151"/>
                  <a:pt x="204" y="192"/>
                </a:cubicBezTo>
                <a:cubicBezTo>
                  <a:pt x="237" y="267"/>
                  <a:pt x="214" y="252"/>
                  <a:pt x="252" y="312"/>
                </a:cubicBezTo>
                <a:cubicBezTo>
                  <a:pt x="300" y="389"/>
                  <a:pt x="318" y="400"/>
                  <a:pt x="336" y="492"/>
                </a:cubicBezTo>
                <a:cubicBezTo>
                  <a:pt x="329" y="528"/>
                  <a:pt x="309" y="589"/>
                  <a:pt x="336" y="624"/>
                </a:cubicBezTo>
                <a:cubicBezTo>
                  <a:pt x="366" y="662"/>
                  <a:pt x="470" y="684"/>
                  <a:pt x="516" y="696"/>
                </a:cubicBezTo>
                <a:cubicBezTo>
                  <a:pt x="545" y="740"/>
                  <a:pt x="547" y="804"/>
                  <a:pt x="588" y="840"/>
                </a:cubicBezTo>
                <a:cubicBezTo>
                  <a:pt x="610" y="859"/>
                  <a:pt x="636" y="872"/>
                  <a:pt x="660" y="888"/>
                </a:cubicBezTo>
                <a:cubicBezTo>
                  <a:pt x="672" y="896"/>
                  <a:pt x="696" y="912"/>
                  <a:pt x="696" y="912"/>
                </a:cubicBezTo>
                <a:cubicBezTo>
                  <a:pt x="704" y="936"/>
                  <a:pt x="718" y="1018"/>
                  <a:pt x="732" y="1032"/>
                </a:cubicBezTo>
                <a:cubicBezTo>
                  <a:pt x="745" y="1045"/>
                  <a:pt x="765" y="1047"/>
                  <a:pt x="780" y="1056"/>
                </a:cubicBezTo>
                <a:cubicBezTo>
                  <a:pt x="797" y="1067"/>
                  <a:pt x="810" y="1083"/>
                  <a:pt x="828" y="1092"/>
                </a:cubicBezTo>
                <a:cubicBezTo>
                  <a:pt x="851" y="1103"/>
                  <a:pt x="900" y="1116"/>
                  <a:pt x="900" y="1116"/>
                </a:cubicBezTo>
                <a:cubicBezTo>
                  <a:pt x="923" y="1185"/>
                  <a:pt x="982" y="1222"/>
                  <a:pt x="1032" y="12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3276600" y="2895600"/>
            <a:ext cx="3886200" cy="2095500"/>
          </a:xfrm>
          <a:custGeom>
            <a:avLst/>
            <a:gdLst>
              <a:gd name="T0" fmla="*/ 0 w 2448"/>
              <a:gd name="T1" fmla="*/ 0 h 1320"/>
              <a:gd name="T2" fmla="*/ 725805000 w 2448"/>
              <a:gd name="T3" fmla="*/ 393144375 h 1320"/>
              <a:gd name="T4" fmla="*/ 1118949375 w 2448"/>
              <a:gd name="T5" fmla="*/ 604837500 h 1320"/>
              <a:gd name="T6" fmla="*/ 1270158750 w 2448"/>
              <a:gd name="T7" fmla="*/ 1118949375 h 1320"/>
              <a:gd name="T8" fmla="*/ 1905238125 w 2448"/>
              <a:gd name="T9" fmla="*/ 1391126250 h 1320"/>
              <a:gd name="T10" fmla="*/ 2147483647 w 2448"/>
              <a:gd name="T11" fmla="*/ 1633061250 h 1320"/>
              <a:gd name="T12" fmla="*/ 2147483647 w 2448"/>
              <a:gd name="T13" fmla="*/ 1723786875 h 1320"/>
              <a:gd name="T14" fmla="*/ 2147483647 w 2448"/>
              <a:gd name="T15" fmla="*/ 1905238125 h 1320"/>
              <a:gd name="T16" fmla="*/ 2147483647 w 2448"/>
              <a:gd name="T17" fmla="*/ 1935480000 h 1320"/>
              <a:gd name="T18" fmla="*/ 2147483647 w 2448"/>
              <a:gd name="T19" fmla="*/ 2026205625 h 1320"/>
              <a:gd name="T20" fmla="*/ 2147483647 w 2448"/>
              <a:gd name="T21" fmla="*/ 2086689375 h 1320"/>
              <a:gd name="T22" fmla="*/ 2147483647 w 2448"/>
              <a:gd name="T23" fmla="*/ 2147173125 h 1320"/>
              <a:gd name="T24" fmla="*/ 2147483647 w 2448"/>
              <a:gd name="T25" fmla="*/ 2147483647 h 1320"/>
              <a:gd name="T26" fmla="*/ 2147483647 w 2448"/>
              <a:gd name="T27" fmla="*/ 2147483647 h 1320"/>
              <a:gd name="T28" fmla="*/ 2147483647 w 2448"/>
              <a:gd name="T29" fmla="*/ 2147483647 h 1320"/>
              <a:gd name="T30" fmla="*/ 2147483647 w 2448"/>
              <a:gd name="T31" fmla="*/ 2147483647 h 1320"/>
              <a:gd name="T32" fmla="*/ 2147483647 w 2448"/>
              <a:gd name="T33" fmla="*/ 2147483647 h 1320"/>
              <a:gd name="T34" fmla="*/ 2147483647 w 2448"/>
              <a:gd name="T35" fmla="*/ 2147483647 h 1320"/>
              <a:gd name="T36" fmla="*/ 2147483647 w 2448"/>
              <a:gd name="T37" fmla="*/ 2147483647 h 1320"/>
              <a:gd name="T38" fmla="*/ 2147483647 w 2448"/>
              <a:gd name="T39" fmla="*/ 2147483647 h 1320"/>
              <a:gd name="T40" fmla="*/ 2147483647 w 2448"/>
              <a:gd name="T41" fmla="*/ 2147483647 h 1320"/>
              <a:gd name="T42" fmla="*/ 2147483647 w 2448"/>
              <a:gd name="T43" fmla="*/ 2147483647 h 1320"/>
              <a:gd name="T44" fmla="*/ 2147483647 w 2448"/>
              <a:gd name="T45" fmla="*/ 2147483647 h 132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448" h="1320">
                <a:moveTo>
                  <a:pt x="0" y="0"/>
                </a:moveTo>
                <a:cubicBezTo>
                  <a:pt x="84" y="84"/>
                  <a:pt x="170" y="136"/>
                  <a:pt x="288" y="156"/>
                </a:cubicBezTo>
                <a:cubicBezTo>
                  <a:pt x="341" y="183"/>
                  <a:pt x="388" y="221"/>
                  <a:pt x="444" y="240"/>
                </a:cubicBezTo>
                <a:cubicBezTo>
                  <a:pt x="466" y="306"/>
                  <a:pt x="459" y="390"/>
                  <a:pt x="504" y="444"/>
                </a:cubicBezTo>
                <a:cubicBezTo>
                  <a:pt x="562" y="513"/>
                  <a:pt x="674" y="525"/>
                  <a:pt x="756" y="552"/>
                </a:cubicBezTo>
                <a:cubicBezTo>
                  <a:pt x="816" y="572"/>
                  <a:pt x="831" y="631"/>
                  <a:pt x="900" y="648"/>
                </a:cubicBezTo>
                <a:cubicBezTo>
                  <a:pt x="978" y="668"/>
                  <a:pt x="1060" y="671"/>
                  <a:pt x="1140" y="684"/>
                </a:cubicBezTo>
                <a:cubicBezTo>
                  <a:pt x="1156" y="708"/>
                  <a:pt x="1172" y="732"/>
                  <a:pt x="1188" y="756"/>
                </a:cubicBezTo>
                <a:cubicBezTo>
                  <a:pt x="1195" y="767"/>
                  <a:pt x="1212" y="763"/>
                  <a:pt x="1224" y="768"/>
                </a:cubicBezTo>
                <a:cubicBezTo>
                  <a:pt x="1325" y="811"/>
                  <a:pt x="1215" y="777"/>
                  <a:pt x="1332" y="804"/>
                </a:cubicBezTo>
                <a:cubicBezTo>
                  <a:pt x="1364" y="811"/>
                  <a:pt x="1428" y="828"/>
                  <a:pt x="1428" y="828"/>
                </a:cubicBezTo>
                <a:cubicBezTo>
                  <a:pt x="1440" y="836"/>
                  <a:pt x="1451" y="846"/>
                  <a:pt x="1464" y="852"/>
                </a:cubicBezTo>
                <a:cubicBezTo>
                  <a:pt x="1475" y="858"/>
                  <a:pt x="1491" y="855"/>
                  <a:pt x="1500" y="864"/>
                </a:cubicBezTo>
                <a:cubicBezTo>
                  <a:pt x="1509" y="873"/>
                  <a:pt x="1506" y="889"/>
                  <a:pt x="1512" y="900"/>
                </a:cubicBezTo>
                <a:cubicBezTo>
                  <a:pt x="1526" y="925"/>
                  <a:pt x="1544" y="948"/>
                  <a:pt x="1560" y="972"/>
                </a:cubicBezTo>
                <a:cubicBezTo>
                  <a:pt x="1568" y="984"/>
                  <a:pt x="1636" y="1017"/>
                  <a:pt x="1644" y="1020"/>
                </a:cubicBezTo>
                <a:cubicBezTo>
                  <a:pt x="1723" y="1052"/>
                  <a:pt x="1799" y="1059"/>
                  <a:pt x="1884" y="1068"/>
                </a:cubicBezTo>
                <a:cubicBezTo>
                  <a:pt x="1896" y="1076"/>
                  <a:pt x="1909" y="1083"/>
                  <a:pt x="1920" y="1092"/>
                </a:cubicBezTo>
                <a:cubicBezTo>
                  <a:pt x="1933" y="1103"/>
                  <a:pt x="1942" y="1118"/>
                  <a:pt x="1956" y="1128"/>
                </a:cubicBezTo>
                <a:cubicBezTo>
                  <a:pt x="2018" y="1172"/>
                  <a:pt x="2114" y="1169"/>
                  <a:pt x="2184" y="1176"/>
                </a:cubicBezTo>
                <a:cubicBezTo>
                  <a:pt x="2225" y="1190"/>
                  <a:pt x="2263" y="1210"/>
                  <a:pt x="2304" y="1224"/>
                </a:cubicBezTo>
                <a:cubicBezTo>
                  <a:pt x="2336" y="1272"/>
                  <a:pt x="2356" y="1282"/>
                  <a:pt x="2412" y="1296"/>
                </a:cubicBezTo>
                <a:cubicBezTo>
                  <a:pt x="2424" y="1304"/>
                  <a:pt x="2448" y="1320"/>
                  <a:pt x="2448" y="132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600200" y="36385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133600" y="56197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343400" y="40957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562600" y="40957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324600" y="50101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362200" y="36385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498725" y="4130675"/>
            <a:ext cx="43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smtClean="0">
                <a:latin typeface="Symbol" pitchFamily="18" charset="2"/>
                <a:ea typeface="新細明體" pitchFamily="18" charset="-120"/>
              </a:rPr>
              <a:t>x</a:t>
            </a:r>
            <a:r>
              <a:rPr lang="en-US" altLang="zh-TW" sz="2400" baseline="-25000" smtClean="0">
                <a:latin typeface="Times New Roman" pitchFamily="18" charset="0"/>
                <a:ea typeface="新細明體" pitchFamily="18" charset="-120"/>
              </a:rPr>
              <a:t>1</a:t>
            </a:r>
            <a:endParaRPr lang="en-US" altLang="zh-TW" sz="2400" baseline="-25000"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1752600" y="5695950"/>
                <a:ext cx="548548" cy="453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/>
                          <a:ea typeface="新細明體" pitchFamily="18" charset="-120"/>
                        </a:rPr>
                        <m:t>𝑋</m:t>
                      </m:r>
                      <m:r>
                        <a:rPr lang="en-US" altLang="zh-TW" sz="2400" i="1" baseline="-25000">
                          <a:latin typeface="Cambria Math"/>
                          <a:ea typeface="新細明體" pitchFamily="18" charset="-120"/>
                        </a:rPr>
                        <m:t>1</m:t>
                      </m:r>
                    </m:oMath>
                  </m:oMathPara>
                </a14:m>
                <a:endParaRPr lang="en-US" altLang="zh-TW" sz="2400" baseline="-25000">
                  <a:latin typeface="Times New Roman" pitchFamily="18" charset="0"/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5695950"/>
                <a:ext cx="548548" cy="453137"/>
              </a:xfrm>
              <a:prstGeom prst="rect">
                <a:avLst/>
              </a:prstGeom>
              <a:blipFill rotWithShape="1">
                <a:blip r:embed="rId5"/>
                <a:stretch>
                  <a:fillRect b="-5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3733800" y="3867150"/>
                <a:ext cx="548548" cy="453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/>
                          <a:ea typeface="新細明體" pitchFamily="18" charset="-120"/>
                        </a:rPr>
                        <m:t>𝑋</m:t>
                      </m:r>
                      <m:r>
                        <a:rPr lang="en-US" altLang="zh-TW" sz="2400" i="1" baseline="-25000">
                          <a:latin typeface="Cambria Math"/>
                          <a:ea typeface="新細明體" pitchFamily="18" charset="-120"/>
                        </a:rPr>
                        <m:t>2</m:t>
                      </m:r>
                    </m:oMath>
                  </m:oMathPara>
                </a14:m>
                <a:endParaRPr lang="en-US" altLang="zh-TW" sz="2400" baseline="-25000">
                  <a:latin typeface="Times New Roman" pitchFamily="18" charset="0"/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23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3867150"/>
                <a:ext cx="548548" cy="453137"/>
              </a:xfrm>
              <a:prstGeom prst="rect">
                <a:avLst/>
              </a:prstGeom>
              <a:blipFill rotWithShape="1">
                <a:blip r:embed="rId6"/>
                <a:stretch>
                  <a:fillRect b="-5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5638800" y="4705350"/>
                <a:ext cx="548548" cy="453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/>
                          <a:ea typeface="新細明體" pitchFamily="18" charset="-120"/>
                        </a:rPr>
                        <m:t>𝑋</m:t>
                      </m:r>
                      <m:r>
                        <a:rPr lang="en-US" altLang="zh-TW" sz="2400" i="1" baseline="-25000">
                          <a:latin typeface="Cambria Math"/>
                          <a:ea typeface="新細明體" pitchFamily="18" charset="-120"/>
                        </a:rPr>
                        <m:t>3</m:t>
                      </m:r>
                    </m:oMath>
                  </m:oMathPara>
                </a14:m>
                <a:endParaRPr lang="en-US" altLang="zh-TW" sz="2400" baseline="-25000">
                  <a:latin typeface="Times New Roman" pitchFamily="18" charset="0"/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24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4705350"/>
                <a:ext cx="548548" cy="453137"/>
              </a:xfrm>
              <a:prstGeom prst="rect">
                <a:avLst/>
              </a:prstGeom>
              <a:blipFill rotWithShape="1">
                <a:blip r:embed="rId7"/>
                <a:stretch>
                  <a:fillRect b="-67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572000" y="287655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4556125" y="3063875"/>
            <a:ext cx="43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Symbol" pitchFamily="18" charset="2"/>
                <a:ea typeface="新細明體" pitchFamily="18" charset="-120"/>
              </a:rPr>
              <a:t>x</a:t>
            </a:r>
            <a:r>
              <a:rPr lang="en-US" altLang="zh-TW" sz="2400" baseline="-2500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6629400" y="40957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629400" y="4248150"/>
            <a:ext cx="43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Symbol" pitchFamily="18" charset="2"/>
                <a:ea typeface="新細明體" pitchFamily="18" charset="-120"/>
              </a:rPr>
              <a:t>x</a:t>
            </a:r>
            <a:r>
              <a:rPr lang="en-US" altLang="zh-TW" sz="2400" baseline="-25000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38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Markov Model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What are the states of the process?</a:t>
                </a:r>
              </a:p>
              <a:p>
                <a:pPr lvl="1"/>
                <a:r>
                  <a:rPr lang="en-US" altLang="zh-TW">
                    <a:ea typeface="新細明體" pitchFamily="18" charset="-120"/>
                  </a:rPr>
                  <a:t>State of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𝑛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{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𝑆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𝑆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−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1, …, 1, 0, 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−1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−2, …}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pPr lvl="1"/>
                <a:r>
                  <a:rPr lang="en-US" altLang="zh-TW">
                    <a:ea typeface="新細明體" pitchFamily="18" charset="-120"/>
                  </a:rPr>
                  <a:t>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𝜉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= {0, 1, 2, …}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r>
                  <a:rPr lang="en-US" altLang="zh-TW" smtClean="0">
                    <a:ea typeface="新細明體" pitchFamily="18" charset="-120"/>
                  </a:rPr>
                  <a:t>The </a:t>
                </a:r>
                <a:r>
                  <a:rPr lang="en-US" altLang="zh-TW" smtClean="0">
                    <a:solidFill>
                      <a:srgbClr val="FF0000"/>
                    </a:solidFill>
                    <a:ea typeface="新細明體" pitchFamily="18" charset="-120"/>
                  </a:rPr>
                  <a:t>mathematical representation</a:t>
                </a:r>
                <a:r>
                  <a:rPr lang="en-US" altLang="zh-TW" smtClean="0">
                    <a:ea typeface="新細明體" pitchFamily="18" charset="-120"/>
                  </a:rPr>
                  <a:t> of the inventory policy 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新細明體" pitchFamily="18" charset="-12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新細明體" pitchFamily="18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  <a:ea typeface="新細明體" pitchFamily="18" charset="-12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  <a:ea typeface="新細明體" pitchFamily="18" charset="-12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/>
                                        <a:ea typeface="新細明體" pitchFamily="18" charset="-12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新細明體" pitchFamily="18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  <a:ea typeface="新細明體" pitchFamily="18" charset="-12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  <a:ea typeface="新細明體" pitchFamily="18" charset="-12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  <a:ea typeface="新細明體" pitchFamily="18" charset="-12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/>
                                        <a:ea typeface="新細明體" pitchFamily="18" charset="-12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/>
                                        <a:ea typeface="新細明體" pitchFamily="18" charset="-120"/>
                                      </a:rPr>
                                      <m:t>if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  <a:ea typeface="新細明體" pitchFamily="18" charset="-120"/>
                                      </a:rPr>
                                      <m:t> 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  <a:ea typeface="新細明體" pitchFamily="18" charset="-120"/>
                                      </a:rPr>
                                      <m:t>𝑠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  <a:ea typeface="新細明體" pitchFamily="18" charset="-120"/>
                                      </a:rPr>
                                      <m:t>&lt;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  <a:ea typeface="新細明體" pitchFamily="18" charset="-12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  <a:ea typeface="新細明體" pitchFamily="18" charset="-12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≤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𝑆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𝑆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ea typeface="新細明體" pitchFamily="18" charset="-12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  <a:ea typeface="新細明體" pitchFamily="18" charset="-12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/>
                                  <a:ea typeface="新細明體" pitchFamily="18" charset="-12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,         </m:t>
                          </m:r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/>
                              <a:ea typeface="新細明體" pitchFamily="18" charset="-120"/>
                            </a:rPr>
                            <m:t>if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ea typeface="新細明體" pitchFamily="18" charset="-12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  <a:ea typeface="新細明體" pitchFamily="18" charset="-12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≤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𝑠</m:t>
                          </m:r>
                        </m:e>
                      </m:mr>
                    </m:m>
                  </m:oMath>
                </a14:m>
                <a:endParaRPr lang="en-US" altLang="zh-TW">
                  <a:ea typeface="新細明體" pitchFamily="18" charset="-120"/>
                </a:endParaRPr>
              </a:p>
              <a:p>
                <a:pPr lvl="1"/>
                <a:endParaRPr lang="en-US" altLang="zh-TW">
                  <a:ea typeface="新細明體" pitchFamily="18" charset="-120"/>
                </a:endParaRP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3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Markov Model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The Markov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with entries defined by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eqArr>
                      <m:eqAr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&amp;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if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&amp;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if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eqArr>
                  </m:oMath>
                </a14:m>
                <a:endParaRPr lang="en-US" b="0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TW" dirty="0">
                    <a:ea typeface="新細明體" pitchFamily="18" charset="-12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𝑠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 = 0</m:t>
                    </m:r>
                  </m:oMath>
                </a14:m>
                <a:r>
                  <a:rPr lang="en-US" altLang="zh-TW" dirty="0" smtClean="0">
                    <a:ea typeface="新細明體" pitchFamily="18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𝑆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 = 2 </m:t>
                    </m:r>
                  </m:oMath>
                </a14:m>
                <a:r>
                  <a:rPr lang="en-US" altLang="zh-TW" dirty="0" smtClean="0">
                    <a:ea typeface="新細明體" pitchFamily="18" charset="-120"/>
                  </a:rPr>
                  <a:t>and the </a:t>
                </a:r>
                <a:r>
                  <a:rPr lang="en-US" altLang="zh-TW" dirty="0">
                    <a:ea typeface="新細明體" pitchFamily="18" charset="-120"/>
                  </a:rPr>
                  <a:t>state space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𝜉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>
                    <a:ea typeface="新細明體" pitchFamily="18" charset="-12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{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0,1,2}</m:t>
                    </m:r>
                  </m:oMath>
                </a14:m>
                <a:r>
                  <a:rPr lang="en-US" altLang="zh-TW" dirty="0">
                    <a:ea typeface="新細明體" pitchFamily="18" charset="-12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 dirty="0">
                    <a:ea typeface="新細明體" pitchFamily="18" charset="-120"/>
                  </a:rPr>
                  <a:t>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𝜉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>
                    <a:ea typeface="新細明體" pitchFamily="18" charset="-120"/>
                  </a:rPr>
                  <a:t> is </a:t>
                </a:r>
                <a:r>
                  <a:rPr lang="en-US" altLang="zh-TW" dirty="0">
                    <a:ea typeface="新細明體" pitchFamily="18" charset="-120"/>
                  </a:rPr>
                  <a:t>given </a:t>
                </a:r>
                <a:r>
                  <a:rPr lang="en-US" altLang="zh-TW" dirty="0" smtClean="0">
                    <a:ea typeface="新細明體" pitchFamily="18" charset="-120"/>
                  </a:rPr>
                  <a:t>by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新細明體" pitchFamily="18" charset="-120"/>
                        </a:rPr>
                        <m:t>𝑃</m:t>
                      </m:r>
                      <m:d>
                        <m:dPr>
                          <m:ctrlPr>
                            <a:rPr lang="en-US" altLang="zh-TW" i="1" smtClean="0">
                              <a:latin typeface="Cambria Math"/>
                              <a:ea typeface="新細明體" pitchFamily="18" charset="-12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𝜉</m:t>
                          </m:r>
                          <m:r>
                            <a:rPr lang="en-US" altLang="zh-TW" i="1" baseline="-25000">
                              <a:latin typeface="Cambria Math"/>
                              <a:ea typeface="新細明體" pitchFamily="18" charset="-12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 = 0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= 0.5, 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𝜉</m:t>
                          </m:r>
                          <m:r>
                            <a:rPr lang="en-US" altLang="zh-TW" i="1" baseline="-25000">
                              <a:latin typeface="Cambria Math"/>
                              <a:ea typeface="新細明體" pitchFamily="18" charset="-12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 = 1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= 0.4, </m:t>
                      </m:r>
                      <m:r>
                        <a:rPr lang="en-HK" altLang="zh-TW" b="0" i="1" smtClean="0">
                          <a:latin typeface="Cambria Math" panose="02040503050406030204" pitchFamily="18" charset="0"/>
                          <a:ea typeface="新細明體" pitchFamily="18" charset="-120"/>
                        </a:rPr>
                        <m:t>      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𝜉</m:t>
                          </m:r>
                          <m:r>
                            <a:rPr lang="en-US" altLang="zh-TW" i="1" baseline="-25000">
                              <a:latin typeface="Cambria Math"/>
                              <a:ea typeface="新細明體" pitchFamily="18" charset="-12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 = 2</m:t>
                          </m:r>
                        </m:e>
                      </m:d>
                      <m:r>
                        <a:rPr lang="en-HK" altLang="zh-TW" b="0" i="1" smtClean="0">
                          <a:latin typeface="Cambria Math" panose="02040503050406030204" pitchFamily="18" charset="0"/>
                          <a:ea typeface="新細明體" pitchFamily="18" charset="-120"/>
                        </a:rPr>
                        <m:t>=0.1</m:t>
                      </m:r>
                    </m:oMath>
                  </m:oMathPara>
                </a14:m>
                <a:endParaRPr lang="en-US" altLang="zh-TW" dirty="0" smtClean="0">
                  <a:ea typeface="新細明體" pitchFamily="18" charset="-12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TW" dirty="0">
                    <a:ea typeface="新細明體" pitchFamily="18" charset="-120"/>
                  </a:rPr>
                  <a:t>The state space of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𝑛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</m:t>
                    </m:r>
                  </m:oMath>
                </a14:m>
                <a:r>
                  <a:rPr lang="en-US" altLang="zh-TW" i="0" dirty="0" smtClean="0">
                    <a:latin typeface="+mj-lt"/>
                    <a:ea typeface="新細明體" pitchFamily="18" charset="-120"/>
                  </a:rPr>
                  <a:t>is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{−1, 0, 1, 2}</m:t>
                    </m:r>
                  </m:oMath>
                </a14:m>
                <a:endParaRPr lang="en-US" altLang="zh-TW" dirty="0">
                  <a:ea typeface="新細明體" pitchFamily="18" charset="-120"/>
                </a:endParaRPr>
              </a:p>
              <a:p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61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Markov Model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The transition matrix is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mr>
                    </m:m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mtClean="0"/>
              </a:p>
              <a:p>
                <a:r>
                  <a:rPr lang="en-US" smtClean="0"/>
                  <a:t>From which we can calculate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=−1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=0.05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=−1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=0.0445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=−1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=0.0444</m:t>
                    </m:r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60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From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0.04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0.22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0.44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0.04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0.22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0.44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0.45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0.04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0.22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0.44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0.0444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0.2332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0.4444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0.2780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0.0444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0.2332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0.4444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0.2780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0.0445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0.2335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0.4445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0.2775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0.0444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0.2332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0.4444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0.2780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1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Process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A Markov process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is a stochastic process with the property that, given its value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mtClean="0"/>
                  <a:t>), the value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mtClean="0"/>
                  <a:t>),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mtClean="0"/>
                  <a:t>, </a:t>
                </a:r>
                <a:r>
                  <a:rPr lang="en-US" smtClean="0">
                    <a:solidFill>
                      <a:srgbClr val="FF0000"/>
                    </a:solidFill>
                  </a:rPr>
                  <a:t>is not influenced </a:t>
                </a:r>
                <a:r>
                  <a:rPr lang="en-US" smtClean="0"/>
                  <a:t>by the value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𝑢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In simpler terms, a future values of Markov processes </a:t>
                </a:r>
                <a:r>
                  <a:rPr lang="en-US" smtClean="0">
                    <a:solidFill>
                      <a:srgbClr val="FF0000"/>
                    </a:solidFill>
                  </a:rPr>
                  <a:t>depend only on where the process is now</a:t>
                </a:r>
                <a:r>
                  <a:rPr lang="en-US" smtClean="0"/>
                  <a:t>, not where it has gone before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83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Markov Model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mtClean="0"/>
                  <a:t>The probabilities appear to be converging.  What do they mean?</a:t>
                </a:r>
              </a:p>
              <a:p>
                <a:r>
                  <a:rPr lang="en-US" altLang="zh-TW">
                    <a:ea typeface="新細明體" pitchFamily="18" charset="-120"/>
                  </a:rPr>
                  <a:t>The </a:t>
                </a:r>
                <a:r>
                  <a:rPr lang="en-US" altLang="zh-TW">
                    <a:solidFill>
                      <a:srgbClr val="FF0000"/>
                    </a:solidFill>
                    <a:ea typeface="新細明體" pitchFamily="18" charset="-120"/>
                  </a:rPr>
                  <a:t>long run </a:t>
                </a:r>
                <a:r>
                  <a:rPr lang="en-US" altLang="zh-TW">
                    <a:ea typeface="新細明體" pitchFamily="18" charset="-120"/>
                  </a:rPr>
                  <a:t>fraction of periods in which demand is not met 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𝑛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&lt;0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) is, mathematically speaking,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&lt;0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=0.0444</m:t>
                        </m:r>
                      </m:e>
                    </m:func>
                  </m:oMath>
                </a14:m>
                <a:endParaRPr lang="en-US" smtClean="0"/>
              </a:p>
              <a:p>
                <a:r>
                  <a:rPr lang="en-US" smtClean="0"/>
                  <a:t>The long run average inventory level is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≥0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func>
                    <m:r>
                      <a:rPr lang="en-US" b="0" i="1" smtClean="0">
                        <a:latin typeface="Cambria Math"/>
                      </a:rPr>
                      <m:t>≈0.2332×0+0.4444×1+0.278×2=1.0004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6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Markov Chain for Genetics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TW" smtClean="0">
                    <a:ea typeface="新細明體" pitchFamily="18" charset="-120"/>
                  </a:rPr>
                  <a:t>A fixed population of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2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𝑁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 genes composed of type-a and type-A individuals.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>
                    <a:ea typeface="新細明體" pitchFamily="18" charset="-120"/>
                  </a:rPr>
                  <a:t>The makeup of the next generation is determined by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2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𝑁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 independent binomial </a:t>
                </a:r>
                <a:r>
                  <a:rPr lang="en-US" altLang="zh-TW" smtClean="0">
                    <a:ea typeface="新細明體" pitchFamily="18" charset="-120"/>
                  </a:rPr>
                  <a:t>trials</a:t>
                </a:r>
                <a:r>
                  <a:rPr lang="en-US" altLang="zh-TW">
                    <a:ea typeface="新細明體" pitchFamily="18" charset="-120"/>
                  </a:rPr>
                  <a:t>: If we have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𝑗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 </a:t>
                </a:r>
                <a:r>
                  <a:rPr lang="en-US" altLang="zh-TW" smtClean="0">
                    <a:ea typeface="新細明體" pitchFamily="18" charset="-120"/>
                  </a:rPr>
                  <a:t>a-genes </a:t>
                </a:r>
                <a:r>
                  <a:rPr lang="en-US" altLang="zh-TW">
                    <a:ea typeface="新細明體" pitchFamily="18" charset="-12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2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𝑁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−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𝑗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 A-genes in the population, then 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zh-TW">
                    <a:ea typeface="新細明體" pitchFamily="18" charset="-12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𝑃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(</m:t>
                    </m:r>
                  </m:oMath>
                </a14:m>
                <a:r>
                  <a:rPr lang="en-US" altLang="zh-TW" i="0" smtClean="0">
                    <a:latin typeface="+mj-lt"/>
                    <a:ea typeface="新細明體" pitchFamily="18" charset="-120"/>
                  </a:rPr>
                  <a:t>a-genes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) 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/>
                            <a:ea typeface="新細明體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i="1" smtClean="0">
                            <a:latin typeface="Cambria Math"/>
                            <a:ea typeface="新細明體" pitchFamily="18" charset="-12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𝑗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/2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𝑁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,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zh-TW">
                    <a:ea typeface="新細明體" pitchFamily="18" charset="-12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𝑃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(</m:t>
                    </m:r>
                  </m:oMath>
                </a14:m>
                <a:r>
                  <a:rPr lang="en-US" altLang="zh-TW" i="0" smtClean="0">
                    <a:latin typeface="+mj-lt"/>
                    <a:ea typeface="新細明體" pitchFamily="18" charset="-120"/>
                  </a:rPr>
                  <a:t>A-genes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) 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/>
                            <a:ea typeface="新細明體" pitchFamily="18" charset="-120"/>
                          </a:rPr>
                          <m:t>𝑞</m:t>
                        </m:r>
                      </m:e>
                      <m:sub>
                        <m:r>
                          <a:rPr lang="en-US" altLang="zh-TW" i="1" smtClean="0">
                            <a:latin typeface="Cambria Math"/>
                            <a:ea typeface="新細明體" pitchFamily="18" charset="-12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1−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𝑗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/2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𝑁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6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Markov Chain for Genetics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TW" smtClean="0">
                    <a:ea typeface="新細明體" pitchFamily="18" charset="-120"/>
                  </a:rPr>
                  <a:t>Repeated selections are done with replacement.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>
                    <a:ea typeface="新細明體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𝑛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 be the number of a-genes in the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𝑛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th </a:t>
                </a:r>
                <a:r>
                  <a:rPr lang="en-US" altLang="zh-TW">
                    <a:ea typeface="新細明體" pitchFamily="18" charset="-120"/>
                  </a:rPr>
                  <a:t>generation.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>
                    <a:ea typeface="新細明體" pitchFamily="18" charset="-120"/>
                  </a:rPr>
                  <a:t>What is the </a:t>
                </a:r>
                <a:r>
                  <a:rPr lang="en-US" altLang="zh-TW">
                    <a:solidFill>
                      <a:srgbClr val="FF0000"/>
                    </a:solidFill>
                    <a:ea typeface="新細明體" pitchFamily="18" charset="-120"/>
                  </a:rPr>
                  <a:t>state space</a:t>
                </a:r>
                <a:r>
                  <a:rPr lang="en-US" altLang="zh-TW" smtClean="0">
                    <a:ea typeface="新細明體" pitchFamily="18" charset="-120"/>
                  </a:rPr>
                  <a:t>?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{0, 1, 2, …, 2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𝑁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}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zh-TW" smtClean="0">
                    <a:ea typeface="新細明體" pitchFamily="18" charset="-120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2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𝑁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+1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 elements in the state space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 smtClean="0">
                    <a:ea typeface="新細明體" pitchFamily="18" charset="-120"/>
                  </a:rPr>
                  <a:t>What are the </a:t>
                </a:r>
                <a:r>
                  <a:rPr lang="en-US" altLang="zh-TW" smtClean="0">
                    <a:solidFill>
                      <a:srgbClr val="FF0000"/>
                    </a:solidFill>
                    <a:ea typeface="新細明體" pitchFamily="18" charset="-120"/>
                  </a:rPr>
                  <a:t>transition probabilities</a:t>
                </a:r>
                <a:r>
                  <a:rPr lang="en-US" altLang="zh-TW" smtClean="0">
                    <a:ea typeface="新細明體" pitchFamily="18" charset="-120"/>
                  </a:rPr>
                  <a:t>?</a:t>
                </a:r>
                <a:endParaRPr lang="en-US" altLang="zh-TW">
                  <a:ea typeface="新細明體" pitchFamily="18" charset="-120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7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Markov Chain for Genetics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mtClean="0">
                    <a:ea typeface="新細明體" pitchFamily="18" charset="-12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𝑘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 = 0, 1, 2, …, 2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𝑁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 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𝑗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 = 1,2 …, 2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𝑁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−1</m:t>
                    </m:r>
                  </m:oMath>
                </a14:m>
                <a:r>
                  <a:rPr lang="en-US" altLang="zh-TW">
                    <a:ea typeface="新細明體" pitchFamily="18" charset="-120"/>
                  </a:rPr>
                  <a:t>, </a:t>
                </a:r>
                <a:endParaRPr lang="en-US" altLang="zh-TW" smtClean="0">
                  <a:ea typeface="新細明體" pitchFamily="18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𝑗𝑘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r>
                  <a:rPr lang="en-US" altLang="zh-TW" smtClean="0">
                    <a:ea typeface="新細明體" pitchFamily="18" charset="-12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=0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=0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=0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=1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, otherwise zero.</a:t>
                </a:r>
              </a:p>
              <a:p>
                <a:r>
                  <a:rPr lang="en-US" altLang="zh-TW" smtClean="0">
                    <a:ea typeface="新細明體" pitchFamily="18" charset="-12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=2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𝑁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=2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𝑁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=2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𝑁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=1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, otherwise zero.</a:t>
                </a:r>
                <a:endParaRPr lang="en-US" altLang="zh-TW">
                  <a:ea typeface="新細明體" pitchFamily="18" charset="-120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72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Markov Chain for Genetics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mtClean="0"/>
                  <a:t>The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mtClean="0"/>
                  <a:t> are clearly special.  We call them </a:t>
                </a:r>
                <a:r>
                  <a:rPr lang="en-US" smtClean="0">
                    <a:solidFill>
                      <a:srgbClr val="FF0000"/>
                    </a:solidFill>
                  </a:rPr>
                  <a:t>absorbing states</a:t>
                </a:r>
              </a:p>
              <a:p>
                <a:pPr lvl="1"/>
                <a:r>
                  <a:rPr lang="en-US" smtClean="0"/>
                  <a:t>Because once we reach one of them, we are stuck there forever</a:t>
                </a:r>
              </a:p>
              <a:p>
                <a:r>
                  <a:rPr lang="en-US" smtClean="0"/>
                  <a:t>The other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{1, 2, …,2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−1}</m:t>
                    </m:r>
                  </m:oMath>
                </a14:m>
                <a:r>
                  <a:rPr lang="en-US" smtClean="0"/>
                  <a:t> are called </a:t>
                </a:r>
                <a:r>
                  <a:rPr lang="en-US" smtClean="0">
                    <a:solidFill>
                      <a:srgbClr val="FF0000"/>
                    </a:solidFill>
                  </a:rPr>
                  <a:t>transient states</a:t>
                </a:r>
              </a:p>
              <a:p>
                <a:pPr lvl="1"/>
                <a:r>
                  <a:rPr lang="en-US" smtClean="0"/>
                  <a:t>Because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goes to infinity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𝑖𝑘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goes to zero for any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{1, 2, …,2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−1}</m:t>
                    </m:r>
                  </m:oMath>
                </a14:m>
                <a:r>
                  <a:rPr lang="en-US" smtClean="0"/>
                  <a:t> for any intial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463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 Markov Chain for Bond 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 smtClean="0">
                <a:solidFill>
                  <a:srgbClr val="FF0000"/>
                </a:solidFill>
              </a:rPr>
              <a:t>Rating Agencies </a:t>
            </a:r>
            <a:r>
              <a:rPr lang="en-HK" dirty="0" smtClean="0"/>
              <a:t>are firms which are paid to provide forecasts of the behaviour of bonds issued by countries and companies</a:t>
            </a:r>
          </a:p>
          <a:p>
            <a:pPr lvl="1"/>
            <a:r>
              <a:rPr lang="en-HK" dirty="0" smtClean="0"/>
              <a:t>E.g. Moody’s, S&amp;P, Fitch</a:t>
            </a:r>
          </a:p>
          <a:p>
            <a:r>
              <a:rPr lang="en-HK" dirty="0" smtClean="0"/>
              <a:t>When someone purchases company XYZ’s bond, they are essentially lending money to XYZ</a:t>
            </a:r>
          </a:p>
          <a:p>
            <a:pPr lvl="1"/>
            <a:r>
              <a:rPr lang="en-HK" dirty="0" smtClean="0"/>
              <a:t>Ratings are basically estimates of how likely it is XYZ will repay the loan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6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 Markov Chain for Bond 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556" y="1449286"/>
            <a:ext cx="8229600" cy="4525963"/>
          </a:xfrm>
        </p:spPr>
        <p:txBody>
          <a:bodyPr>
            <a:normAutofit/>
          </a:bodyPr>
          <a:lstStyle/>
          <a:p>
            <a:r>
              <a:rPr lang="en-HK" sz="2400" dirty="0"/>
              <a:t>This is a </a:t>
            </a:r>
            <a:r>
              <a:rPr lang="en-HK" sz="2400" dirty="0">
                <a:solidFill>
                  <a:srgbClr val="FF0000"/>
                </a:solidFill>
              </a:rPr>
              <a:t>one-year rating transition matrix</a:t>
            </a:r>
            <a:r>
              <a:rPr lang="en-HK" sz="2400" dirty="0"/>
              <a:t>, based on historical data from Moody’s from 1970 to 2013</a:t>
            </a:r>
            <a:endParaRPr lang="en-HK" sz="2400" dirty="0" smtClean="0"/>
          </a:p>
          <a:p>
            <a:endParaRPr lang="en-HK" sz="1800" dirty="0"/>
          </a:p>
          <a:p>
            <a:endParaRPr lang="en-HK" sz="1800" dirty="0" smtClean="0"/>
          </a:p>
          <a:p>
            <a:endParaRPr lang="en-HK" sz="1800" dirty="0"/>
          </a:p>
          <a:p>
            <a:endParaRPr lang="en-HK" sz="1800" dirty="0" smtClean="0"/>
          </a:p>
          <a:p>
            <a:endParaRPr lang="en-HK" sz="1800" dirty="0"/>
          </a:p>
          <a:p>
            <a:endParaRPr lang="en-HK" sz="1800" dirty="0" smtClean="0"/>
          </a:p>
          <a:p>
            <a:endParaRPr lang="en-HK" sz="1800" dirty="0"/>
          </a:p>
          <a:p>
            <a:endParaRPr lang="en-HK" sz="1800" dirty="0" smtClean="0"/>
          </a:p>
          <a:p>
            <a:endParaRPr lang="en-HK" sz="1800" dirty="0"/>
          </a:p>
          <a:p>
            <a:endParaRPr lang="en-HK" sz="1800" dirty="0" smtClean="0"/>
          </a:p>
          <a:p>
            <a:pPr marL="0" indent="0">
              <a:buNone/>
            </a:pPr>
            <a:r>
              <a:rPr lang="en-HK" sz="1400" dirty="0" smtClean="0"/>
              <a:t>(p 401, “Risk Management and Financial Institutions, 4</a:t>
            </a:r>
            <a:r>
              <a:rPr lang="en-HK" sz="1400" baseline="30000" dirty="0" smtClean="0"/>
              <a:t>th</a:t>
            </a:r>
            <a:r>
              <a:rPr lang="en-HK" sz="1400" dirty="0" smtClean="0"/>
              <a:t> Ed.” by Hull)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5" name="Group 117"/>
          <p:cNvGrpSpPr>
            <a:grpSpLocks noChangeAspect="1"/>
          </p:cNvGrpSpPr>
          <p:nvPr/>
        </p:nvGrpSpPr>
        <p:grpSpPr bwMode="auto">
          <a:xfrm>
            <a:off x="-252413" y="2060575"/>
            <a:ext cx="9761538" cy="3321050"/>
            <a:chOff x="-159" y="1298"/>
            <a:chExt cx="6149" cy="2092"/>
          </a:xfrm>
        </p:grpSpPr>
        <p:sp>
          <p:nvSpPr>
            <p:cNvPr id="6" name="AutoShape 116"/>
            <p:cNvSpPr>
              <a:spLocks noChangeAspect="1" noChangeArrowheads="1" noTextEdit="1"/>
            </p:cNvSpPr>
            <p:nvPr/>
          </p:nvSpPr>
          <p:spPr bwMode="auto">
            <a:xfrm>
              <a:off x="-159" y="1298"/>
              <a:ext cx="6149" cy="2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118"/>
            <p:cNvSpPr>
              <a:spLocks noChangeArrowheads="1"/>
            </p:cNvSpPr>
            <p:nvPr/>
          </p:nvSpPr>
          <p:spPr bwMode="auto">
            <a:xfrm>
              <a:off x="377" y="1474"/>
              <a:ext cx="36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Initial </a:t>
              </a:r>
              <a:endParaRPr lang="en-US" altLang="en-US"/>
            </a:p>
          </p:txBody>
        </p:sp>
        <p:sp>
          <p:nvSpPr>
            <p:cNvPr id="8" name="Rectangle 119"/>
            <p:cNvSpPr>
              <a:spLocks noChangeArrowheads="1"/>
            </p:cNvSpPr>
            <p:nvPr/>
          </p:nvSpPr>
          <p:spPr bwMode="auto">
            <a:xfrm>
              <a:off x="377" y="1635"/>
              <a:ext cx="37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Rating</a:t>
              </a:r>
              <a:endParaRPr lang="en-US" altLang="en-US"/>
            </a:p>
          </p:txBody>
        </p:sp>
        <p:sp>
          <p:nvSpPr>
            <p:cNvPr id="9" name="Rectangle 120"/>
            <p:cNvSpPr>
              <a:spLocks noChangeArrowheads="1"/>
            </p:cNvSpPr>
            <p:nvPr/>
          </p:nvSpPr>
          <p:spPr bwMode="auto">
            <a:xfrm>
              <a:off x="888" y="1635"/>
              <a:ext cx="24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Aaa</a:t>
              </a:r>
              <a:endParaRPr lang="en-US" altLang="en-US"/>
            </a:p>
          </p:txBody>
        </p:sp>
        <p:sp>
          <p:nvSpPr>
            <p:cNvPr id="10" name="Rectangle 121"/>
            <p:cNvSpPr>
              <a:spLocks noChangeArrowheads="1"/>
            </p:cNvSpPr>
            <p:nvPr/>
          </p:nvSpPr>
          <p:spPr bwMode="auto">
            <a:xfrm>
              <a:off x="1400" y="1635"/>
              <a:ext cx="19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Aa</a:t>
              </a:r>
              <a:endParaRPr lang="en-US" altLang="en-US"/>
            </a:p>
          </p:txBody>
        </p:sp>
        <p:sp>
          <p:nvSpPr>
            <p:cNvPr id="11" name="Rectangle 122"/>
            <p:cNvSpPr>
              <a:spLocks noChangeArrowheads="1"/>
            </p:cNvSpPr>
            <p:nvPr/>
          </p:nvSpPr>
          <p:spPr bwMode="auto">
            <a:xfrm>
              <a:off x="1912" y="1635"/>
              <a:ext cx="13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12" name="Rectangle 123"/>
            <p:cNvSpPr>
              <a:spLocks noChangeArrowheads="1"/>
            </p:cNvSpPr>
            <p:nvPr/>
          </p:nvSpPr>
          <p:spPr bwMode="auto">
            <a:xfrm>
              <a:off x="2424" y="1635"/>
              <a:ext cx="24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Baa</a:t>
              </a:r>
              <a:endParaRPr lang="en-US" altLang="en-US"/>
            </a:p>
          </p:txBody>
        </p:sp>
        <p:sp>
          <p:nvSpPr>
            <p:cNvPr id="13" name="Rectangle 124"/>
            <p:cNvSpPr>
              <a:spLocks noChangeArrowheads="1"/>
            </p:cNvSpPr>
            <p:nvPr/>
          </p:nvSpPr>
          <p:spPr bwMode="auto">
            <a:xfrm>
              <a:off x="2936" y="1635"/>
              <a:ext cx="1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Ba</a:t>
              </a:r>
              <a:endParaRPr lang="en-US" altLang="en-US"/>
            </a:p>
          </p:txBody>
        </p:sp>
        <p:sp>
          <p:nvSpPr>
            <p:cNvPr id="14" name="Rectangle 125"/>
            <p:cNvSpPr>
              <a:spLocks noChangeArrowheads="1"/>
            </p:cNvSpPr>
            <p:nvPr/>
          </p:nvSpPr>
          <p:spPr bwMode="auto">
            <a:xfrm>
              <a:off x="3447" y="1635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15" name="Rectangle 126"/>
            <p:cNvSpPr>
              <a:spLocks noChangeArrowheads="1"/>
            </p:cNvSpPr>
            <p:nvPr/>
          </p:nvSpPr>
          <p:spPr bwMode="auto">
            <a:xfrm>
              <a:off x="3959" y="1635"/>
              <a:ext cx="24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Caa</a:t>
              </a:r>
              <a:endParaRPr lang="en-US" altLang="en-US"/>
            </a:p>
          </p:txBody>
        </p:sp>
        <p:sp>
          <p:nvSpPr>
            <p:cNvPr id="16" name="Rectangle 127"/>
            <p:cNvSpPr>
              <a:spLocks noChangeArrowheads="1"/>
            </p:cNvSpPr>
            <p:nvPr/>
          </p:nvSpPr>
          <p:spPr bwMode="auto">
            <a:xfrm>
              <a:off x="4471" y="1635"/>
              <a:ext cx="28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Ca-C</a:t>
              </a:r>
              <a:endParaRPr lang="en-US" altLang="en-US"/>
            </a:p>
          </p:txBody>
        </p:sp>
        <p:sp>
          <p:nvSpPr>
            <p:cNvPr id="17" name="Rectangle 128"/>
            <p:cNvSpPr>
              <a:spLocks noChangeArrowheads="1"/>
            </p:cNvSpPr>
            <p:nvPr/>
          </p:nvSpPr>
          <p:spPr bwMode="auto">
            <a:xfrm>
              <a:off x="4983" y="1635"/>
              <a:ext cx="42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Default</a:t>
              </a:r>
              <a:endParaRPr lang="en-US" altLang="en-US"/>
            </a:p>
          </p:txBody>
        </p:sp>
        <p:sp>
          <p:nvSpPr>
            <p:cNvPr id="18" name="Rectangle 129"/>
            <p:cNvSpPr>
              <a:spLocks noChangeArrowheads="1"/>
            </p:cNvSpPr>
            <p:nvPr/>
          </p:nvSpPr>
          <p:spPr bwMode="auto">
            <a:xfrm>
              <a:off x="377" y="1795"/>
              <a:ext cx="24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Aaa</a:t>
              </a:r>
              <a:endParaRPr lang="en-US" altLang="en-US"/>
            </a:p>
          </p:txBody>
        </p:sp>
        <p:sp>
          <p:nvSpPr>
            <p:cNvPr id="19" name="Rectangle 130"/>
            <p:cNvSpPr>
              <a:spLocks noChangeArrowheads="1"/>
            </p:cNvSpPr>
            <p:nvPr/>
          </p:nvSpPr>
          <p:spPr bwMode="auto">
            <a:xfrm>
              <a:off x="1016" y="1795"/>
              <a:ext cx="42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90.65%</a:t>
              </a:r>
              <a:endParaRPr lang="en-US" altLang="en-US"/>
            </a:p>
          </p:txBody>
        </p:sp>
        <p:sp>
          <p:nvSpPr>
            <p:cNvPr id="20" name="Rectangle 131"/>
            <p:cNvSpPr>
              <a:spLocks noChangeArrowheads="1"/>
            </p:cNvSpPr>
            <p:nvPr/>
          </p:nvSpPr>
          <p:spPr bwMode="auto">
            <a:xfrm>
              <a:off x="1584" y="1795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8.67%</a:t>
              </a:r>
              <a:endParaRPr lang="en-US" altLang="en-US"/>
            </a:p>
          </p:txBody>
        </p:sp>
        <p:sp>
          <p:nvSpPr>
            <p:cNvPr id="21" name="Rectangle 132"/>
            <p:cNvSpPr>
              <a:spLocks noChangeArrowheads="1"/>
            </p:cNvSpPr>
            <p:nvPr/>
          </p:nvSpPr>
          <p:spPr bwMode="auto">
            <a:xfrm>
              <a:off x="2096" y="1795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0.65%</a:t>
              </a:r>
              <a:endParaRPr lang="en-US" altLang="en-US"/>
            </a:p>
          </p:txBody>
        </p:sp>
        <p:sp>
          <p:nvSpPr>
            <p:cNvPr id="22" name="Rectangle 133"/>
            <p:cNvSpPr>
              <a:spLocks noChangeArrowheads="1"/>
            </p:cNvSpPr>
            <p:nvPr/>
          </p:nvSpPr>
          <p:spPr bwMode="auto">
            <a:xfrm>
              <a:off x="2608" y="1795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23" name="Rectangle 134"/>
            <p:cNvSpPr>
              <a:spLocks noChangeArrowheads="1"/>
            </p:cNvSpPr>
            <p:nvPr/>
          </p:nvSpPr>
          <p:spPr bwMode="auto">
            <a:xfrm>
              <a:off x="3119" y="1795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0.03%</a:t>
              </a:r>
              <a:endParaRPr lang="en-US" altLang="en-US"/>
            </a:p>
          </p:txBody>
        </p:sp>
        <p:sp>
          <p:nvSpPr>
            <p:cNvPr id="24" name="Rectangle 135"/>
            <p:cNvSpPr>
              <a:spLocks noChangeArrowheads="1"/>
            </p:cNvSpPr>
            <p:nvPr/>
          </p:nvSpPr>
          <p:spPr bwMode="auto">
            <a:xfrm>
              <a:off x="3631" y="1795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25" name="Rectangle 136"/>
            <p:cNvSpPr>
              <a:spLocks noChangeArrowheads="1"/>
            </p:cNvSpPr>
            <p:nvPr/>
          </p:nvSpPr>
          <p:spPr bwMode="auto">
            <a:xfrm>
              <a:off x="4143" y="1795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26" name="Rectangle 137"/>
            <p:cNvSpPr>
              <a:spLocks noChangeArrowheads="1"/>
            </p:cNvSpPr>
            <p:nvPr/>
          </p:nvSpPr>
          <p:spPr bwMode="auto">
            <a:xfrm>
              <a:off x="4655" y="1795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27" name="Rectangle 138"/>
            <p:cNvSpPr>
              <a:spLocks noChangeArrowheads="1"/>
            </p:cNvSpPr>
            <p:nvPr/>
          </p:nvSpPr>
          <p:spPr bwMode="auto">
            <a:xfrm>
              <a:off x="5166" y="1795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28" name="Rectangle 139"/>
            <p:cNvSpPr>
              <a:spLocks noChangeArrowheads="1"/>
            </p:cNvSpPr>
            <p:nvPr/>
          </p:nvSpPr>
          <p:spPr bwMode="auto">
            <a:xfrm>
              <a:off x="377" y="1955"/>
              <a:ext cx="19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Aa</a:t>
              </a:r>
              <a:endParaRPr lang="en-US" altLang="en-US"/>
            </a:p>
          </p:txBody>
        </p:sp>
        <p:sp>
          <p:nvSpPr>
            <p:cNvPr id="29" name="Rectangle 140"/>
            <p:cNvSpPr>
              <a:spLocks noChangeArrowheads="1"/>
            </p:cNvSpPr>
            <p:nvPr/>
          </p:nvSpPr>
          <p:spPr bwMode="auto">
            <a:xfrm>
              <a:off x="1072" y="1955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0.95%</a:t>
              </a:r>
              <a:endParaRPr lang="en-US" altLang="en-US"/>
            </a:p>
          </p:txBody>
        </p:sp>
        <p:sp>
          <p:nvSpPr>
            <p:cNvPr id="30" name="Rectangle 141"/>
            <p:cNvSpPr>
              <a:spLocks noChangeArrowheads="1"/>
            </p:cNvSpPr>
            <p:nvPr/>
          </p:nvSpPr>
          <p:spPr bwMode="auto">
            <a:xfrm>
              <a:off x="1528" y="1955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89.44%</a:t>
              </a:r>
              <a:endParaRPr lang="en-US" altLang="en-US"/>
            </a:p>
          </p:txBody>
        </p:sp>
        <p:sp>
          <p:nvSpPr>
            <p:cNvPr id="31" name="Rectangle 142"/>
            <p:cNvSpPr>
              <a:spLocks noChangeArrowheads="1"/>
            </p:cNvSpPr>
            <p:nvPr/>
          </p:nvSpPr>
          <p:spPr bwMode="auto">
            <a:xfrm>
              <a:off x="2096" y="1955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8.95%</a:t>
              </a:r>
              <a:endParaRPr lang="en-US" altLang="en-US"/>
            </a:p>
          </p:txBody>
        </p:sp>
        <p:sp>
          <p:nvSpPr>
            <p:cNvPr id="32" name="Rectangle 143"/>
            <p:cNvSpPr>
              <a:spLocks noChangeArrowheads="1"/>
            </p:cNvSpPr>
            <p:nvPr/>
          </p:nvSpPr>
          <p:spPr bwMode="auto">
            <a:xfrm>
              <a:off x="2608" y="1955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0.54%</a:t>
              </a:r>
              <a:endParaRPr lang="en-US" altLang="en-US"/>
            </a:p>
          </p:txBody>
        </p:sp>
        <p:sp>
          <p:nvSpPr>
            <p:cNvPr id="33" name="Rectangle 144"/>
            <p:cNvSpPr>
              <a:spLocks noChangeArrowheads="1"/>
            </p:cNvSpPr>
            <p:nvPr/>
          </p:nvSpPr>
          <p:spPr bwMode="auto">
            <a:xfrm>
              <a:off x="3119" y="1955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0.07%</a:t>
              </a:r>
              <a:endParaRPr lang="en-US" altLang="en-US"/>
            </a:p>
          </p:txBody>
        </p:sp>
        <p:sp>
          <p:nvSpPr>
            <p:cNvPr id="34" name="Rectangle 145"/>
            <p:cNvSpPr>
              <a:spLocks noChangeArrowheads="1"/>
            </p:cNvSpPr>
            <p:nvPr/>
          </p:nvSpPr>
          <p:spPr bwMode="auto">
            <a:xfrm>
              <a:off x="3631" y="1955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0.02%</a:t>
              </a:r>
              <a:endParaRPr lang="en-US" altLang="en-US"/>
            </a:p>
          </p:txBody>
        </p:sp>
        <p:sp>
          <p:nvSpPr>
            <p:cNvPr id="35" name="Rectangle 146"/>
            <p:cNvSpPr>
              <a:spLocks noChangeArrowheads="1"/>
            </p:cNvSpPr>
            <p:nvPr/>
          </p:nvSpPr>
          <p:spPr bwMode="auto">
            <a:xfrm>
              <a:off x="4143" y="1955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0.01%</a:t>
              </a:r>
              <a:endParaRPr lang="en-US" altLang="en-US"/>
            </a:p>
          </p:txBody>
        </p:sp>
        <p:sp>
          <p:nvSpPr>
            <p:cNvPr id="36" name="Rectangle 147"/>
            <p:cNvSpPr>
              <a:spLocks noChangeArrowheads="1"/>
            </p:cNvSpPr>
            <p:nvPr/>
          </p:nvSpPr>
          <p:spPr bwMode="auto">
            <a:xfrm>
              <a:off x="4655" y="1955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37" name="Rectangle 148"/>
            <p:cNvSpPr>
              <a:spLocks noChangeArrowheads="1"/>
            </p:cNvSpPr>
            <p:nvPr/>
          </p:nvSpPr>
          <p:spPr bwMode="auto">
            <a:xfrm>
              <a:off x="5166" y="1955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0.02%</a:t>
              </a:r>
              <a:endParaRPr lang="en-US" altLang="en-US"/>
            </a:p>
          </p:txBody>
        </p:sp>
        <p:sp>
          <p:nvSpPr>
            <p:cNvPr id="38" name="Rectangle 149"/>
            <p:cNvSpPr>
              <a:spLocks noChangeArrowheads="1"/>
            </p:cNvSpPr>
            <p:nvPr/>
          </p:nvSpPr>
          <p:spPr bwMode="auto">
            <a:xfrm>
              <a:off x="377" y="2116"/>
              <a:ext cx="13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39" name="Rectangle 150"/>
            <p:cNvSpPr>
              <a:spLocks noChangeArrowheads="1"/>
            </p:cNvSpPr>
            <p:nvPr/>
          </p:nvSpPr>
          <p:spPr bwMode="auto">
            <a:xfrm>
              <a:off x="1072" y="2116"/>
              <a:ext cx="30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0.06%</a:t>
              </a:r>
              <a:endParaRPr lang="en-US" altLang="en-US"/>
            </a:p>
          </p:txBody>
        </p:sp>
        <p:sp>
          <p:nvSpPr>
            <p:cNvPr id="40" name="Rectangle 151"/>
            <p:cNvSpPr>
              <a:spLocks noChangeArrowheads="1"/>
            </p:cNvSpPr>
            <p:nvPr/>
          </p:nvSpPr>
          <p:spPr bwMode="auto">
            <a:xfrm>
              <a:off x="1584" y="211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2.56%</a:t>
              </a:r>
              <a:endParaRPr lang="en-US" altLang="en-US"/>
            </a:p>
          </p:txBody>
        </p:sp>
        <p:sp>
          <p:nvSpPr>
            <p:cNvPr id="41" name="Rectangle 152"/>
            <p:cNvSpPr>
              <a:spLocks noChangeArrowheads="1"/>
            </p:cNvSpPr>
            <p:nvPr/>
          </p:nvSpPr>
          <p:spPr bwMode="auto">
            <a:xfrm>
              <a:off x="2040" y="2116"/>
              <a:ext cx="42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90.73%</a:t>
              </a:r>
              <a:endParaRPr lang="en-US" altLang="en-US"/>
            </a:p>
          </p:txBody>
        </p:sp>
        <p:sp>
          <p:nvSpPr>
            <p:cNvPr id="42" name="Rectangle 153"/>
            <p:cNvSpPr>
              <a:spLocks noChangeArrowheads="1"/>
            </p:cNvSpPr>
            <p:nvPr/>
          </p:nvSpPr>
          <p:spPr bwMode="auto">
            <a:xfrm>
              <a:off x="2608" y="211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5.86%</a:t>
              </a:r>
              <a:endParaRPr lang="en-US" altLang="en-US"/>
            </a:p>
          </p:txBody>
        </p:sp>
        <p:sp>
          <p:nvSpPr>
            <p:cNvPr id="43" name="Rectangle 154"/>
            <p:cNvSpPr>
              <a:spLocks noChangeArrowheads="1"/>
            </p:cNvSpPr>
            <p:nvPr/>
          </p:nvSpPr>
          <p:spPr bwMode="auto">
            <a:xfrm>
              <a:off x="3119" y="211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0.58%</a:t>
              </a:r>
              <a:endParaRPr lang="en-US" altLang="en-US"/>
            </a:p>
          </p:txBody>
        </p:sp>
        <p:sp>
          <p:nvSpPr>
            <p:cNvPr id="44" name="Rectangle 155"/>
            <p:cNvSpPr>
              <a:spLocks noChangeArrowheads="1"/>
            </p:cNvSpPr>
            <p:nvPr/>
          </p:nvSpPr>
          <p:spPr bwMode="auto">
            <a:xfrm>
              <a:off x="3631" y="211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dirty="0">
                  <a:solidFill>
                    <a:srgbClr val="000000"/>
                  </a:solidFill>
                  <a:latin typeface="Calibri" panose="020F0502020204030204" pitchFamily="34" charset="0"/>
                </a:rPr>
                <a:t>0.11%</a:t>
              </a:r>
              <a:endParaRPr lang="en-US" altLang="en-US" dirty="0"/>
            </a:p>
          </p:txBody>
        </p:sp>
        <p:sp>
          <p:nvSpPr>
            <p:cNvPr id="45" name="Rectangle 156"/>
            <p:cNvSpPr>
              <a:spLocks noChangeArrowheads="1"/>
            </p:cNvSpPr>
            <p:nvPr/>
          </p:nvSpPr>
          <p:spPr bwMode="auto">
            <a:xfrm>
              <a:off x="4143" y="211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0.03%</a:t>
              </a:r>
              <a:endParaRPr lang="en-US" altLang="en-US"/>
            </a:p>
          </p:txBody>
        </p:sp>
        <p:sp>
          <p:nvSpPr>
            <p:cNvPr id="46" name="Rectangle 157"/>
            <p:cNvSpPr>
              <a:spLocks noChangeArrowheads="1"/>
            </p:cNvSpPr>
            <p:nvPr/>
          </p:nvSpPr>
          <p:spPr bwMode="auto">
            <a:xfrm>
              <a:off x="4655" y="211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47" name="Rectangle 158"/>
            <p:cNvSpPr>
              <a:spLocks noChangeArrowheads="1"/>
            </p:cNvSpPr>
            <p:nvPr/>
          </p:nvSpPr>
          <p:spPr bwMode="auto">
            <a:xfrm>
              <a:off x="5166" y="211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0.06%</a:t>
              </a:r>
              <a:endParaRPr lang="en-US" altLang="en-US"/>
            </a:p>
          </p:txBody>
        </p:sp>
        <p:sp>
          <p:nvSpPr>
            <p:cNvPr id="48" name="Rectangle 159"/>
            <p:cNvSpPr>
              <a:spLocks noChangeArrowheads="1"/>
            </p:cNvSpPr>
            <p:nvPr/>
          </p:nvSpPr>
          <p:spPr bwMode="auto">
            <a:xfrm>
              <a:off x="377" y="2276"/>
              <a:ext cx="24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Baa</a:t>
              </a:r>
              <a:endParaRPr lang="en-US" altLang="en-US"/>
            </a:p>
          </p:txBody>
        </p:sp>
        <p:sp>
          <p:nvSpPr>
            <p:cNvPr id="49" name="Rectangle 160"/>
            <p:cNvSpPr>
              <a:spLocks noChangeArrowheads="1"/>
            </p:cNvSpPr>
            <p:nvPr/>
          </p:nvSpPr>
          <p:spPr bwMode="auto">
            <a:xfrm>
              <a:off x="1072" y="227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0.04%</a:t>
              </a:r>
              <a:endParaRPr lang="en-US" altLang="en-US"/>
            </a:p>
          </p:txBody>
        </p:sp>
        <p:sp>
          <p:nvSpPr>
            <p:cNvPr id="50" name="Rectangle 161"/>
            <p:cNvSpPr>
              <a:spLocks noChangeArrowheads="1"/>
            </p:cNvSpPr>
            <p:nvPr/>
          </p:nvSpPr>
          <p:spPr bwMode="auto">
            <a:xfrm>
              <a:off x="1584" y="227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0.18%</a:t>
              </a:r>
              <a:endParaRPr lang="en-US" altLang="en-US"/>
            </a:p>
          </p:txBody>
        </p:sp>
        <p:sp>
          <p:nvSpPr>
            <p:cNvPr id="51" name="Rectangle 162"/>
            <p:cNvSpPr>
              <a:spLocks noChangeArrowheads="1"/>
            </p:cNvSpPr>
            <p:nvPr/>
          </p:nvSpPr>
          <p:spPr bwMode="auto">
            <a:xfrm>
              <a:off x="2096" y="227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4.20%</a:t>
              </a:r>
              <a:endParaRPr lang="en-US" altLang="en-US"/>
            </a:p>
          </p:txBody>
        </p:sp>
        <p:sp>
          <p:nvSpPr>
            <p:cNvPr id="52" name="Rectangle 163"/>
            <p:cNvSpPr>
              <a:spLocks noChangeArrowheads="1"/>
            </p:cNvSpPr>
            <p:nvPr/>
          </p:nvSpPr>
          <p:spPr bwMode="auto">
            <a:xfrm>
              <a:off x="2552" y="2276"/>
              <a:ext cx="42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90.27%</a:t>
              </a:r>
              <a:endParaRPr lang="en-US" altLang="en-US"/>
            </a:p>
          </p:txBody>
        </p:sp>
        <p:sp>
          <p:nvSpPr>
            <p:cNvPr id="53" name="Rectangle 164"/>
            <p:cNvSpPr>
              <a:spLocks noChangeArrowheads="1"/>
            </p:cNvSpPr>
            <p:nvPr/>
          </p:nvSpPr>
          <p:spPr bwMode="auto">
            <a:xfrm>
              <a:off x="3119" y="227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4.17%</a:t>
              </a:r>
              <a:endParaRPr lang="en-US" altLang="en-US"/>
            </a:p>
          </p:txBody>
        </p:sp>
        <p:sp>
          <p:nvSpPr>
            <p:cNvPr id="54" name="Rectangle 165"/>
            <p:cNvSpPr>
              <a:spLocks noChangeArrowheads="1"/>
            </p:cNvSpPr>
            <p:nvPr/>
          </p:nvSpPr>
          <p:spPr bwMode="auto">
            <a:xfrm>
              <a:off x="3631" y="227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0.78%</a:t>
              </a:r>
              <a:endParaRPr lang="en-US" altLang="en-US"/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4143" y="227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0.16%</a:t>
              </a:r>
              <a:endParaRPr lang="en-US" altLang="en-US"/>
            </a:p>
          </p:txBody>
        </p:sp>
        <p:sp>
          <p:nvSpPr>
            <p:cNvPr id="56" name="Rectangle 167"/>
            <p:cNvSpPr>
              <a:spLocks noChangeArrowheads="1"/>
            </p:cNvSpPr>
            <p:nvPr/>
          </p:nvSpPr>
          <p:spPr bwMode="auto">
            <a:xfrm>
              <a:off x="4655" y="227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0.02%</a:t>
              </a:r>
              <a:endParaRPr lang="en-US" altLang="en-US"/>
            </a:p>
          </p:txBody>
        </p:sp>
        <p:sp>
          <p:nvSpPr>
            <p:cNvPr id="57" name="Rectangle 168"/>
            <p:cNvSpPr>
              <a:spLocks noChangeArrowheads="1"/>
            </p:cNvSpPr>
            <p:nvPr/>
          </p:nvSpPr>
          <p:spPr bwMode="auto">
            <a:xfrm>
              <a:off x="5166" y="227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0.18%</a:t>
              </a:r>
              <a:endParaRPr lang="en-US" altLang="en-US"/>
            </a:p>
          </p:txBody>
        </p:sp>
        <p:sp>
          <p:nvSpPr>
            <p:cNvPr id="58" name="Rectangle 169"/>
            <p:cNvSpPr>
              <a:spLocks noChangeArrowheads="1"/>
            </p:cNvSpPr>
            <p:nvPr/>
          </p:nvSpPr>
          <p:spPr bwMode="auto">
            <a:xfrm>
              <a:off x="377" y="2436"/>
              <a:ext cx="1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Ba</a:t>
              </a:r>
              <a:endParaRPr lang="en-US" altLang="en-US"/>
            </a:p>
          </p:txBody>
        </p:sp>
        <p:sp>
          <p:nvSpPr>
            <p:cNvPr id="59" name="Rectangle 170"/>
            <p:cNvSpPr>
              <a:spLocks noChangeArrowheads="1"/>
            </p:cNvSpPr>
            <p:nvPr/>
          </p:nvSpPr>
          <p:spPr bwMode="auto">
            <a:xfrm>
              <a:off x="1072" y="243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0.01%</a:t>
              </a:r>
              <a:endParaRPr lang="en-US" altLang="en-US"/>
            </a:p>
          </p:txBody>
        </p:sp>
        <p:sp>
          <p:nvSpPr>
            <p:cNvPr id="60" name="Rectangle 171"/>
            <p:cNvSpPr>
              <a:spLocks noChangeArrowheads="1"/>
            </p:cNvSpPr>
            <p:nvPr/>
          </p:nvSpPr>
          <p:spPr bwMode="auto">
            <a:xfrm>
              <a:off x="1584" y="243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0.06%</a:t>
              </a:r>
              <a:endParaRPr lang="en-US" altLang="en-US"/>
            </a:p>
          </p:txBody>
        </p:sp>
        <p:sp>
          <p:nvSpPr>
            <p:cNvPr id="61" name="Rectangle 172"/>
            <p:cNvSpPr>
              <a:spLocks noChangeArrowheads="1"/>
            </p:cNvSpPr>
            <p:nvPr/>
          </p:nvSpPr>
          <p:spPr bwMode="auto">
            <a:xfrm>
              <a:off x="2096" y="243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0.37%</a:t>
              </a:r>
              <a:endParaRPr lang="en-US" altLang="en-US"/>
            </a:p>
          </p:txBody>
        </p:sp>
        <p:sp>
          <p:nvSpPr>
            <p:cNvPr id="62" name="Rectangle 173"/>
            <p:cNvSpPr>
              <a:spLocks noChangeArrowheads="1"/>
            </p:cNvSpPr>
            <p:nvPr/>
          </p:nvSpPr>
          <p:spPr bwMode="auto">
            <a:xfrm>
              <a:off x="2608" y="243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6.17%</a:t>
              </a:r>
              <a:endParaRPr lang="en-US" altLang="en-US"/>
            </a:p>
          </p:txBody>
        </p:sp>
        <p:sp>
          <p:nvSpPr>
            <p:cNvPr id="63" name="Rectangle 174"/>
            <p:cNvSpPr>
              <a:spLocks noChangeArrowheads="1"/>
            </p:cNvSpPr>
            <p:nvPr/>
          </p:nvSpPr>
          <p:spPr bwMode="auto">
            <a:xfrm>
              <a:off x="3063" y="2436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83.45%</a:t>
              </a:r>
              <a:endParaRPr lang="en-US" altLang="en-US"/>
            </a:p>
          </p:txBody>
        </p:sp>
        <p:sp>
          <p:nvSpPr>
            <p:cNvPr id="64" name="Rectangle 175"/>
            <p:cNvSpPr>
              <a:spLocks noChangeArrowheads="1"/>
            </p:cNvSpPr>
            <p:nvPr/>
          </p:nvSpPr>
          <p:spPr bwMode="auto">
            <a:xfrm>
              <a:off x="3631" y="243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8.06%</a:t>
              </a:r>
              <a:endParaRPr lang="en-US" altLang="en-US"/>
            </a:p>
          </p:txBody>
        </p:sp>
        <p:sp>
          <p:nvSpPr>
            <p:cNvPr id="65" name="Rectangle 176"/>
            <p:cNvSpPr>
              <a:spLocks noChangeArrowheads="1"/>
            </p:cNvSpPr>
            <p:nvPr/>
          </p:nvSpPr>
          <p:spPr bwMode="auto">
            <a:xfrm>
              <a:off x="4143" y="243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0.65%</a:t>
              </a:r>
              <a:endParaRPr lang="en-US" altLang="en-US"/>
            </a:p>
          </p:txBody>
        </p:sp>
        <p:sp>
          <p:nvSpPr>
            <p:cNvPr id="66" name="Rectangle 177"/>
            <p:cNvSpPr>
              <a:spLocks noChangeArrowheads="1"/>
            </p:cNvSpPr>
            <p:nvPr/>
          </p:nvSpPr>
          <p:spPr bwMode="auto">
            <a:xfrm>
              <a:off x="4655" y="243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0.07%</a:t>
              </a:r>
              <a:endParaRPr lang="en-US" altLang="en-US"/>
            </a:p>
          </p:txBody>
        </p:sp>
        <p:sp>
          <p:nvSpPr>
            <p:cNvPr id="67" name="Rectangle 178"/>
            <p:cNvSpPr>
              <a:spLocks noChangeArrowheads="1"/>
            </p:cNvSpPr>
            <p:nvPr/>
          </p:nvSpPr>
          <p:spPr bwMode="auto">
            <a:xfrm>
              <a:off x="5166" y="2436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1.16%</a:t>
              </a:r>
              <a:endParaRPr lang="en-US" altLang="en-US"/>
            </a:p>
          </p:txBody>
        </p:sp>
        <p:sp>
          <p:nvSpPr>
            <p:cNvPr id="68" name="Rectangle 179"/>
            <p:cNvSpPr>
              <a:spLocks noChangeArrowheads="1"/>
            </p:cNvSpPr>
            <p:nvPr/>
          </p:nvSpPr>
          <p:spPr bwMode="auto">
            <a:xfrm>
              <a:off x="377" y="2597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69" name="Rectangle 180"/>
            <p:cNvSpPr>
              <a:spLocks noChangeArrowheads="1"/>
            </p:cNvSpPr>
            <p:nvPr/>
          </p:nvSpPr>
          <p:spPr bwMode="auto">
            <a:xfrm>
              <a:off x="1072" y="259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0.01%</a:t>
              </a:r>
              <a:endParaRPr lang="en-US" altLang="en-US"/>
            </a:p>
          </p:txBody>
        </p:sp>
        <p:sp>
          <p:nvSpPr>
            <p:cNvPr id="70" name="Rectangle 181"/>
            <p:cNvSpPr>
              <a:spLocks noChangeArrowheads="1"/>
            </p:cNvSpPr>
            <p:nvPr/>
          </p:nvSpPr>
          <p:spPr bwMode="auto">
            <a:xfrm>
              <a:off x="1584" y="259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0.03%</a:t>
              </a:r>
              <a:endParaRPr lang="en-US" altLang="en-US"/>
            </a:p>
          </p:txBody>
        </p:sp>
        <p:sp>
          <p:nvSpPr>
            <p:cNvPr id="71" name="Rectangle 182"/>
            <p:cNvSpPr>
              <a:spLocks noChangeArrowheads="1"/>
            </p:cNvSpPr>
            <p:nvPr/>
          </p:nvSpPr>
          <p:spPr bwMode="auto">
            <a:xfrm>
              <a:off x="2096" y="259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0.12%</a:t>
              </a:r>
              <a:endParaRPr lang="en-US" altLang="en-US"/>
            </a:p>
          </p:txBody>
        </p:sp>
        <p:sp>
          <p:nvSpPr>
            <p:cNvPr id="72" name="Rectangle 183"/>
            <p:cNvSpPr>
              <a:spLocks noChangeArrowheads="1"/>
            </p:cNvSpPr>
            <p:nvPr/>
          </p:nvSpPr>
          <p:spPr bwMode="auto">
            <a:xfrm>
              <a:off x="2608" y="259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0.34%</a:t>
              </a:r>
              <a:endParaRPr lang="en-US" altLang="en-US"/>
            </a:p>
          </p:txBody>
        </p:sp>
        <p:sp>
          <p:nvSpPr>
            <p:cNvPr id="73" name="Rectangle 184"/>
            <p:cNvSpPr>
              <a:spLocks noChangeArrowheads="1"/>
            </p:cNvSpPr>
            <p:nvPr/>
          </p:nvSpPr>
          <p:spPr bwMode="auto">
            <a:xfrm>
              <a:off x="3119" y="259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5.08%</a:t>
              </a:r>
              <a:endParaRPr lang="en-US" altLang="en-US"/>
            </a:p>
          </p:txBody>
        </p:sp>
        <p:sp>
          <p:nvSpPr>
            <p:cNvPr id="74" name="Rectangle 185"/>
            <p:cNvSpPr>
              <a:spLocks noChangeArrowheads="1"/>
            </p:cNvSpPr>
            <p:nvPr/>
          </p:nvSpPr>
          <p:spPr bwMode="auto">
            <a:xfrm>
              <a:off x="3575" y="2597"/>
              <a:ext cx="42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82.90%</a:t>
              </a:r>
              <a:endParaRPr lang="en-US" altLang="en-US"/>
            </a:p>
          </p:txBody>
        </p:sp>
        <p:sp>
          <p:nvSpPr>
            <p:cNvPr id="75" name="Rectangle 186"/>
            <p:cNvSpPr>
              <a:spLocks noChangeArrowheads="1"/>
            </p:cNvSpPr>
            <p:nvPr/>
          </p:nvSpPr>
          <p:spPr bwMode="auto">
            <a:xfrm>
              <a:off x="4143" y="259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6.69%</a:t>
              </a:r>
              <a:endParaRPr lang="en-US" altLang="en-US"/>
            </a:p>
          </p:txBody>
        </p:sp>
        <p:sp>
          <p:nvSpPr>
            <p:cNvPr id="76" name="Rectangle 187"/>
            <p:cNvSpPr>
              <a:spLocks noChangeArrowheads="1"/>
            </p:cNvSpPr>
            <p:nvPr/>
          </p:nvSpPr>
          <p:spPr bwMode="auto">
            <a:xfrm>
              <a:off x="4655" y="259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0.65%</a:t>
              </a:r>
              <a:endParaRPr lang="en-US" altLang="en-US"/>
            </a:p>
          </p:txBody>
        </p:sp>
        <p:sp>
          <p:nvSpPr>
            <p:cNvPr id="77" name="Rectangle 188"/>
            <p:cNvSpPr>
              <a:spLocks noChangeArrowheads="1"/>
            </p:cNvSpPr>
            <p:nvPr/>
          </p:nvSpPr>
          <p:spPr bwMode="auto">
            <a:xfrm>
              <a:off x="5166" y="259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4.18%</a:t>
              </a:r>
              <a:endParaRPr lang="en-US" altLang="en-US"/>
            </a:p>
          </p:txBody>
        </p:sp>
        <p:sp>
          <p:nvSpPr>
            <p:cNvPr id="78" name="Rectangle 189"/>
            <p:cNvSpPr>
              <a:spLocks noChangeArrowheads="1"/>
            </p:cNvSpPr>
            <p:nvPr/>
          </p:nvSpPr>
          <p:spPr bwMode="auto">
            <a:xfrm>
              <a:off x="377" y="2757"/>
              <a:ext cx="24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Caa</a:t>
              </a:r>
              <a:endParaRPr lang="en-US" altLang="en-US"/>
            </a:p>
          </p:txBody>
        </p:sp>
        <p:sp>
          <p:nvSpPr>
            <p:cNvPr id="79" name="Rectangle 190"/>
            <p:cNvSpPr>
              <a:spLocks noChangeArrowheads="1"/>
            </p:cNvSpPr>
            <p:nvPr/>
          </p:nvSpPr>
          <p:spPr bwMode="auto">
            <a:xfrm>
              <a:off x="1072" y="275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80" name="Rectangle 191"/>
            <p:cNvSpPr>
              <a:spLocks noChangeArrowheads="1"/>
            </p:cNvSpPr>
            <p:nvPr/>
          </p:nvSpPr>
          <p:spPr bwMode="auto">
            <a:xfrm>
              <a:off x="1584" y="275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0.02%</a:t>
              </a:r>
              <a:endParaRPr lang="en-US" altLang="en-US"/>
            </a:p>
          </p:txBody>
        </p:sp>
        <p:sp>
          <p:nvSpPr>
            <p:cNvPr id="81" name="Rectangle 192"/>
            <p:cNvSpPr>
              <a:spLocks noChangeArrowheads="1"/>
            </p:cNvSpPr>
            <p:nvPr/>
          </p:nvSpPr>
          <p:spPr bwMode="auto">
            <a:xfrm>
              <a:off x="2096" y="275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0.02%</a:t>
              </a:r>
              <a:endParaRPr lang="en-US" altLang="en-US"/>
            </a:p>
          </p:txBody>
        </p:sp>
        <p:sp>
          <p:nvSpPr>
            <p:cNvPr id="82" name="Rectangle 193"/>
            <p:cNvSpPr>
              <a:spLocks noChangeArrowheads="1"/>
            </p:cNvSpPr>
            <p:nvPr/>
          </p:nvSpPr>
          <p:spPr bwMode="auto">
            <a:xfrm>
              <a:off x="2608" y="275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0.12%</a:t>
              </a:r>
              <a:endParaRPr lang="en-US" altLang="en-US"/>
            </a:p>
          </p:txBody>
        </p:sp>
        <p:sp>
          <p:nvSpPr>
            <p:cNvPr id="83" name="Rectangle 194"/>
            <p:cNvSpPr>
              <a:spLocks noChangeArrowheads="1"/>
            </p:cNvSpPr>
            <p:nvPr/>
          </p:nvSpPr>
          <p:spPr bwMode="auto">
            <a:xfrm>
              <a:off x="3119" y="275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0.42%</a:t>
              </a:r>
              <a:endParaRPr lang="en-US" altLang="en-US"/>
            </a:p>
          </p:txBody>
        </p:sp>
        <p:sp>
          <p:nvSpPr>
            <p:cNvPr id="84" name="Rectangle 195"/>
            <p:cNvSpPr>
              <a:spLocks noChangeArrowheads="1"/>
            </p:cNvSpPr>
            <p:nvPr/>
          </p:nvSpPr>
          <p:spPr bwMode="auto">
            <a:xfrm>
              <a:off x="3631" y="275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9.74%</a:t>
              </a:r>
              <a:endParaRPr lang="en-US" altLang="en-US"/>
            </a:p>
          </p:txBody>
        </p:sp>
        <p:sp>
          <p:nvSpPr>
            <p:cNvPr id="85" name="Rectangle 196"/>
            <p:cNvSpPr>
              <a:spLocks noChangeArrowheads="1"/>
            </p:cNvSpPr>
            <p:nvPr/>
          </p:nvSpPr>
          <p:spPr bwMode="auto">
            <a:xfrm>
              <a:off x="4087" y="2757"/>
              <a:ext cx="42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71.07%</a:t>
              </a:r>
              <a:endParaRPr lang="en-US" altLang="en-US"/>
            </a:p>
          </p:txBody>
        </p:sp>
        <p:sp>
          <p:nvSpPr>
            <p:cNvPr id="86" name="Rectangle 197"/>
            <p:cNvSpPr>
              <a:spLocks noChangeArrowheads="1"/>
            </p:cNvSpPr>
            <p:nvPr/>
          </p:nvSpPr>
          <p:spPr bwMode="auto">
            <a:xfrm>
              <a:off x="4655" y="275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4.06%</a:t>
              </a:r>
              <a:endParaRPr lang="en-US" altLang="en-US"/>
            </a:p>
          </p:txBody>
        </p:sp>
        <p:sp>
          <p:nvSpPr>
            <p:cNvPr id="87" name="Rectangle 198"/>
            <p:cNvSpPr>
              <a:spLocks noChangeArrowheads="1"/>
            </p:cNvSpPr>
            <p:nvPr/>
          </p:nvSpPr>
          <p:spPr bwMode="auto">
            <a:xfrm>
              <a:off x="5110" y="2757"/>
              <a:ext cx="42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14.55%</a:t>
              </a:r>
              <a:endParaRPr lang="en-US" altLang="en-US"/>
            </a:p>
          </p:txBody>
        </p:sp>
        <p:sp>
          <p:nvSpPr>
            <p:cNvPr id="88" name="Rectangle 199"/>
            <p:cNvSpPr>
              <a:spLocks noChangeArrowheads="1"/>
            </p:cNvSpPr>
            <p:nvPr/>
          </p:nvSpPr>
          <p:spPr bwMode="auto">
            <a:xfrm>
              <a:off x="377" y="2917"/>
              <a:ext cx="28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Ca-C</a:t>
              </a:r>
              <a:endParaRPr lang="en-US" altLang="en-US"/>
            </a:p>
          </p:txBody>
        </p:sp>
        <p:sp>
          <p:nvSpPr>
            <p:cNvPr id="89" name="Rectangle 200"/>
            <p:cNvSpPr>
              <a:spLocks noChangeArrowheads="1"/>
            </p:cNvSpPr>
            <p:nvPr/>
          </p:nvSpPr>
          <p:spPr bwMode="auto">
            <a:xfrm>
              <a:off x="1072" y="291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90" name="Rectangle 201"/>
            <p:cNvSpPr>
              <a:spLocks noChangeArrowheads="1"/>
            </p:cNvSpPr>
            <p:nvPr/>
          </p:nvSpPr>
          <p:spPr bwMode="auto">
            <a:xfrm>
              <a:off x="1584" y="291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91" name="Rectangle 202"/>
            <p:cNvSpPr>
              <a:spLocks noChangeArrowheads="1"/>
            </p:cNvSpPr>
            <p:nvPr/>
          </p:nvSpPr>
          <p:spPr bwMode="auto">
            <a:xfrm>
              <a:off x="2096" y="291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dirty="0">
                  <a:solidFill>
                    <a:srgbClr val="000000"/>
                  </a:solidFill>
                  <a:latin typeface="Calibri" panose="020F0502020204030204" pitchFamily="34" charset="0"/>
                </a:rPr>
                <a:t>0.07%</a:t>
              </a:r>
              <a:endParaRPr lang="en-US" altLang="en-US" dirty="0"/>
            </a:p>
          </p:txBody>
        </p:sp>
        <p:sp>
          <p:nvSpPr>
            <p:cNvPr id="92" name="Rectangle 203"/>
            <p:cNvSpPr>
              <a:spLocks noChangeArrowheads="1"/>
            </p:cNvSpPr>
            <p:nvPr/>
          </p:nvSpPr>
          <p:spPr bwMode="auto">
            <a:xfrm>
              <a:off x="2608" y="291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93" name="Rectangle 204"/>
            <p:cNvSpPr>
              <a:spLocks noChangeArrowheads="1"/>
            </p:cNvSpPr>
            <p:nvPr/>
          </p:nvSpPr>
          <p:spPr bwMode="auto">
            <a:xfrm>
              <a:off x="3119" y="291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0.43%</a:t>
              </a:r>
              <a:endParaRPr lang="en-US" altLang="en-US"/>
            </a:p>
          </p:txBody>
        </p:sp>
        <p:sp>
          <p:nvSpPr>
            <p:cNvPr id="94" name="Rectangle 205"/>
            <p:cNvSpPr>
              <a:spLocks noChangeArrowheads="1"/>
            </p:cNvSpPr>
            <p:nvPr/>
          </p:nvSpPr>
          <p:spPr bwMode="auto">
            <a:xfrm>
              <a:off x="3631" y="291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2.37%</a:t>
              </a:r>
              <a:endParaRPr lang="en-US" altLang="en-US"/>
            </a:p>
          </p:txBody>
        </p:sp>
        <p:sp>
          <p:nvSpPr>
            <p:cNvPr id="95" name="Rectangle 206"/>
            <p:cNvSpPr>
              <a:spLocks noChangeArrowheads="1"/>
            </p:cNvSpPr>
            <p:nvPr/>
          </p:nvSpPr>
          <p:spPr bwMode="auto">
            <a:xfrm>
              <a:off x="4087" y="2917"/>
              <a:ext cx="42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10.59%</a:t>
              </a:r>
              <a:endParaRPr lang="en-US" altLang="en-US"/>
            </a:p>
          </p:txBody>
        </p:sp>
        <p:sp>
          <p:nvSpPr>
            <p:cNvPr id="96" name="Rectangle 207"/>
            <p:cNvSpPr>
              <a:spLocks noChangeArrowheads="1"/>
            </p:cNvSpPr>
            <p:nvPr/>
          </p:nvSpPr>
          <p:spPr bwMode="auto">
            <a:xfrm>
              <a:off x="4599" y="2917"/>
              <a:ext cx="42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42.36%</a:t>
              </a:r>
              <a:endParaRPr lang="en-US" altLang="en-US"/>
            </a:p>
          </p:txBody>
        </p:sp>
        <p:sp>
          <p:nvSpPr>
            <p:cNvPr id="97" name="Rectangle 208"/>
            <p:cNvSpPr>
              <a:spLocks noChangeArrowheads="1"/>
            </p:cNvSpPr>
            <p:nvPr/>
          </p:nvSpPr>
          <p:spPr bwMode="auto">
            <a:xfrm>
              <a:off x="5110" y="2917"/>
              <a:ext cx="42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44.20%</a:t>
              </a:r>
              <a:endParaRPr lang="en-US" altLang="en-US"/>
            </a:p>
          </p:txBody>
        </p:sp>
        <p:sp>
          <p:nvSpPr>
            <p:cNvPr id="98" name="Rectangle 209"/>
            <p:cNvSpPr>
              <a:spLocks noChangeArrowheads="1"/>
            </p:cNvSpPr>
            <p:nvPr/>
          </p:nvSpPr>
          <p:spPr bwMode="auto">
            <a:xfrm>
              <a:off x="377" y="3077"/>
              <a:ext cx="42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Default</a:t>
              </a:r>
              <a:endParaRPr lang="en-US" altLang="en-US"/>
            </a:p>
          </p:txBody>
        </p:sp>
        <p:sp>
          <p:nvSpPr>
            <p:cNvPr id="99" name="Rectangle 210"/>
            <p:cNvSpPr>
              <a:spLocks noChangeArrowheads="1"/>
            </p:cNvSpPr>
            <p:nvPr/>
          </p:nvSpPr>
          <p:spPr bwMode="auto">
            <a:xfrm>
              <a:off x="1072" y="307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100" name="Rectangle 211"/>
            <p:cNvSpPr>
              <a:spLocks noChangeArrowheads="1"/>
            </p:cNvSpPr>
            <p:nvPr/>
          </p:nvSpPr>
          <p:spPr bwMode="auto">
            <a:xfrm>
              <a:off x="1584" y="307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101" name="Rectangle 212"/>
            <p:cNvSpPr>
              <a:spLocks noChangeArrowheads="1"/>
            </p:cNvSpPr>
            <p:nvPr/>
          </p:nvSpPr>
          <p:spPr bwMode="auto">
            <a:xfrm>
              <a:off x="2096" y="307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102" name="Rectangle 213"/>
            <p:cNvSpPr>
              <a:spLocks noChangeArrowheads="1"/>
            </p:cNvSpPr>
            <p:nvPr/>
          </p:nvSpPr>
          <p:spPr bwMode="auto">
            <a:xfrm>
              <a:off x="2608" y="307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103" name="Rectangle 214"/>
            <p:cNvSpPr>
              <a:spLocks noChangeArrowheads="1"/>
            </p:cNvSpPr>
            <p:nvPr/>
          </p:nvSpPr>
          <p:spPr bwMode="auto">
            <a:xfrm>
              <a:off x="3119" y="307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104" name="Rectangle 215"/>
            <p:cNvSpPr>
              <a:spLocks noChangeArrowheads="1"/>
            </p:cNvSpPr>
            <p:nvPr/>
          </p:nvSpPr>
          <p:spPr bwMode="auto">
            <a:xfrm>
              <a:off x="3631" y="307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105" name="Rectangle 216"/>
            <p:cNvSpPr>
              <a:spLocks noChangeArrowheads="1"/>
            </p:cNvSpPr>
            <p:nvPr/>
          </p:nvSpPr>
          <p:spPr bwMode="auto">
            <a:xfrm>
              <a:off x="4143" y="307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106" name="Rectangle 217"/>
            <p:cNvSpPr>
              <a:spLocks noChangeArrowheads="1"/>
            </p:cNvSpPr>
            <p:nvPr/>
          </p:nvSpPr>
          <p:spPr bwMode="auto">
            <a:xfrm>
              <a:off x="4655" y="3077"/>
              <a:ext cx="3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0.00%</a:t>
              </a:r>
              <a:endParaRPr lang="en-US" altLang="en-US"/>
            </a:p>
          </p:txBody>
        </p:sp>
        <p:sp>
          <p:nvSpPr>
            <p:cNvPr id="107" name="Rectangle 218"/>
            <p:cNvSpPr>
              <a:spLocks noChangeArrowheads="1"/>
            </p:cNvSpPr>
            <p:nvPr/>
          </p:nvSpPr>
          <p:spPr bwMode="auto">
            <a:xfrm>
              <a:off x="5055" y="3077"/>
              <a:ext cx="48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100.00%</a:t>
              </a:r>
              <a:endParaRPr lang="en-US" altLang="en-US"/>
            </a:p>
          </p:txBody>
        </p:sp>
        <p:sp>
          <p:nvSpPr>
            <p:cNvPr id="108" name="Rectangle 219"/>
            <p:cNvSpPr>
              <a:spLocks noChangeArrowheads="1"/>
            </p:cNvSpPr>
            <p:nvPr/>
          </p:nvSpPr>
          <p:spPr bwMode="auto">
            <a:xfrm>
              <a:off x="2728" y="1474"/>
              <a:ext cx="95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Calibri" panose="020F0502020204030204" pitchFamily="34" charset="0"/>
                </a:rPr>
                <a:t>Rating at year end</a:t>
              </a:r>
              <a:endParaRPr lang="en-US" altLang="en-US"/>
            </a:p>
          </p:txBody>
        </p:sp>
        <p:sp>
          <p:nvSpPr>
            <p:cNvPr id="109" name="Line 220"/>
            <p:cNvSpPr>
              <a:spLocks noChangeShapeType="1"/>
            </p:cNvSpPr>
            <p:nvPr/>
          </p:nvSpPr>
          <p:spPr bwMode="auto">
            <a:xfrm>
              <a:off x="353" y="1458"/>
              <a:ext cx="51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221"/>
            <p:cNvSpPr>
              <a:spLocks noChangeArrowheads="1"/>
            </p:cNvSpPr>
            <p:nvPr/>
          </p:nvSpPr>
          <p:spPr bwMode="auto">
            <a:xfrm>
              <a:off x="353" y="1458"/>
              <a:ext cx="51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1" name="Line 222"/>
            <p:cNvSpPr>
              <a:spLocks noChangeShapeType="1"/>
            </p:cNvSpPr>
            <p:nvPr/>
          </p:nvSpPr>
          <p:spPr bwMode="auto">
            <a:xfrm>
              <a:off x="353" y="1779"/>
              <a:ext cx="51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223"/>
            <p:cNvSpPr>
              <a:spLocks noChangeArrowheads="1"/>
            </p:cNvSpPr>
            <p:nvPr/>
          </p:nvSpPr>
          <p:spPr bwMode="auto">
            <a:xfrm>
              <a:off x="353" y="1779"/>
              <a:ext cx="51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" name="Line 224"/>
            <p:cNvSpPr>
              <a:spLocks noChangeShapeType="1"/>
            </p:cNvSpPr>
            <p:nvPr/>
          </p:nvSpPr>
          <p:spPr bwMode="auto">
            <a:xfrm>
              <a:off x="353" y="3222"/>
              <a:ext cx="51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225"/>
            <p:cNvSpPr>
              <a:spLocks noChangeArrowheads="1"/>
            </p:cNvSpPr>
            <p:nvPr/>
          </p:nvSpPr>
          <p:spPr bwMode="auto">
            <a:xfrm>
              <a:off x="353" y="3222"/>
              <a:ext cx="51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267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 Markov Chain for Bond Ratings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HK" dirty="0" smtClean="0"/>
                  <a:t>Thus the </a:t>
                </a:r>
                <a:r>
                  <a:rPr lang="en-HK" dirty="0" smtClean="0">
                    <a:solidFill>
                      <a:srgbClr val="FF0000"/>
                    </a:solidFill>
                  </a:rPr>
                  <a:t>state space </a:t>
                </a:r>
                <a:r>
                  <a:rPr lang="en-HK" dirty="0" smtClean="0"/>
                  <a:t>are the ratings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𝐴𝑎𝑎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𝐴𝑎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𝐵𝑎𝑎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𝐵𝑎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𝐶𝑎𝑎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𝐶𝑎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𝐷𝑒𝑓𝑎𝑢𝑙𝑡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HK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𝐴𝑎𝑎</m:t>
                    </m:r>
                  </m:oMath>
                </a14:m>
                <a:r>
                  <a:rPr lang="en-HK" dirty="0" smtClean="0"/>
                  <a:t> means “judged to be of the highest quality, subject to the lowest level of credit risk”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𝐷𝑒𝑓𝑎𝑢𝑙𝑡</m:t>
                    </m:r>
                  </m:oMath>
                </a14:m>
                <a:r>
                  <a:rPr lang="en-HK" dirty="0" smtClean="0"/>
                  <a:t> means the bondholder will not get all their money back</a:t>
                </a:r>
              </a:p>
              <a:p>
                <a:r>
                  <a:rPr lang="en-HK" dirty="0" smtClean="0"/>
                  <a:t>Rating transition matrices are used by banks to </a:t>
                </a:r>
                <a:r>
                  <a:rPr lang="en-HK" dirty="0" smtClean="0">
                    <a:solidFill>
                      <a:srgbClr val="FF0000"/>
                    </a:solidFill>
                  </a:rPr>
                  <a:t>simulate future behaviour of bonds</a:t>
                </a:r>
                <a:r>
                  <a:rPr lang="en-HK" dirty="0" smtClean="0"/>
                  <a:t>, to generate profit/loss distribution of portfolios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60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 Markov Chain for Bond Ratings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Assuming the rating of a bond is a Markov process, given a one-year transition matrix </a:t>
                </a:r>
                <a14:m>
                  <m:oMath xmlns:m="http://schemas.openxmlformats.org/officeDocument/2006/math">
                    <m:r>
                      <a:rPr lang="en-HK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/>
                  <a:t>, we can find transition matrices for all time periods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-year transition matrix </a:t>
                </a:r>
                <a:r>
                  <a:rPr lang="en-US" dirty="0"/>
                  <a:t>would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-month transition matrix would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HK" dirty="0" smtClean="0"/>
                  <a:t>Do you think bond ratings have the Markov property?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8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Discrete-time Markov Chain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mtClean="0"/>
                  <a:t>A discrete-time Markov Chain (DTMC) is a Markov process whose state space is a finite or countable set, and whose (time) index 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={0, 1, 2, …}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Thus a DTMC has the property that</a:t>
                </a:r>
              </a:p>
              <a:p>
                <a:pPr lvl="1"/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&amp; 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𝐴𝑙𝑙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𝑝𝑎𝑠𝑡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h𝑖𝑠𝑡𝑜𝑟𝑦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&amp; 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&amp; 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≔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&amp; </m:t>
                        </m:r>
                      </m:e>
                    </m:eqArr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2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Stationary Markov Chain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7133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mtClean="0"/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mtClean="0"/>
                  <a:t> is called the </a:t>
                </a:r>
                <a:r>
                  <a:rPr lang="en-US" smtClean="0">
                    <a:solidFill>
                      <a:srgbClr val="FF0000"/>
                    </a:solidFill>
                  </a:rPr>
                  <a:t>transition probability</a:t>
                </a:r>
                <a:r>
                  <a:rPr lang="en-US" smtClean="0"/>
                  <a:t>, as it gives the probability of the process moving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mtClean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to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mtClean="0"/>
                  <a:t> over the next time step</a:t>
                </a:r>
              </a:p>
              <a:p>
                <a:r>
                  <a:rPr lang="en-US" smtClean="0"/>
                  <a:t>If the transition probability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, the time of the transition, then the chain is said to be </a:t>
                </a:r>
                <a:r>
                  <a:rPr lang="en-US" smtClean="0">
                    <a:solidFill>
                      <a:srgbClr val="FF0000"/>
                    </a:solidFill>
                  </a:rPr>
                  <a:t>stationary</a:t>
                </a:r>
                <a:r>
                  <a:rPr lang="en-US" smtClean="0"/>
                  <a:t>.  In this case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mtClean="0"/>
              </a:p>
              <a:p>
                <a:r>
                  <a:rPr lang="en-US" smtClean="0"/>
                  <a:t>From now on, all our DTMCs will be stationary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713387"/>
              </a:xfrm>
              <a:blipFill rotWithShape="1">
                <a:blip r:embed="rId2"/>
                <a:stretch>
                  <a:fillRect l="-1630" t="-1423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3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 Probability Matrix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Clearly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 will play a crucial role in describing DTMCs.  The best way to present them is in a </a:t>
                </a:r>
                <a:r>
                  <a:rPr lang="en-US" smtClean="0">
                    <a:solidFill>
                      <a:srgbClr val="FF0000"/>
                    </a:solidFill>
                  </a:rPr>
                  <a:t>transition probability matrix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</m:oMath>
                </a14:m>
                <a:endParaRPr lang="en-US" b="1" smtClean="0"/>
              </a:p>
              <a:p>
                <a:r>
                  <a:rPr lang="en-US" smtClean="0"/>
                  <a:t>If the chain has finitely many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mtClean="0"/>
                  <a:t>, say) states, the transition probability matrix looks like</a:t>
                </a:r>
                <a:endParaRPr lang="en-US" b="1" i="1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mtClean="0"/>
              </a:p>
              <a:p>
                <a:r>
                  <a:rPr lang="en-US" smtClean="0"/>
                  <a:t>If the chain has countably infinitely many states,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smtClean="0"/>
                  <a:t> is an infinitely large matrix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1752" r="-2222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26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6164E4-E892-44C2-8CE3-A91F313A530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ea typeface="新細明體" pitchFamily="18" charset="-120"/>
              </a:rPr>
              <a:t>Markov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TW" smtClean="0">
                    <a:ea typeface="新細明體" pitchFamily="18" charset="-120"/>
                  </a:rPr>
                  <a:t>The 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+1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)st row is the probability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 conditional on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 smtClean="0">
                        <a:latin typeface="Cambria Math"/>
                        <a:ea typeface="新細明體" pitchFamily="18" charset="-120"/>
                      </a:rPr>
                      <m:t>𝑛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= 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𝑖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.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𝑝</m:t>
                    </m:r>
                    <m:r>
                      <a:rPr lang="en-US" altLang="zh-TW" i="1" baseline="-25000" smtClean="0">
                        <a:latin typeface="Cambria Math"/>
                        <a:ea typeface="新細明體" pitchFamily="18" charset="-120"/>
                      </a:rPr>
                      <m:t>𝑖𝑗</m:t>
                    </m:r>
                  </m:oMath>
                </a14:m>
                <a:r>
                  <a:rPr lang="en-US" altLang="zh-TW" smtClean="0">
                    <a:ea typeface="新細明體" pitchFamily="18" charset="-120"/>
                  </a:rPr>
                  <a:t> is non-negative and each row sums to one.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=1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r>
                  <a:rPr lang="en-US" altLang="zh-TW" smtClean="0">
                    <a:ea typeface="新細明體" pitchFamily="18" charset="-120"/>
                  </a:rPr>
                  <a:t>Denote the </a:t>
                </a:r>
                <a:r>
                  <a:rPr lang="en-US" altLang="zh-TW" smtClean="0">
                    <a:solidFill>
                      <a:srgbClr val="FF0000"/>
                    </a:solidFill>
                    <a:ea typeface="新細明體" pitchFamily="18" charset="-120"/>
                  </a:rPr>
                  <a:t>initial probabilities</a:t>
                </a:r>
                <a:r>
                  <a:rPr lang="en-US" altLang="zh-TW" smtClean="0">
                    <a:ea typeface="新細明體" pitchFamily="18" charset="-12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𝑟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(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=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) = </m:t>
                    </m:r>
                    <m:r>
                      <a:rPr lang="en-US" altLang="zh-CN" i="1">
                        <a:latin typeface="Cambria Math"/>
                        <a:ea typeface="新細明體" pitchFamily="18" charset="-120"/>
                      </a:rPr>
                      <m:t>𝑞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𝑖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r>
                  <a:rPr lang="en-US" altLang="zh-TW" smtClean="0">
                    <a:ea typeface="新細明體" pitchFamily="18" charset="-120"/>
                  </a:rPr>
                  <a:t>Now calculate the probability of a path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𝑃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(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).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81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Characterising a Markov Chain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mtClean="0">
                    <a:ea typeface="新細明體" pitchFamily="18" charset="-120"/>
                  </a:rPr>
                  <a:t>By definition of </a:t>
                </a:r>
                <a:r>
                  <a:rPr lang="en-US" altLang="zh-TW">
                    <a:ea typeface="新細明體" pitchFamily="18" charset="-120"/>
                  </a:rPr>
                  <a:t>conditional </a:t>
                </a:r>
                <a:r>
                  <a:rPr lang="en-US" altLang="zh-TW" smtClean="0">
                    <a:ea typeface="新細明體" pitchFamily="18" charset="-120"/>
                  </a:rPr>
                  <a:t>probability: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𝑃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(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 smtClean="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)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新細明體" pitchFamily="18" charset="-120"/>
                        </a:rPr>
                        <m:t>= 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𝑋</m:t>
                          </m:r>
                          <m:r>
                            <a:rPr lang="en-US" altLang="zh-TW" i="1" baseline="-25000">
                              <a:latin typeface="Cambria Math"/>
                              <a:ea typeface="新細明體" pitchFamily="18" charset="-12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 = 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𝑖</m:t>
                          </m:r>
                          <m:r>
                            <a:rPr lang="en-US" altLang="zh-TW" i="1" baseline="-25000">
                              <a:latin typeface="Cambria Math"/>
                              <a:ea typeface="新細明體" pitchFamily="18" charset="-12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𝑋</m:t>
                          </m:r>
                          <m:r>
                            <a:rPr lang="en-US" altLang="zh-TW" i="1" baseline="-25000">
                              <a:latin typeface="Cambria Math"/>
                              <a:ea typeface="新細明體" pitchFamily="18" charset="-12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 = 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𝑖</m:t>
                          </m:r>
                          <m:r>
                            <a:rPr lang="en-US" altLang="zh-TW" i="1" baseline="-25000">
                              <a:latin typeface="Cambria Math"/>
                              <a:ea typeface="新細明體" pitchFamily="18" charset="-12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ea typeface="新細明體" pitchFamily="18" charset="-12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 = 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ea typeface="新細明體" pitchFamily="18" charset="-12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  <a:ea typeface="新細明體" pitchFamily="18" charset="-120"/>
                        </a:rPr>
                        <m:t>×  </m:t>
                      </m:r>
                      <m:r>
                        <a:rPr lang="en-US" altLang="zh-TW" i="1" smtClean="0">
                          <a:latin typeface="Cambria Math"/>
                          <a:ea typeface="新細明體" pitchFamily="18" charset="-120"/>
                        </a:rPr>
                        <m:t> 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𝑃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𝑋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 =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𝑖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| 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𝑋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0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 = 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𝑖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0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, …,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 =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𝑖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)</m:t>
                      </m:r>
                    </m:oMath>
                  </m:oMathPara>
                </a14:m>
                <a:endParaRPr lang="en-US" altLang="zh-TW" i="1" smtClean="0">
                  <a:ea typeface="新細明體" pitchFamily="18" charset="-120"/>
                </a:endParaRPr>
              </a:p>
              <a:p>
                <a:r>
                  <a:rPr lang="en-US" altLang="zh-TW">
                    <a:ea typeface="新細明體" pitchFamily="18" charset="-120"/>
                  </a:rPr>
                  <a:t>By the </a:t>
                </a:r>
                <a:r>
                  <a:rPr lang="en-US" altLang="zh-TW">
                    <a:solidFill>
                      <a:srgbClr val="FF0000"/>
                    </a:solidFill>
                    <a:ea typeface="新細明體" pitchFamily="18" charset="-120"/>
                  </a:rPr>
                  <a:t>Markov </a:t>
                </a:r>
                <a:r>
                  <a:rPr lang="en-US" altLang="zh-TW" smtClean="0">
                    <a:solidFill>
                      <a:srgbClr val="FF0000"/>
                    </a:solidFill>
                    <a:ea typeface="新細明體" pitchFamily="18" charset="-120"/>
                  </a:rPr>
                  <a:t>property</a:t>
                </a:r>
                <a:r>
                  <a:rPr lang="en-US" altLang="zh-TW" smtClean="0">
                    <a:ea typeface="新細明體" pitchFamily="18" charset="-12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新細明體" pitchFamily="18" charset="-120"/>
                        </a:rPr>
                        <m:t>𝑃</m:t>
                      </m:r>
                      <m:r>
                        <a:rPr lang="en-US" altLang="zh-TW" i="1" smtClean="0">
                          <a:latin typeface="Cambria Math"/>
                          <a:ea typeface="新細明體" pitchFamily="18" charset="-12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latin typeface="Cambria Math"/>
                              <a:ea typeface="新細明體" pitchFamily="18" charset="-120"/>
                            </a:rPr>
                            <m:t>𝑋</m:t>
                          </m:r>
                        </m:e>
                        <m:sub>
                          <m:r>
                            <a:rPr lang="en-US" altLang="zh-TW" i="1" smtClean="0">
                              <a:latin typeface="Cambria Math"/>
                              <a:ea typeface="新細明體" pitchFamily="18" charset="-120"/>
                            </a:rPr>
                            <m:t>𝑛</m:t>
                          </m:r>
                        </m:sub>
                      </m:sSub>
                      <m:r>
                        <a:rPr lang="en-US" altLang="zh-TW" i="1" smtClean="0">
                          <a:latin typeface="Cambria Math"/>
                          <a:ea typeface="新細明體" pitchFamily="18" charset="-120"/>
                        </a:rPr>
                        <m:t> =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𝑖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| 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𝑋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0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 = 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𝑖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0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, 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𝑋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1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 = 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𝑖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1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, …,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 =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𝑖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) </m:t>
                      </m:r>
                    </m:oMath>
                  </m:oMathPara>
                </a14:m>
                <a:endParaRPr lang="en-US" altLang="zh-TW" i="1" smtClean="0">
                  <a:ea typeface="新細明體" pitchFamily="18" charset="-12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新細明體" pitchFamily="18" charset="-120"/>
                        </a:rPr>
                        <m:t>= 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𝑋</m:t>
                          </m:r>
                          <m:r>
                            <a:rPr lang="en-US" altLang="zh-TW" i="1" baseline="-25000">
                              <a:latin typeface="Cambria Math"/>
                              <a:ea typeface="新細明體" pitchFamily="18" charset="-12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 = 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ea typeface="新細明體" pitchFamily="18" charset="-12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  <a:ea typeface="新細明體" pitchFamily="18" charset="-12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b="0" i="1" baseline="-25000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 =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𝑖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) =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TW" i="1" smtClean="0">
                  <a:ea typeface="新細明體" pitchFamily="18" charset="-120"/>
                </a:endParaRPr>
              </a:p>
              <a:p>
                <a:r>
                  <a:rPr lang="en-US" altLang="zh-TW" smtClean="0">
                    <a:ea typeface="新細明體" pitchFamily="18" charset="-12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𝑃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(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 smtClean="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1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)</m:t>
                    </m:r>
                  </m:oMath>
                </a14:m>
                <a:endParaRPr lang="en-US" altLang="zh-TW" smtClean="0">
                  <a:ea typeface="新細明體" pitchFamily="18" charset="-12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新細明體" pitchFamily="18" charset="-120"/>
                        </a:rPr>
                        <m:t>= 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𝑋</m:t>
                          </m:r>
                          <m:r>
                            <a:rPr lang="en-US" altLang="zh-TW" i="1" baseline="-25000">
                              <a:latin typeface="Cambria Math"/>
                              <a:ea typeface="新細明體" pitchFamily="18" charset="-12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 = 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𝑖</m:t>
                          </m:r>
                          <m:r>
                            <a:rPr lang="en-US" altLang="zh-TW" i="1" baseline="-25000">
                              <a:latin typeface="Cambria Math"/>
                              <a:ea typeface="新細明體" pitchFamily="18" charset="-12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𝑋</m:t>
                          </m:r>
                          <m:r>
                            <a:rPr lang="en-US" altLang="zh-TW" i="1" baseline="-25000">
                              <a:latin typeface="Cambria Math"/>
                              <a:ea typeface="新細明體" pitchFamily="18" charset="-12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 = 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𝑖</m:t>
                          </m:r>
                          <m:r>
                            <a:rPr lang="en-US" altLang="zh-TW" i="1" baseline="-25000">
                              <a:latin typeface="Cambria Math"/>
                              <a:ea typeface="新細明體" pitchFamily="18" charset="-12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ea typeface="新細明體" pitchFamily="18" charset="-12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ea typeface="新細明體" pitchFamily="18" charset="-12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  <a:ea typeface="新細明體" pitchFamily="18" charset="-120"/>
                        </a:rPr>
                        <m:t>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  <a:ea typeface="新細明體" pitchFamily="18" charset="-12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ea typeface="新細明體" pitchFamily="18" charset="-12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TW" i="1">
                  <a:ea typeface="新細明體" pitchFamily="18" charset="-120"/>
                </a:endParaRPr>
              </a:p>
              <a:p>
                <a:endParaRPr lang="en-US" altLang="zh-TW" i="1">
                  <a:ea typeface="新細明體" pitchFamily="18" charset="-120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Characterising a Markov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TW" smtClean="0">
                    <a:ea typeface="新細明體" pitchFamily="18" charset="-120"/>
                  </a:rPr>
                  <a:t>Inductively, we have</a:t>
                </a:r>
              </a:p>
              <a:p>
                <a:pPr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新細明體" pitchFamily="18" charset="-120"/>
                        </a:rPr>
                        <m:t>𝑃</m:t>
                      </m:r>
                      <m:r>
                        <a:rPr lang="en-US" altLang="zh-TW" i="1" smtClean="0">
                          <a:latin typeface="Cambria Math"/>
                          <a:ea typeface="新細明體" pitchFamily="18" charset="-120"/>
                        </a:rPr>
                        <m:t>(</m:t>
                      </m:r>
                      <m:r>
                        <a:rPr lang="en-US" altLang="zh-TW" i="1" smtClean="0">
                          <a:latin typeface="Cambria Math"/>
                          <a:ea typeface="新細明體" pitchFamily="18" charset="-120"/>
                        </a:rPr>
                        <m:t>𝑋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0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 = 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𝑖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0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, 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𝑋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1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 = 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𝑖</m:t>
                      </m:r>
                      <m:r>
                        <a:rPr lang="en-US" altLang="zh-TW" i="1" baseline="-25000">
                          <a:latin typeface="Cambria Math"/>
                          <a:ea typeface="新細明體" pitchFamily="18" charset="-120"/>
                        </a:rPr>
                        <m:t>1</m:t>
                      </m:r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, …,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𝑋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 =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𝑖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  <a:ea typeface="新細明體" pitchFamily="18" charset="-12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新細明體" pitchFamily="18" charset="-120"/>
                        </a:rPr>
                        <m:t>)</m:t>
                      </m:r>
                    </m:oMath>
                  </m:oMathPara>
                </a14:m>
                <a:endParaRPr lang="en-US" altLang="zh-TW">
                  <a:ea typeface="新細明體" pitchFamily="18" charset="-120"/>
                </a:endParaRPr>
              </a:p>
              <a:p>
                <a:pPr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新細明體" pitchFamily="18" charset="-120"/>
                        </a:rPr>
                        <m:t>		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新細明體" pitchFamily="18" charset="-12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新細明體" pitchFamily="18" charset="-12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  <a:ea typeface="新細明體" pitchFamily="18" charset="-12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新細明體" pitchFamily="18" charset="-120"/>
                        </a:rPr>
                        <m:t>⋯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新細明體" pitchFamily="18" charset="-12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  <a:ea typeface="新細明體" pitchFamily="18" charset="-12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新細明體" pitchFamily="18" charset="-12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  <a:ea typeface="新細明體" pitchFamily="18" charset="-12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新細明體" pitchFamily="18" charset="-12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TW" i="1" smtClean="0">
                  <a:ea typeface="新細明體" pitchFamily="18" charset="-12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TW">
                    <a:ea typeface="新細明體" pitchFamily="18" charset="-120"/>
                  </a:rPr>
                  <a:t>Using the same set of computation, it can be shown that</a:t>
                </a:r>
                <a:endParaRPr lang="en-US" altLang="zh-TW" smtClean="0">
                  <a:ea typeface="新細明體" pitchFamily="18" charset="-120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=</m:t>
                        </m:r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𝑗</m:t>
                        </m:r>
                        <m:r>
                          <a:rPr lang="en-US" altLang="zh-TW" i="1" baseline="-25000">
                            <a:latin typeface="Cambria Math"/>
                            <a:ea typeface="新細明體" pitchFamily="18" charset="-120"/>
                          </a:rPr>
                          <m:t>1</m:t>
                        </m:r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新細明體" pitchFamily="18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=</m:t>
                        </m:r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新細明體" pitchFamily="18" charset="-12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新細明體" pitchFamily="18" charset="-12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𝑋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𝑖</m:t>
                    </m:r>
                    <m:r>
                      <a:rPr lang="en-US" altLang="zh-TW" i="1" baseline="-25000">
                        <a:latin typeface="Cambria Math"/>
                        <a:ea typeface="新細明體" pitchFamily="18" charset="-120"/>
                      </a:rPr>
                      <m:t>0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,…,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)</m:t>
                    </m:r>
                  </m:oMath>
                </a14:m>
                <a:endParaRPr lang="en-US" altLang="zh-TW">
                  <a:ea typeface="新細明體" pitchFamily="18" charset="-120"/>
                </a:endParaRP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zh-TW" i="1">
                    <a:ea typeface="新細明體" pitchFamily="18" charset="-12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= </m:t>
                    </m:r>
                    <m:r>
                      <a:rPr lang="en-US" altLang="zh-TW" i="1" smtClean="0">
                        <a:latin typeface="Cambria Math"/>
                        <a:ea typeface="新細明體" pitchFamily="18" charset="-12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/>
                                <a:ea typeface="新細明體" pitchFamily="18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=</m:t>
                        </m:r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𝑗</m:t>
                        </m:r>
                        <m:r>
                          <a:rPr lang="en-US" altLang="zh-TW" i="1" baseline="-25000">
                            <a:latin typeface="Cambria Math"/>
                            <a:ea typeface="新細明體" pitchFamily="18" charset="-120"/>
                          </a:rPr>
                          <m:t>1</m:t>
                        </m:r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新細明體" pitchFamily="18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新細明體" pitchFamily="18" charset="-12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新細明體" pitchFamily="18" charset="-12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新細明體" pitchFamily="18" charset="-12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新細明體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新細明體" pitchFamily="18" charset="-120"/>
                      </a:rPr>
                      <m:t>)</m:t>
                    </m:r>
                  </m:oMath>
                </a14:m>
                <a:endParaRPr lang="en-US" altLang="zh-TW" i="1">
                  <a:ea typeface="新細明體" pitchFamily="18" charset="-12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TW" smtClean="0">
                    <a:ea typeface="新細明體" pitchFamily="18" charset="-120"/>
                  </a:rPr>
                  <a:t>A Markov </a:t>
                </a:r>
                <a:r>
                  <a:rPr lang="en-US" altLang="zh-TW">
                    <a:ea typeface="新細明體" pitchFamily="18" charset="-120"/>
                  </a:rPr>
                  <a:t>Chain is a stochastic process whose future </a:t>
                </a:r>
                <a:r>
                  <a:rPr lang="en-US" altLang="zh-TW" smtClean="0">
                    <a:ea typeface="新細明體" pitchFamily="18" charset="-120"/>
                  </a:rPr>
                  <a:t>behaviour </a:t>
                </a:r>
                <a:r>
                  <a:rPr lang="en-US" altLang="zh-TW">
                    <a:ea typeface="新細明體" pitchFamily="18" charset="-120"/>
                  </a:rPr>
                  <a:t>is independent </a:t>
                </a:r>
                <a:r>
                  <a:rPr lang="en-US" altLang="zh-TW" smtClean="0">
                    <a:ea typeface="新細明體" pitchFamily="18" charset="-120"/>
                  </a:rPr>
                  <a:t>of </a:t>
                </a:r>
                <a:r>
                  <a:rPr lang="en-US" altLang="zh-TW">
                    <a:ea typeface="新細明體" pitchFamily="18" charset="-120"/>
                  </a:rPr>
                  <a:t>its past behavior when its current state is known.</a:t>
                </a:r>
              </a:p>
              <a:p>
                <a:pPr>
                  <a:lnSpc>
                    <a:spcPct val="90000"/>
                  </a:lnSpc>
                </a:pPr>
                <a:endParaRPr lang="en-US" altLang="zh-TW" i="1">
                  <a:ea typeface="新細明體" pitchFamily="18" charset="-120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01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Chapman-Kolmogorov Equation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mtClean="0">
                    <a:ea typeface="新細明體" pitchFamily="18" charset="-120"/>
                  </a:rPr>
                  <a:t>One may want to know the position of </a:t>
                </a:r>
                <a:r>
                  <a:rPr lang="en-US" altLang="zh-CN">
                    <a:ea typeface="新細明體" pitchFamily="18" charset="-120"/>
                  </a:rPr>
                  <a:t>a Markov chain </a:t>
                </a:r>
                <a:r>
                  <a:rPr lang="en-US" altLang="zh-TW">
                    <a:ea typeface="新細明體" pitchFamily="18" charset="-120"/>
                  </a:rPr>
                  <a:t>after </a:t>
                </a:r>
                <a:r>
                  <a:rPr lang="en-US" altLang="zh-TW" i="1">
                    <a:ea typeface="新細明體" pitchFamily="18" charset="-120"/>
                  </a:rPr>
                  <a:t>n</a:t>
                </a:r>
                <a:r>
                  <a:rPr lang="en-US" altLang="zh-TW">
                    <a:ea typeface="新細明體" pitchFamily="18" charset="-120"/>
                  </a:rPr>
                  <a:t> steps.</a:t>
                </a:r>
              </a:p>
              <a:p>
                <a:r>
                  <a:rPr lang="en-US" altLang="zh-TW" smtClean="0">
                    <a:ea typeface="新細明體" pitchFamily="18" charset="-120"/>
                  </a:rPr>
                  <a:t>Therefore we </a:t>
                </a:r>
                <a:r>
                  <a:rPr lang="en-US" altLang="zh-TW">
                    <a:ea typeface="新細明體" pitchFamily="18" charset="-120"/>
                  </a:rPr>
                  <a:t>want to know the </a:t>
                </a:r>
                <a:r>
                  <a:rPr lang="en-US" altLang="zh-TW" i="1">
                    <a:solidFill>
                      <a:srgbClr val="FF0000"/>
                    </a:solidFill>
                    <a:ea typeface="新細明體" pitchFamily="18" charset="-120"/>
                  </a:rPr>
                  <a:t>n</a:t>
                </a:r>
                <a:r>
                  <a:rPr lang="en-US" altLang="zh-TW">
                    <a:solidFill>
                      <a:srgbClr val="FF0000"/>
                    </a:solidFill>
                    <a:ea typeface="新細明體" pitchFamily="18" charset="-120"/>
                  </a:rPr>
                  <a:t>-step transition probabilities </a:t>
                </a:r>
                <a:r>
                  <a:rPr lang="en-US" altLang="zh-TW">
                    <a:ea typeface="新細明體" pitchFamily="18" charset="-120"/>
                  </a:rPr>
                  <a:t>of a Markov Chain.</a:t>
                </a:r>
                <a:r>
                  <a:rPr lang="en-US" altLang="zh-CN">
                    <a:ea typeface="新細明體" pitchFamily="18" charset="-120"/>
                  </a:rPr>
                  <a:t> </a:t>
                </a:r>
                <a:r>
                  <a:rPr lang="en-US" altLang="zh-CN" smtClean="0">
                    <a:ea typeface="新細明體" pitchFamily="18" charset="-12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  <a:ea typeface="新細明體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新細明體" pitchFamily="18" charset="-12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ea typeface="新細明體" pitchFamily="18" charset="-12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/>
                        <a:ea typeface="新細明體" pitchFamily="18" charset="-120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新細明體" pitchFamily="18" charset="-12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新細明體" pitchFamily="18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新細明體" pitchFamily="18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新細明體" pitchFamily="18" charset="-12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  <a:ea typeface="新細明體" pitchFamily="18" charset="-12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  <a:ea typeface="新細明體" pitchFamily="18" charset="-12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新細明體" pitchFamily="18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新細明體" pitchFamily="18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新細明體" pitchFamily="18" charset="-12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  <a:ea typeface="新細明體" pitchFamily="18" charset="-12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mtClean="0"/>
                  <a:t>.  Then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6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1027</Words>
  <Application>Microsoft Office PowerPoint</Application>
  <PresentationFormat>On-screen Show (4:3)</PresentationFormat>
  <Paragraphs>300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新細明體</vt:lpstr>
      <vt:lpstr>宋体</vt:lpstr>
      <vt:lpstr>Arial</vt:lpstr>
      <vt:lpstr>Calibri</vt:lpstr>
      <vt:lpstr>Cambria Math</vt:lpstr>
      <vt:lpstr>Symbol</vt:lpstr>
      <vt:lpstr>Times New Roman</vt:lpstr>
      <vt:lpstr>Verdana</vt:lpstr>
      <vt:lpstr>Office 主题</vt:lpstr>
      <vt:lpstr>STAT3007: Introduction to Stochastic Processes</vt:lpstr>
      <vt:lpstr>Markov Process</vt:lpstr>
      <vt:lpstr>Discrete-time Markov Chain</vt:lpstr>
      <vt:lpstr>Stationary Markov Chain</vt:lpstr>
      <vt:lpstr>Transition Probability Matrix</vt:lpstr>
      <vt:lpstr>Markov matrix</vt:lpstr>
      <vt:lpstr>Characterising a Markov Chain</vt:lpstr>
      <vt:lpstr>Characterising a Markov Chain</vt:lpstr>
      <vt:lpstr>Chapman-Kolmogorov Equation</vt:lpstr>
      <vt:lpstr>Chapman-Kolmogorov Equation</vt:lpstr>
      <vt:lpstr>Matrix Operations</vt:lpstr>
      <vt:lpstr>Example</vt:lpstr>
      <vt:lpstr>A Markov Model</vt:lpstr>
      <vt:lpstr>A Markov Model</vt:lpstr>
      <vt:lpstr>A Markov Model</vt:lpstr>
      <vt:lpstr>A Markov Model</vt:lpstr>
      <vt:lpstr>A Markov Model</vt:lpstr>
      <vt:lpstr>A Markov Model</vt:lpstr>
      <vt:lpstr>A Markov Model</vt:lpstr>
      <vt:lpstr>A Markov Model</vt:lpstr>
      <vt:lpstr>A Markov Chain for Genetics</vt:lpstr>
      <vt:lpstr>A Markov Chain for Genetics</vt:lpstr>
      <vt:lpstr>A Markov Chain for Genetics</vt:lpstr>
      <vt:lpstr>A Markov Chain for Genetics</vt:lpstr>
      <vt:lpstr>A Markov Chain for Bond Ratings</vt:lpstr>
      <vt:lpstr>A Markov Chain for Bond Ratings</vt:lpstr>
      <vt:lpstr>A Markov Chain for Bond Ratings</vt:lpstr>
      <vt:lpstr>A Markov Chain for Bond Ratings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STAT3007: Introduction to Stochastic Processes</dc:title>
  <cp:lastModifiedBy>jawright</cp:lastModifiedBy>
  <cp:revision>39</cp:revision>
  <cp:lastPrinted>2016-09-21T08:38:59Z</cp:lastPrinted>
  <dcterms:modified xsi:type="dcterms:W3CDTF">2018-09-24T09:05:03Z</dcterms:modified>
</cp:coreProperties>
</file>