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904EA-5AE2-4169-B92C-5CEE2A7949C2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52F2E-22A7-467D-9C60-F9879EAF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12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61FDD-FE91-4886-8858-BC7EF3F11C3C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467E0-6B22-49F8-BDDA-0C97AD91C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94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A65C-C1E7-4512-93DB-5229D4E774DD}" type="datetime1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6A28-02ED-438E-B320-BE543C59C618}" type="datetime1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53CF-14F5-45DB-8BF7-84CD03F7AFCA}" type="datetime1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ED5C-B93F-4168-930E-D652054BF44C}" type="datetime1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E1D6-5BFD-46F4-89CF-27FFF4C559A5}" type="datetime1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1706-0384-463D-ADA7-F144C0F6E3EB}" type="datetime1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8133-AB18-403D-BA22-6ACB9368B5AB}" type="datetime1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B428-6E58-48DA-A31A-54B1D4975C12}" type="datetime1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0398-953D-45A1-9729-2D714A06EB60}" type="datetime1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95D16-F492-4665-8273-A7B448748249}" type="datetime1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CA9-43A9-45DD-AF8A-CF5369542F7B}" type="datetime1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C9859-2FF8-4955-A947-B40AA8E52E83}" type="datetime1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STAT3007: Introduction to Stochastic Processes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First Step Analysis</a:t>
            </a:r>
          </a:p>
          <a:p>
            <a:endParaRPr lang="en-US"/>
          </a:p>
          <a:p>
            <a:r>
              <a:rPr lang="en-US" sz="2400" smtClean="0"/>
              <a:t>Dr. John Wright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02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Slightly Harder First Step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mtClean="0"/>
                  <a:t>For example, consider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𝑷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=.4+.3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+.2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b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=.1+.3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+.3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mtClean="0"/>
              </a:p>
              <a:p>
                <a:r>
                  <a:rPr lang="en-US" smtClean="0"/>
                  <a:t>Solve these simultaneous equations to find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30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43</m:t>
                        </m:r>
                      </m:den>
                    </m:f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19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43</m:t>
                        </m:r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617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69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Slightly Harder First Step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mtClean="0">
                    <a:ea typeface="新細明體" pitchFamily="18" charset="-120"/>
                  </a:rPr>
                  <a:t>The </a:t>
                </a:r>
                <a:r>
                  <a:rPr lang="en-US" altLang="zh-TW" smtClean="0">
                    <a:solidFill>
                      <a:srgbClr val="FF0000"/>
                    </a:solidFill>
                    <a:ea typeface="新細明體" pitchFamily="18" charset="-120"/>
                  </a:rPr>
                  <a:t>system of equations</a:t>
                </a:r>
              </a:p>
              <a:p>
                <a:pPr>
                  <a:buNone/>
                </a:pPr>
                <a:r>
                  <a:rPr lang="en-US" altLang="zh-TW" i="1">
                    <a:ea typeface="新細明體" pitchFamily="18" charset="-120"/>
                  </a:rPr>
                  <a:t>		      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𝑣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1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= 1 +</m:t>
                    </m:r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𝑝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11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𝑣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1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+</m:t>
                    </m:r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𝑝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12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𝑣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2</m:t>
                    </m:r>
                  </m:oMath>
                </a14:m>
                <a:endParaRPr lang="en-US" altLang="zh-TW" i="1">
                  <a:ea typeface="新細明體" pitchFamily="18" charset="-12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  <a:ea typeface="新細明體" pitchFamily="18" charset="-120"/>
                        </a:rPr>
                        <m:t>𝑣</m:t>
                      </m:r>
                      <m:r>
                        <a:rPr lang="en-US" altLang="zh-TW" i="1" baseline="-25000">
                          <a:latin typeface="Cambria Math"/>
                          <a:ea typeface="新細明體" pitchFamily="18" charset="-120"/>
                        </a:rPr>
                        <m:t>2</m:t>
                      </m:r>
                      <m:r>
                        <a:rPr lang="en-US" altLang="zh-TW" i="1">
                          <a:latin typeface="Cambria Math"/>
                          <a:ea typeface="新細明體" pitchFamily="18" charset="-120"/>
                        </a:rPr>
                        <m:t> = 1 +</m:t>
                      </m:r>
                      <m:r>
                        <a:rPr lang="en-US" altLang="zh-TW" b="0" i="1" smtClean="0">
                          <a:latin typeface="Cambria Math"/>
                          <a:ea typeface="新細明體" pitchFamily="18" charset="-120"/>
                        </a:rPr>
                        <m:t>𝑝</m:t>
                      </m:r>
                      <m:r>
                        <a:rPr lang="en-US" altLang="zh-TW" i="1" baseline="-25000">
                          <a:latin typeface="Cambria Math"/>
                          <a:ea typeface="新細明體" pitchFamily="18" charset="-120"/>
                        </a:rPr>
                        <m:t>21</m:t>
                      </m:r>
                      <m:r>
                        <a:rPr lang="en-US" altLang="zh-TW" i="1">
                          <a:latin typeface="Cambria Math"/>
                          <a:ea typeface="新細明體" pitchFamily="18" charset="-120"/>
                        </a:rPr>
                        <m:t>𝑣</m:t>
                      </m:r>
                      <m:r>
                        <a:rPr lang="en-US" altLang="zh-TW" i="1" baseline="-25000">
                          <a:latin typeface="Cambria Math"/>
                          <a:ea typeface="新細明體" pitchFamily="18" charset="-120"/>
                        </a:rPr>
                        <m:t>1</m:t>
                      </m:r>
                      <m:r>
                        <a:rPr lang="en-US" altLang="zh-TW" i="1">
                          <a:latin typeface="Cambria Math"/>
                          <a:ea typeface="新細明體" pitchFamily="18" charset="-120"/>
                        </a:rPr>
                        <m:t> +</m:t>
                      </m:r>
                      <m:r>
                        <a:rPr lang="en-US" altLang="zh-TW" b="0" i="1" smtClean="0">
                          <a:latin typeface="Cambria Math"/>
                          <a:ea typeface="新細明體" pitchFamily="18" charset="-120"/>
                        </a:rPr>
                        <m:t>𝑝</m:t>
                      </m:r>
                      <m:r>
                        <a:rPr lang="en-US" altLang="zh-TW" i="1" baseline="-25000">
                          <a:latin typeface="Cambria Math"/>
                          <a:ea typeface="新細明體" pitchFamily="18" charset="-120"/>
                        </a:rPr>
                        <m:t>22</m:t>
                      </m:r>
                      <m:r>
                        <a:rPr lang="en-US" altLang="zh-TW" i="1">
                          <a:latin typeface="Cambria Math"/>
                          <a:ea typeface="新細明體" pitchFamily="18" charset="-120"/>
                        </a:rPr>
                        <m:t>𝑣</m:t>
                      </m:r>
                      <m:r>
                        <a:rPr lang="en-US" altLang="zh-TW" i="1" baseline="-25000">
                          <a:latin typeface="Cambria Math"/>
                          <a:ea typeface="新細明體" pitchFamily="18" charset="-120"/>
                        </a:rPr>
                        <m:t>2</m:t>
                      </m:r>
                    </m:oMath>
                  </m:oMathPara>
                </a14:m>
                <a:endParaRPr lang="en-US" altLang="zh-TW">
                  <a:ea typeface="新細明體" pitchFamily="18" charset="-120"/>
                </a:endParaRPr>
              </a:p>
              <a:p>
                <a:r>
                  <a:rPr lang="en-US" altLang="zh-TW">
                    <a:ea typeface="新細明體" pitchFamily="18" charset="-120"/>
                  </a:rPr>
                  <a:t>implies the system of equations</a:t>
                </a:r>
              </a:p>
              <a:p>
                <a:pPr>
                  <a:buNone/>
                </a:pPr>
                <a:r>
                  <a:rPr lang="en-US" altLang="zh-TW" i="1">
                    <a:ea typeface="新細明體" pitchFamily="18" charset="-120"/>
                  </a:rPr>
                  <a:t>		      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𝑣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1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= 1 + .3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𝑣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1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+ .2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𝑣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2</m:t>
                    </m:r>
                  </m:oMath>
                </a14:m>
                <a:endParaRPr lang="en-US" altLang="zh-TW" i="1">
                  <a:ea typeface="新細明體" pitchFamily="18" charset="-12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  <a:ea typeface="新細明體" pitchFamily="18" charset="-120"/>
                        </a:rPr>
                        <m:t>𝑣</m:t>
                      </m:r>
                      <m:r>
                        <a:rPr lang="en-US" altLang="zh-TW" i="1" baseline="-25000">
                          <a:latin typeface="Cambria Math"/>
                          <a:ea typeface="新細明體" pitchFamily="18" charset="-120"/>
                        </a:rPr>
                        <m:t>2</m:t>
                      </m:r>
                      <m:r>
                        <a:rPr lang="en-US" altLang="zh-TW" i="1">
                          <a:latin typeface="Cambria Math"/>
                          <a:ea typeface="新細明體" pitchFamily="18" charset="-120"/>
                        </a:rPr>
                        <m:t> = 1 + .3</m:t>
                      </m:r>
                      <m:r>
                        <a:rPr lang="en-US" altLang="zh-TW" i="1">
                          <a:latin typeface="Cambria Math"/>
                          <a:ea typeface="新細明體" pitchFamily="18" charset="-120"/>
                        </a:rPr>
                        <m:t>𝑣</m:t>
                      </m:r>
                      <m:r>
                        <a:rPr lang="en-US" altLang="zh-TW" i="1" baseline="-25000">
                          <a:latin typeface="Cambria Math"/>
                          <a:ea typeface="新細明體" pitchFamily="18" charset="-120"/>
                        </a:rPr>
                        <m:t>1</m:t>
                      </m:r>
                      <m:r>
                        <a:rPr lang="en-US" altLang="zh-TW" i="1">
                          <a:latin typeface="Cambria Math"/>
                          <a:ea typeface="新細明體" pitchFamily="18" charset="-120"/>
                        </a:rPr>
                        <m:t> + .3</m:t>
                      </m:r>
                      <m:r>
                        <a:rPr lang="en-US" altLang="zh-TW" i="1">
                          <a:latin typeface="Cambria Math"/>
                          <a:ea typeface="新細明體" pitchFamily="18" charset="-120"/>
                        </a:rPr>
                        <m:t>𝑣</m:t>
                      </m:r>
                      <m:r>
                        <a:rPr lang="en-US" altLang="zh-TW" i="1" baseline="-25000">
                          <a:latin typeface="Cambria Math"/>
                          <a:ea typeface="新細明體" pitchFamily="18" charset="-120"/>
                        </a:rPr>
                        <m:t>2</m:t>
                      </m:r>
                    </m:oMath>
                  </m:oMathPara>
                </a14:m>
                <a:endParaRPr lang="en-US" altLang="zh-TW" i="1">
                  <a:ea typeface="新細明體" pitchFamily="18" charset="-120"/>
                </a:endParaRPr>
              </a:p>
              <a:p>
                <a:pPr>
                  <a:buNone/>
                </a:pPr>
                <a:r>
                  <a:rPr lang="en-US" altLang="zh-TW">
                    <a:ea typeface="新細明體" pitchFamily="18" charset="-120"/>
                  </a:rPr>
                  <a:t>The solution is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𝑣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1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= 90/43 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𝑣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2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= 100/43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03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 First Step Analysis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Let’s re-arrange the transition matrix so that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e>
                      </m:mr>
                    </m:m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 becomes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e>
                      </m:mr>
                    </m:m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6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First Step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mtClean="0">
                    <a:ea typeface="新細明體" pitchFamily="18" charset="-12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{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/>
                            <a:ea typeface="新細明體" pitchFamily="18" charset="-120"/>
                          </a:rPr>
                          <m:t>𝑋</m:t>
                        </m:r>
                      </m:e>
                      <m:sub>
                        <m:r>
                          <a:rPr lang="en-US" altLang="zh-TW" i="1" smtClean="0">
                            <a:latin typeface="Cambria Math"/>
                            <a:ea typeface="新細明體" pitchFamily="18" charset="-12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}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 be a finite state Markov Chain with state space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= {0, 1,2, …., 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𝑁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}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.</a:t>
                </a:r>
              </a:p>
              <a:p>
                <a:r>
                  <a:rPr lang="en-US" altLang="zh-TW">
                    <a:ea typeface="新細明體" pitchFamily="18" charset="-120"/>
                  </a:rPr>
                  <a:t>Suppose states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0,1,2, …, 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𝑟</m:t>
                    </m:r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−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1 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are </a:t>
                </a:r>
                <a:r>
                  <a:rPr lang="en-US" altLang="zh-TW">
                    <a:solidFill>
                      <a:srgbClr val="FF0000"/>
                    </a:solidFill>
                    <a:ea typeface="新細明體" pitchFamily="18" charset="-120"/>
                  </a:rPr>
                  <a:t>transient states</a:t>
                </a:r>
                <a:r>
                  <a:rPr lang="en-US" altLang="zh-TW">
                    <a:ea typeface="新細明體" pitchFamily="18" charset="-120"/>
                  </a:rPr>
                  <a:t>. That is</a:t>
                </a:r>
                <a:r>
                  <a:rPr lang="en-US" altLang="zh-TW" i="1">
                    <a:ea typeface="新細明體" pitchFamily="18" charset="-12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→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0 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as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→∞</m:t>
                    </m:r>
                  </m:oMath>
                </a14:m>
                <a:r>
                  <a:rPr lang="en-US" altLang="zh-TW" smtClean="0">
                    <a:ea typeface="新細明體" pitchFamily="18" charset="-120"/>
                  </a:rPr>
                  <a:t> </a:t>
                </a:r>
                <a:r>
                  <a:rPr lang="en-US" altLang="zh-TW">
                    <a:ea typeface="新細明體" pitchFamily="18" charset="-12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𝑖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,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𝑗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 positive and less than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𝑟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.</a:t>
                </a:r>
              </a:p>
              <a:p>
                <a:r>
                  <a:rPr lang="en-US" altLang="zh-TW">
                    <a:ea typeface="新細明體" pitchFamily="18" charset="-120"/>
                  </a:rPr>
                  <a:t>Moreover, states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𝑟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, 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𝑟</m:t>
                    </m:r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+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1, …, 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𝑁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 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are </a:t>
                </a:r>
                <a:r>
                  <a:rPr lang="en-US" altLang="zh-TW">
                    <a:solidFill>
                      <a:srgbClr val="FF0000"/>
                    </a:solidFill>
                    <a:ea typeface="新細明體" pitchFamily="18" charset="-120"/>
                  </a:rPr>
                  <a:t>absorbing</a:t>
                </a:r>
                <a:r>
                  <a:rPr lang="en-US" altLang="zh-TW">
                    <a:ea typeface="新細明體" pitchFamily="18" charset="-120"/>
                  </a:rPr>
                  <a:t>. That </a:t>
                </a:r>
                <a:r>
                  <a:rPr lang="en-US" altLang="zh-TW" smtClean="0">
                    <a:ea typeface="新細明體" pitchFamily="18" charset="-120"/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𝑖𝑖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=1</m:t>
                    </m:r>
                  </m:oMath>
                </a14:m>
                <a:r>
                  <a:rPr lang="en-US" altLang="zh-TW" smtClean="0">
                    <a:ea typeface="新細明體" pitchFamily="18" charset="-120"/>
                  </a:rPr>
                  <a:t> </a:t>
                </a:r>
                <a:r>
                  <a:rPr lang="en-US" altLang="zh-TW">
                    <a:ea typeface="新細明體" pitchFamily="18" charset="-12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𝑖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 = 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𝑟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,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𝑟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+1, …, 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𝑁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80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First Step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The </a:t>
                </a:r>
                <a:r>
                  <a:rPr lang="en-US" smtClean="0">
                    <a:solidFill>
                      <a:srgbClr val="FF0000"/>
                    </a:solidFill>
                  </a:rPr>
                  <a:t>re-arranged</a:t>
                </a:r>
                <a:r>
                  <a:rPr lang="en-US" smtClean="0"/>
                  <a:t> matrix appears in the form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𝑷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𝑸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𝑹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𝑰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 where</a:t>
                </a:r>
              </a:p>
              <a:p>
                <a:pPr lvl="1"/>
                <a:r>
                  <a:rPr lang="en-US" smtClean="0"/>
                  <a:t>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smtClean="0"/>
                  <a:t> is 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smtClean="0"/>
                  <a:t> matrix with all entries zero</a:t>
                </a:r>
              </a:p>
              <a:p>
                <a:pPr lvl="1"/>
                <a:r>
                  <a:rPr lang="en-US" smtClean="0"/>
                  <a:t>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𝑰</m:t>
                    </m:r>
                  </m:oMath>
                </a14:m>
                <a:r>
                  <a:rPr lang="en-US" smtClean="0"/>
                  <a:t> is 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×(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+1)</m:t>
                    </m:r>
                  </m:oMath>
                </a14:m>
                <a:r>
                  <a:rPr lang="en-US" smtClean="0"/>
                  <a:t> identity matrix</a:t>
                </a:r>
              </a:p>
              <a:p>
                <a:pPr lvl="1"/>
                <a:r>
                  <a:rPr lang="en-US" smtClean="0"/>
                  <a:t>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𝑸</m:t>
                    </m:r>
                  </m:oMath>
                </a14:m>
                <a:r>
                  <a:rPr lang="en-US" smtClean="0"/>
                  <a:t>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smtClean="0"/>
                  <a:t> matrix whose entries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i="1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33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First Step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mtClean="0"/>
                  <a:t> be the time of absorption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endParaRPr lang="en-US" smtClean="0"/>
              </a:p>
              <a:p>
                <a:r>
                  <a:rPr lang="en-US" smtClean="0"/>
                  <a:t>Then for each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mtClean="0"/>
                  <a:t>, we have the following </a:t>
                </a:r>
                <a:r>
                  <a:rPr lang="en-US" smtClean="0">
                    <a:solidFill>
                      <a:srgbClr val="FF0000"/>
                    </a:solidFill>
                  </a:rPr>
                  <a:t>set of equations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=0,1,…,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smtClean="0"/>
              </a:p>
              <a:p>
                <a:pPr marL="457200" lvl="1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05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First Step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Proof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=1,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b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≠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×0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𝑗𝑘</m:t>
                            </m:r>
                          </m:sub>
                        </m:sSub>
                      </m:e>
                    </m:nary>
                  </m:oMath>
                </a14:m>
                <a:endParaRPr lang="en-US" b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𝑟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=0,1,…,</m:t>
                    </m:r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−1</m:t>
                    </m:r>
                  </m:oMath>
                </a14:m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□</m:t>
                    </m:r>
                  </m:oMath>
                </a14:m>
                <a:endParaRPr lang="en-US" smtClean="0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26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First Step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We may summarize these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</m:oMath>
                </a14:m>
                <a:r>
                  <a:rPr lang="en-US"/>
                  <a:t> equations in one </a:t>
                </a:r>
                <a:r>
                  <a:rPr lang="en-US" smtClean="0">
                    <a:solidFill>
                      <a:srgbClr val="FF0000"/>
                    </a:solidFill>
                  </a:rPr>
                  <a:t>matrix-vector </a:t>
                </a:r>
                <a:r>
                  <a:rPr lang="en-US">
                    <a:solidFill>
                      <a:srgbClr val="FF0000"/>
                    </a:solidFill>
                  </a:rPr>
                  <a:t>equation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b="1" i="1">
                        <a:latin typeface="Cambria Math"/>
                      </a:rPr>
                      <m:t>𝑸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:r>
                  <a:rPr lang="en-US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 is a vector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i="0" smtClean="0">
                    <a:latin typeface="+mj-lt"/>
                  </a:rPr>
                  <a:t>and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𝑹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mtClean="0"/>
                  <a:t>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mtClean="0"/>
                  <a:t>th column from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𝑹</m:t>
                    </m:r>
                  </m:oMath>
                </a14:m>
                <a:endParaRPr lang="en-US" b="1" smtClean="0"/>
              </a:p>
              <a:p>
                <a:r>
                  <a:rPr lang="en-US" smtClean="0"/>
                  <a:t>We can solve this equation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1" i="1" smtClean="0">
                        <a:latin typeface="Cambria Math"/>
                      </a:rPr>
                      <m:t>𝑸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𝑹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b>
                    </m:sSub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𝑰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𝑸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𝑹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b>
                    </m:sSub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𝑰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𝑸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𝑹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b>
                    </m:sSub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74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First Step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We can find a similar formula for the expected absorption times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𝑣</m:t>
                    </m:r>
                    <m:r>
                      <a:rPr lang="en-US" altLang="zh-TW" i="1" baseline="-25000" smtClean="0">
                        <a:latin typeface="Cambria Math"/>
                        <a:ea typeface="新細明體" pitchFamily="18" charset="-120"/>
                      </a:rPr>
                      <m:t>𝑖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 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= 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𝑇</m:t>
                        </m:r>
                      </m:e>
                      <m:e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𝑋</m:t>
                        </m:r>
                        <m:r>
                          <a:rPr lang="en-US" altLang="zh-TW" i="1" baseline="-25000">
                            <a:latin typeface="Cambria Math"/>
                            <a:ea typeface="新細明體" pitchFamily="18" charset="-120"/>
                          </a:rPr>
                          <m:t>0</m:t>
                        </m:r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=</m:t>
                        </m:r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𝑖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, 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𝑖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= 0, 1, 2,…, 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𝑟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−1</m:t>
                    </m:r>
                  </m:oMath>
                </a14:m>
                <a:endParaRPr lang="en-US" altLang="zh-TW" smtClean="0">
                  <a:ea typeface="新細明體" pitchFamily="18" charset="-120"/>
                </a:endParaRPr>
              </a:p>
              <a:p>
                <a:r>
                  <a:rPr lang="en-US" altLang="zh-TW">
                    <a:ea typeface="新細明體" pitchFamily="18" charset="-120"/>
                  </a:rPr>
                  <a:t>We have the following </a:t>
                </a:r>
                <a:r>
                  <a:rPr lang="en-US" altLang="zh-CN">
                    <a:ea typeface="新細明體" pitchFamily="18" charset="-120"/>
                  </a:rPr>
                  <a:t>set of </a:t>
                </a:r>
                <a:r>
                  <a:rPr lang="en-US" altLang="zh-CN" smtClean="0">
                    <a:ea typeface="新細明體" pitchFamily="18" charset="-120"/>
                  </a:rPr>
                  <a:t>equations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=1+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𝑟</m:t>
                        </m:r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,</m:t>
                    </m:r>
                  </m:oMath>
                </a14:m>
                <a:r>
                  <a:rPr lang="en-US" altLang="zh-TW" smtClean="0">
                    <a:ea typeface="新細明體" pitchFamily="18" charset="-12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=0,1,…,</m:t>
                    </m:r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𝑟</m:t>
                    </m:r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−1</m:t>
                    </m:r>
                  </m:oMath>
                </a14:m>
                <a:endParaRPr lang="en-US" altLang="zh-TW" smtClean="0">
                  <a:ea typeface="新細明體" pitchFamily="18" charset="-120"/>
                </a:endParaRPr>
              </a:p>
              <a:p>
                <a:pPr lvl="1"/>
                <a:r>
                  <a:rPr lang="en-US" altLang="zh-TW">
                    <a:ea typeface="新細明體" pitchFamily="18" charset="-120"/>
                  </a:rPr>
                  <a:t>The proof follows from first step </a:t>
                </a:r>
                <a:r>
                  <a:rPr lang="en-US" altLang="zh-TW" smtClean="0">
                    <a:ea typeface="新細明體" pitchFamily="18" charset="-120"/>
                  </a:rPr>
                  <a:t>analysis</a:t>
                </a:r>
              </a:p>
              <a:p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3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First Step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mtClean="0">
                    <a:ea typeface="新細明體" pitchFamily="18" charset="-120"/>
                  </a:rPr>
                  <a:t>The matrix-vector form of these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𝑟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 equations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𝑉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/>
                            <a:ea typeface="新細明體" pitchFamily="18" charset="-120"/>
                          </a:rPr>
                          <m:t>𝟏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+</m:t>
                    </m:r>
                    <m:r>
                      <a:rPr lang="en-US" altLang="zh-TW" b="1" i="1">
                        <a:latin typeface="Cambria Math"/>
                        <a:ea typeface="新細明體" pitchFamily="18" charset="-120"/>
                      </a:rPr>
                      <m:t>𝑸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𝑉</m:t>
                    </m:r>
                  </m:oMath>
                </a14:m>
                <a:r>
                  <a:rPr lang="en-US" altLang="zh-TW" smtClean="0">
                    <a:ea typeface="新細明體" pitchFamily="18" charset="-12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𝑉</m:t>
                    </m:r>
                  </m:oMath>
                </a14:m>
                <a:r>
                  <a:rPr lang="en-US" altLang="zh-TW" smtClean="0">
                    <a:ea typeface="新細明體" pitchFamily="18" charset="-120"/>
                  </a:rPr>
                  <a:t> is a vector of length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𝑟</m:t>
                    </m:r>
                    <m:r>
                      <a:rPr lang="en-US" altLang="zh-TW" b="0" i="0" smtClean="0">
                        <a:latin typeface="Cambria Math"/>
                        <a:ea typeface="新細明體" pitchFamily="18" charset="-120"/>
                      </a:rPr>
                      <m:t> </m:t>
                    </m:r>
                  </m:oMath>
                </a14:m>
                <a:r>
                  <a:rPr lang="en-US" altLang="zh-TW" b="0" i="0" smtClean="0">
                    <a:latin typeface="+mj-lt"/>
                    <a:ea typeface="新細明體" pitchFamily="18" charset="-120"/>
                  </a:rPr>
                  <a:t>and</a:t>
                </a:r>
                <a:r>
                  <a:rPr lang="en-US" altLang="zh-TW" smtClean="0">
                    <a:ea typeface="新細明體" pitchFamily="18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[</m:t>
                    </m:r>
                    <m:r>
                      <a:rPr lang="en-US" altLang="zh-TW" b="1" i="1" smtClean="0">
                        <a:latin typeface="Cambria Math"/>
                        <a:ea typeface="新細明體" pitchFamily="18" charset="-120"/>
                      </a:rPr>
                      <m:t>𝟏</m:t>
                    </m:r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]</m:t>
                    </m:r>
                  </m:oMath>
                </a14:m>
                <a:r>
                  <a:rPr lang="en-US" altLang="zh-TW" smtClean="0">
                    <a:ea typeface="新細明體" pitchFamily="18" charset="-120"/>
                  </a:rPr>
                  <a:t> is vector of length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𝑟</m:t>
                    </m:r>
                  </m:oMath>
                </a14:m>
                <a:r>
                  <a:rPr lang="en-US" altLang="zh-TW" smtClean="0">
                    <a:ea typeface="新細明體" pitchFamily="18" charset="-120"/>
                  </a:rPr>
                  <a:t> with all entries 1</a:t>
                </a:r>
                <a:endParaRPr lang="en-US" altLang="zh-TW">
                  <a:ea typeface="新細明體" pitchFamily="18" charset="-120"/>
                </a:endParaRPr>
              </a:p>
              <a:p>
                <a:r>
                  <a:rPr lang="en-US" smtClean="0"/>
                  <a:t>We can solve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𝑉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/>
                            <a:ea typeface="新細明體" pitchFamily="18" charset="-120"/>
                          </a:rPr>
                          <m:t>𝟏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+</m:t>
                    </m:r>
                    <m:r>
                      <a:rPr lang="en-US" altLang="zh-TW" b="1" i="1">
                        <a:latin typeface="Cambria Math"/>
                        <a:ea typeface="新細明體" pitchFamily="18" charset="-120"/>
                      </a:rPr>
                      <m:t>𝑸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𝑉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1" i="1" smtClean="0">
                        <a:latin typeface="Cambria Math"/>
                      </a:rPr>
                      <m:t>𝑸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endParaRPr lang="en-US" b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𝑰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𝑸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endParaRPr lang="en-US" b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𝑰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𝑸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51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First Step Analysis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85395"/>
              </a:xfrm>
            </p:spPr>
            <p:txBody>
              <a:bodyPr>
                <a:normAutofit/>
              </a:bodyPr>
              <a:lstStyle/>
              <a:p>
                <a:r>
                  <a:rPr lang="en-US" smtClean="0"/>
                  <a:t>A Markov Chain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smtClean="0"/>
                  <a:t> has state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{0, 1, 2}</m:t>
                    </m:r>
                  </m:oMath>
                </a14:m>
                <a:r>
                  <a:rPr lang="en-US" smtClean="0"/>
                  <a:t>, with transition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𝛾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mtClean="0"/>
              </a:p>
              <a:p>
                <a:r>
                  <a:rPr lang="en-US" smtClean="0"/>
                  <a:t>Let the </a:t>
                </a:r>
                <a:r>
                  <a:rPr lang="en-US" smtClean="0">
                    <a:solidFill>
                      <a:srgbClr val="FF0000"/>
                    </a:solidFill>
                  </a:rPr>
                  <a:t>time of absorption</a:t>
                </a:r>
                <a:r>
                  <a:rPr lang="en-US" smtClean="0"/>
                  <a:t> be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=0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=2</m:t>
                            </m:r>
                          </m:e>
                        </m:d>
                      </m:e>
                    </m:func>
                  </m:oMath>
                </a14:m>
                <a:endParaRPr lang="en-US" b="0" smtClean="0"/>
              </a:p>
              <a:p>
                <a:r>
                  <a:rPr lang="en-US" smtClean="0"/>
                  <a:t>We would like to find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e>
                    </m:d>
                  </m:oMath>
                </a14:m>
                <a:endParaRPr lang="en-US" b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e>
                    </m:d>
                  </m:oMath>
                </a14:m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85395"/>
              </a:xfrm>
              <a:blipFill rotWithShape="1">
                <a:blip r:embed="rId2"/>
                <a:stretch>
                  <a:fillRect l="-1630" t="-1529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44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– A Rat In A Maze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817130"/>
              </p:ext>
            </p:extLst>
          </p:nvPr>
        </p:nvGraphicFramePr>
        <p:xfrm>
          <a:off x="467544" y="1628800"/>
          <a:ext cx="8229600" cy="3749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1128125">
                <a:tc>
                  <a:txBody>
                    <a:bodyPr/>
                    <a:lstStyle/>
                    <a:p>
                      <a:pPr algn="ctr"/>
                      <a:r>
                        <a:rPr lang="en-US" sz="40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  <a:p>
                      <a:pPr algn="ctr"/>
                      <a:r>
                        <a:rPr lang="en-US" sz="4000" b="1" smtClean="0">
                          <a:solidFill>
                            <a:schemeClr val="tx1"/>
                          </a:solidFill>
                        </a:rPr>
                        <a:t>FOOD</a:t>
                      </a:r>
                      <a:endParaRPr lang="en-US" sz="4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28125">
                <a:tc>
                  <a:txBody>
                    <a:bodyPr/>
                    <a:lstStyle/>
                    <a:p>
                      <a:pPr algn="ctr"/>
                      <a:r>
                        <a:rPr lang="en-US" sz="40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4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28125">
                <a:tc>
                  <a:txBody>
                    <a:bodyPr/>
                    <a:lstStyle/>
                    <a:p>
                      <a:pPr algn="ctr"/>
                      <a:r>
                        <a:rPr lang="en-US" sz="4000" b="1" smtClean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  <a:p>
                      <a:pPr algn="ctr"/>
                      <a:r>
                        <a:rPr lang="en-US" sz="4000" b="1" smtClean="0">
                          <a:solidFill>
                            <a:schemeClr val="tx1"/>
                          </a:solidFill>
                        </a:rPr>
                        <a:t>SHOCK</a:t>
                      </a:r>
                      <a:endParaRPr lang="en-US" sz="4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78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A Rat In A Maze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𝑷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9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4067944" y="5301208"/>
            <a:ext cx="21602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3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A Rat In A Maze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Consider the probability of the chain being absorbed in state 7.  We have the equations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587194"/>
              </p:ext>
            </p:extLst>
          </p:nvPr>
        </p:nvGraphicFramePr>
        <p:xfrm>
          <a:off x="611560" y="2636912"/>
          <a:ext cx="7778824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3733800" imgH="1600200" progId="Equation.3">
                  <p:embed/>
                </p:oleObj>
              </mc:Choice>
              <mc:Fallback>
                <p:oleObj name="Equation" r:id="rId3" imgW="3733800" imgH="1600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636912"/>
                        <a:ext cx="7778824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925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A Rat In A Maze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8539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mtClean="0">
                    <a:ea typeface="新細明體" pitchFamily="18" charset="-120"/>
                  </a:rPr>
                  <a:t>Since the maze is symmetric, we have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𝑢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0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=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𝑢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6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𝑢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2 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= 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𝑢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5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𝑢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1 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= 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𝑢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4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. We must have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𝑢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3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>
                    <a:ea typeface="新細明體" pitchFamily="18" charset="-120"/>
                  </a:rPr>
                  <a:t> also.</a:t>
                </a:r>
              </a:p>
              <a:p>
                <a:r>
                  <a:rPr lang="en-US" altLang="zh-TW">
                    <a:ea typeface="新細明體" pitchFamily="18" charset="-120"/>
                  </a:rPr>
                  <a:t>With these simplifications, the system of equations becomes</a:t>
                </a:r>
                <a:endParaRPr lang="en-US" altLang="zh-TW" smtClean="0">
                  <a:ea typeface="新細明體" pitchFamily="18" charset="-12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𝑢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0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=</m:t>
                    </m:r>
                    <m:f>
                      <m:fPr>
                        <m:ctrlP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𝑢</m:t>
                        </m:r>
                        <m:r>
                          <a:rPr lang="en-US" altLang="zh-TW" i="1" baseline="-25000">
                            <a:latin typeface="Cambria Math"/>
                            <a:ea typeface="新細明體" pitchFamily="18" charset="-12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2</m:t>
                        </m:r>
                      </m:den>
                    </m:f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+</m:t>
                    </m:r>
                    <m:f>
                      <m:fPr>
                        <m:ctrlP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𝑢</m:t>
                        </m:r>
                        <m:r>
                          <a:rPr lang="en-US" altLang="zh-TW" i="1" baseline="-25000">
                            <a:latin typeface="Cambria Math"/>
                            <a:ea typeface="新細明體" pitchFamily="18" charset="-120"/>
                          </a:rPr>
                          <m:t>2</m:t>
                        </m:r>
                      </m:num>
                      <m:den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mtClean="0">
                    <a:ea typeface="新細明體" pitchFamily="18" charset="-120"/>
                  </a:rPr>
                  <a:t>;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	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𝑢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1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=</m:t>
                    </m:r>
                    <m:f>
                      <m:fPr>
                        <m:ctrlP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2</m:t>
                        </m:r>
                      </m:den>
                    </m:f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+</m:t>
                    </m:r>
                    <m:f>
                      <m:fPr>
                        <m:ctrlP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𝑢</m:t>
                        </m:r>
                        <m:r>
                          <a:rPr lang="en-US" altLang="zh-TW" i="1" baseline="-25000">
                            <a:latin typeface="Cambria Math"/>
                            <a:ea typeface="新細明體" pitchFamily="18" charset="-120"/>
                          </a:rPr>
                          <m:t>0</m:t>
                        </m:r>
                      </m:num>
                      <m:den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TW" smtClean="0">
                    <a:ea typeface="新細明體" pitchFamily="18" charset="-120"/>
                  </a:rPr>
                  <a:t>;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/>
                        <a:ea typeface="新細明體" pitchFamily="18" charset="-120"/>
                      </a:rPr>
                      <m:t> 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𝑢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2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=</m:t>
                    </m:r>
                    <m:f>
                      <m:fPr>
                        <m:ctrlP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6</m:t>
                        </m:r>
                      </m:den>
                    </m:f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+</m:t>
                    </m:r>
                    <m:f>
                      <m:fPr>
                        <m:ctrlP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𝑢</m:t>
                        </m:r>
                        <m:r>
                          <a:rPr lang="en-US" altLang="zh-TW" i="1" baseline="-25000">
                            <a:latin typeface="Cambria Math"/>
                            <a:ea typeface="新細明體" pitchFamily="18" charset="-120"/>
                          </a:rPr>
                          <m:t>0</m:t>
                        </m:r>
                      </m:num>
                      <m:den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3</m:t>
                        </m:r>
                      </m:den>
                    </m:f>
                  </m:oMath>
                </a14:m>
                <a:endParaRPr lang="en-US" altLang="zh-TW" smtClean="0">
                  <a:ea typeface="新細明體" pitchFamily="18" charset="-120"/>
                </a:endParaRPr>
              </a:p>
              <a:p>
                <a:pPr lvl="1"/>
                <a:r>
                  <a:rPr lang="en-US" altLang="zh-TW">
                    <a:ea typeface="新細明體" pitchFamily="18" charset="-120"/>
                  </a:rPr>
                  <a:t>This gives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𝑢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0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=</m:t>
                    </m:r>
                    <m:f>
                      <m:fPr>
                        <m:ctrlP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>
                    <a:ea typeface="新細明體" pitchFamily="18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𝑢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1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=</m:t>
                    </m:r>
                    <m:f>
                      <m:fPr>
                        <m:ctrlP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2</m:t>
                        </m:r>
                      </m:num>
                      <m:den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3</m:t>
                        </m:r>
                      </m:den>
                    </m:f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𝑢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2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=</m:t>
                    </m:r>
                    <m:f>
                      <m:fPr>
                        <m:ctrlP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TW">
                    <a:ea typeface="新細明體" pitchFamily="18" charset="-120"/>
                  </a:rPr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85395"/>
              </a:xfrm>
              <a:blipFill rotWithShape="1">
                <a:blip r:embed="rId2"/>
                <a:stretch>
                  <a:fillRect l="-1630" t="-1529" r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52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mtClean="0"/>
                  <a:t>Mean Total Amount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 Before Absorption</a:t>
                </a:r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7021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smtClean="0"/>
                  <a:t>Suppose that for each state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en-US"/>
                  <a:t>, there is a rate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/>
                      </a:rPr>
                      <m:t>𝑔</m:t>
                    </m:r>
                    <m:r>
                      <a:rPr lang="en-US" altLang="en-US" i="1" smtClean="0">
                        <a:latin typeface="Cambria Math"/>
                      </a:rPr>
                      <m:t>(</m:t>
                    </m:r>
                    <m:r>
                      <a:rPr lang="en-US" altLang="en-US" i="1" smtClean="0">
                        <a:latin typeface="Cambria Math"/>
                      </a:rPr>
                      <m:t>𝑖</m:t>
                    </m:r>
                    <m:r>
                      <a:rPr lang="en-US" altLang="en-US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i="1"/>
                  <a:t>,</a:t>
                </a:r>
                <a:r>
                  <a:rPr lang="en-US" altLang="en-US"/>
                  <a:t> </a:t>
                </a:r>
                <a:r>
                  <a:rPr lang="en-US" altLang="zh-CN">
                    <a:ea typeface="宋体" pitchFamily="2" charset="-122"/>
                  </a:rPr>
                  <a:t>s</a:t>
                </a:r>
                <a:r>
                  <a:rPr lang="en-US" altLang="en-US"/>
                  <a:t>ometimes we are interested in knowing the </a:t>
                </a:r>
                <a:r>
                  <a:rPr lang="en-US" altLang="en-US" smtClean="0">
                    <a:solidFill>
                      <a:srgbClr val="FF0000"/>
                    </a:solidFill>
                  </a:rPr>
                  <a:t>average total amount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FF0000"/>
                        </a:solidFill>
                        <a:latin typeface="Cambria Math"/>
                      </a:rPr>
                      <m:t>𝑔</m:t>
                    </m:r>
                    <m:r>
                      <a:rPr lang="en-US" altLang="en-US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>
                    <a:solidFill>
                      <a:srgbClr val="FF0000"/>
                    </a:solidFill>
                  </a:rPr>
                  <a:t> before absorption</a:t>
                </a:r>
                <a:r>
                  <a:rPr lang="en-US" altLang="en-US" smtClean="0"/>
                  <a:t>.</a:t>
                </a:r>
              </a:p>
              <a:p>
                <a:r>
                  <a:rPr lang="en-US" altLang="en-US"/>
                  <a:t>Let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altLang="en-US"/>
                  <a:t> be the time to absorption, define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=0,1,…,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smtClean="0"/>
              </a:p>
              <a:p>
                <a:r>
                  <a:rPr lang="en-US" altLang="en-US"/>
                  <a:t>Then using the first step analysis, we have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=0,1,…,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617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71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/>
                  <a:t>Mean Total Amount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/>
                  <a:t> Before Absorption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7021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/>
              <a:lstStyle/>
              <a:p>
                <a:r>
                  <a:rPr lang="en-US" altLang="en-US" smtClean="0"/>
                  <a:t>Suppose that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en-US"/>
                  <a:t> is a transient </a:t>
                </a:r>
                <a:r>
                  <a:rPr lang="en-US" altLang="en-US" smtClean="0"/>
                  <a:t>state and we </a:t>
                </a:r>
                <a:r>
                  <a:rPr lang="en-US" altLang="en-US"/>
                  <a:t>want to know that </a:t>
                </a:r>
                <a:r>
                  <a:rPr lang="en-US" altLang="en-US" smtClean="0">
                    <a:solidFill>
                      <a:srgbClr val="FF0000"/>
                    </a:solidFill>
                  </a:rPr>
                  <a:t>the average amount of time the Markov chain stays in state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  <m:r>
                      <a:rPr lang="en-US" altLang="en-US" b="0" i="0" smtClean="0">
                        <a:latin typeface="Cambria Math"/>
                      </a:rPr>
                      <m:t>.</m:t>
                    </m:r>
                  </m:oMath>
                </a14:m>
                <a:endParaRPr lang="en-US" altLang="en-US" b="0" smtClean="0"/>
              </a:p>
              <a:p>
                <a:r>
                  <a:rPr lang="en-US" altLang="en-US" smtClean="0"/>
                  <a:t>Then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/>
                      </a:rPr>
                      <m:t>𝑔</m:t>
                    </m:r>
                    <m:r>
                      <a:rPr lang="en-US" altLang="en-US" i="1" smtClean="0">
                        <a:latin typeface="Cambria Math"/>
                      </a:rPr>
                      <m:t>(</m:t>
                    </m:r>
                    <m:r>
                      <a:rPr lang="en-US" altLang="en-US" i="1" smtClean="0">
                        <a:latin typeface="Cambria Math"/>
                      </a:rPr>
                      <m:t>𝑘</m:t>
                    </m:r>
                    <m:r>
                      <a:rPr lang="en-US" altLang="en-US" i="1" smtClean="0">
                        <a:latin typeface="Cambria Math"/>
                      </a:rPr>
                      <m:t>)=1 </m:t>
                    </m:r>
                  </m:oMath>
                </a14:m>
                <a:r>
                  <a:rPr lang="en-US" altLang="en-US"/>
                  <a:t>and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/>
                      </a:rPr>
                      <m:t>𝑔</m:t>
                    </m:r>
                    <m:r>
                      <a:rPr lang="en-US" altLang="en-US" i="1" smtClean="0">
                        <a:latin typeface="Cambria Math"/>
                      </a:rPr>
                      <m:t>(</m:t>
                    </m:r>
                    <m:r>
                      <a:rPr lang="en-US" altLang="en-US" i="1" smtClean="0">
                        <a:latin typeface="Cambria Math"/>
                      </a:rPr>
                      <m:t>𝑗</m:t>
                    </m:r>
                    <m:r>
                      <a:rPr lang="en-US" altLang="en-US" i="1" smtClean="0">
                        <a:latin typeface="Cambria Math"/>
                      </a:rPr>
                      <m:t>)=0 </m:t>
                    </m:r>
                  </m:oMath>
                </a14:m>
                <a:r>
                  <a:rPr lang="en-US" altLang="en-US"/>
                  <a:t>for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en-US"/>
                  <a:t> not equal to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/>
                      </a:rPr>
                      <m:t>𝑘</m:t>
                    </m:r>
                  </m:oMath>
                </a14:m>
                <a:endParaRPr lang="en-US" altLang="en-US" smtClean="0"/>
              </a:p>
              <a:p>
                <a:r>
                  <a:rPr lang="en-US" alt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𝑖𝑘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/>
                  <a:t>be that </a:t>
                </a:r>
                <a:r>
                  <a:rPr lang="en-US" altLang="en-US" smtClean="0"/>
                  <a:t>average for a chain </a:t>
                </a:r>
                <a:r>
                  <a:rPr lang="en-US" altLang="en-US"/>
                  <a:t>starting </a:t>
                </a:r>
                <a:r>
                  <a:rPr lang="en-US" altLang="en-US" smtClean="0"/>
                  <a:t>at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/>
                      </a:rPr>
                      <m:t>𝑖</m:t>
                    </m:r>
                    <m:r>
                      <a:rPr lang="en-US" alt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altLang="en-US" i="1" smtClean="0"/>
                  <a:t> </a:t>
                </a:r>
                <a:r>
                  <a:rPr lang="en-US" altLang="en-US" i="1"/>
                  <a:t> </a:t>
                </a:r>
                <a:r>
                  <a:rPr lang="en-US" altLang="en-US" smtClean="0"/>
                  <a:t>Then </a:t>
                </a:r>
                <a:r>
                  <a:rPr lang="en-US" altLang="en-US"/>
                  <a:t>we have to </a:t>
                </a:r>
                <a:r>
                  <a:rPr lang="en-US" altLang="en-US" smtClean="0"/>
                  <a:t>solve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𝑖𝑘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</a:rPr>
                          <m:t>1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{</m:t>
                        </m:r>
                        <m:r>
                          <a:rPr lang="en-US" alt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en-US" b="0" i="1" smtClean="0">
                            <a:latin typeface="Cambria Math"/>
                          </a:rPr>
                          <m:t>}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altLang="en-US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/>
                              </a:rPr>
                              <m:t>𝑗𝑘</m:t>
                            </m:r>
                          </m:sub>
                        </m:sSub>
                      </m:e>
                    </m:nary>
                    <m:r>
                      <a:rPr lang="en-US" alt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altLang="en-US" smtClean="0"/>
                  <a:t> 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</a:rPr>
                      <m:t>𝑖</m:t>
                    </m:r>
                    <m:r>
                      <a:rPr lang="en-US" altLang="en-US" b="0" i="1" smtClean="0">
                        <a:latin typeface="Cambria Math"/>
                      </a:rPr>
                      <m:t>=0,1,…,</m:t>
                    </m:r>
                    <m:r>
                      <a:rPr lang="en-US" altLang="en-US" b="0" i="1" smtClean="0">
                        <a:latin typeface="Cambria Math"/>
                      </a:rPr>
                      <m:t>𝑟</m:t>
                    </m:r>
                    <m:r>
                      <a:rPr lang="en-US" altLang="en-US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alt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3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87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Example: An (old) Model of Fecundity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/>
                  <a:t>Let us assume a </a:t>
                </a:r>
                <a:r>
                  <a:rPr lang="en-US" altLang="en-US" smtClean="0"/>
                  <a:t>(very!) simplified </a:t>
                </a:r>
                <a:r>
                  <a:rPr lang="en-US" altLang="en-US"/>
                  <a:t>model for a woman’s transition between different states in a life. Such models are frequently used in </a:t>
                </a:r>
                <a:r>
                  <a:rPr lang="en-US" altLang="en-US">
                    <a:solidFill>
                      <a:srgbClr val="FF0000"/>
                    </a:solidFill>
                  </a:rPr>
                  <a:t>social science</a:t>
                </a:r>
                <a:r>
                  <a:rPr lang="en-US" altLang="en-US" smtClean="0"/>
                  <a:t>.</a:t>
                </a:r>
              </a:p>
              <a:p>
                <a:pPr lvl="1"/>
                <a:r>
                  <a:rPr lang="en-US" altLang="en-US" smtClean="0"/>
                  <a:t>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/>
                      </a:rPr>
                      <m:t>𝐸</m:t>
                    </m:r>
                    <m:r>
                      <a:rPr lang="en-US" altLang="en-US" i="1" baseline="-25000">
                        <a:latin typeface="Cambria Math"/>
                      </a:rPr>
                      <m:t>0</m:t>
                    </m:r>
                  </m:oMath>
                </a14:m>
                <a:r>
                  <a:rPr lang="en-US" altLang="en-US"/>
                  <a:t>: Prepuberty,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/>
                      </a:rPr>
                      <m:t>𝐸</m:t>
                    </m:r>
                    <m:r>
                      <a:rPr lang="en-US" altLang="en-US" i="1" baseline="-25000">
                        <a:latin typeface="Cambria Math"/>
                      </a:rPr>
                      <m:t>1</m:t>
                    </m:r>
                  </m:oMath>
                </a14:m>
                <a:r>
                  <a:rPr lang="en-US" altLang="en-US"/>
                  <a:t>: Single, </a:t>
                </a:r>
                <a:endParaRPr lang="en-US" altLang="en-US" smtClean="0"/>
              </a:p>
              <a:p>
                <a:pPr lvl="1"/>
                <a:r>
                  <a:rPr lang="en-US" altLang="en-US" smtClean="0"/>
                  <a:t>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/>
                      </a:rPr>
                      <m:t>𝐸</m:t>
                    </m:r>
                    <m:r>
                      <a:rPr lang="en-US" altLang="en-US" i="1" baseline="-25000">
                        <a:latin typeface="Cambria Math"/>
                      </a:rPr>
                      <m:t>2</m:t>
                    </m:r>
                  </m:oMath>
                </a14:m>
                <a:r>
                  <a:rPr lang="en-US" altLang="en-US"/>
                  <a:t>: Married,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/>
                      </a:rPr>
                      <m:t>𝐸</m:t>
                    </m:r>
                    <m:r>
                      <a:rPr lang="en-US" altLang="en-US" i="1" baseline="-25000">
                        <a:latin typeface="Cambria Math"/>
                      </a:rPr>
                      <m:t>3</m:t>
                    </m:r>
                  </m:oMath>
                </a14:m>
                <a:r>
                  <a:rPr lang="en-US" altLang="en-US"/>
                  <a:t>: Divorced, </a:t>
                </a:r>
              </a:p>
              <a:p>
                <a:pPr lvl="1"/>
                <a:r>
                  <a:rPr lang="en-US" altLang="en-US" smtClean="0"/>
                  <a:t>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/>
                      </a:rPr>
                      <m:t>𝐸</m:t>
                    </m:r>
                    <m:r>
                      <a:rPr lang="en-US" altLang="en-US" i="1" baseline="-25000">
                        <a:latin typeface="Cambria Math"/>
                      </a:rPr>
                      <m:t>4</m:t>
                    </m:r>
                  </m:oMath>
                </a14:m>
                <a:r>
                  <a:rPr lang="en-US" altLang="en-US"/>
                  <a:t>: Widowed,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/>
                      </a:rPr>
                      <m:t>𝐸</m:t>
                    </m:r>
                    <m:r>
                      <a:rPr lang="en-US" altLang="en-US" i="1" baseline="-25000">
                        <a:latin typeface="Cambria Math"/>
                      </a:rPr>
                      <m:t>5</m:t>
                    </m:r>
                  </m:oMath>
                </a14:m>
                <a:r>
                  <a:rPr lang="en-US" altLang="en-US"/>
                  <a:t>: Dead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96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Example: An (old) Model of Fecundity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mr>
                    </m:m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0.9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mtClean="0"/>
              </a:p>
              <a:p>
                <a:r>
                  <a:rPr lang="en-US" smtClean="0"/>
                  <a:t>On average, how many years does a woman stay married?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06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Example: An (old) Model of Fecundity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For this question,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mtClean="0"/>
                  <a:t> not equal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We have the following equations</a:t>
                </a:r>
                <a:endParaRPr lang="en-US" altLang="en-US" i="1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/>
                      </a:rPr>
                      <m:t>𝑤</m:t>
                    </m:r>
                    <m:r>
                      <a:rPr lang="en-US" altLang="en-US" i="1" baseline="-25000">
                        <a:latin typeface="Cambria Math"/>
                      </a:rPr>
                      <m:t>0</m:t>
                    </m:r>
                    <m:r>
                      <a:rPr lang="en-US" altLang="en-US" i="1">
                        <a:latin typeface="Cambria Math"/>
                      </a:rPr>
                      <m:t>= 0.9 </m:t>
                    </m:r>
                    <m:r>
                      <a:rPr lang="en-US" altLang="en-US" i="1">
                        <a:latin typeface="Cambria Math"/>
                      </a:rPr>
                      <m:t>𝑤</m:t>
                    </m:r>
                    <m:r>
                      <a:rPr lang="en-US" altLang="en-US" i="1" baseline="-25000">
                        <a:latin typeface="Cambria Math"/>
                      </a:rPr>
                      <m:t>1</m:t>
                    </m:r>
                  </m:oMath>
                </a14:m>
                <a:endParaRPr lang="en-US" altLang="en-US" i="1" baseline="-2500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/>
                      </a:rPr>
                      <m:t>𝑤</m:t>
                    </m:r>
                    <m:r>
                      <a:rPr lang="en-US" altLang="en-US" i="1" baseline="-25000">
                        <a:latin typeface="Cambria Math"/>
                      </a:rPr>
                      <m:t>1</m:t>
                    </m:r>
                    <m:r>
                      <a:rPr lang="en-US" altLang="en-US" i="1">
                        <a:latin typeface="Cambria Math"/>
                      </a:rPr>
                      <m:t>= 0.5 </m:t>
                    </m:r>
                    <m:r>
                      <a:rPr lang="en-US" altLang="en-US" i="1">
                        <a:latin typeface="Cambria Math"/>
                      </a:rPr>
                      <m:t>𝑤</m:t>
                    </m:r>
                    <m:r>
                      <a:rPr lang="en-US" altLang="en-US" i="1" baseline="-25000">
                        <a:latin typeface="Cambria Math"/>
                      </a:rPr>
                      <m:t>1</m:t>
                    </m:r>
                    <m:r>
                      <a:rPr lang="en-US" altLang="en-US" i="1">
                        <a:latin typeface="Cambria Math"/>
                      </a:rPr>
                      <m:t>+0.4 </m:t>
                    </m:r>
                    <m:r>
                      <a:rPr lang="en-US" altLang="en-US" i="1">
                        <a:latin typeface="Cambria Math"/>
                      </a:rPr>
                      <m:t>𝑤</m:t>
                    </m:r>
                    <m:r>
                      <a:rPr lang="en-US" altLang="en-US" i="1" baseline="-25000">
                        <a:latin typeface="Cambria Math"/>
                      </a:rPr>
                      <m:t>2</m:t>
                    </m:r>
                  </m:oMath>
                </a14:m>
                <a:endParaRPr lang="en-US" altLang="en-US" i="1" baseline="-2500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𝑤</m:t>
                    </m:r>
                    <m:r>
                      <a:rPr lang="en-US" altLang="en-US" i="1" baseline="-25000">
                        <a:latin typeface="Cambria Math"/>
                      </a:rPr>
                      <m:t>2</m:t>
                    </m:r>
                    <m:r>
                      <a:rPr lang="en-US" altLang="en-US" i="1">
                        <a:latin typeface="Cambria Math"/>
                      </a:rPr>
                      <m:t>= 1+0.6 </m:t>
                    </m:r>
                    <m:r>
                      <a:rPr lang="en-US" altLang="en-US" i="1">
                        <a:latin typeface="Cambria Math"/>
                      </a:rPr>
                      <m:t>𝑤</m:t>
                    </m:r>
                    <m:r>
                      <a:rPr lang="en-US" altLang="en-US" i="1" baseline="-25000">
                        <a:latin typeface="Cambria Math"/>
                      </a:rPr>
                      <m:t>2</m:t>
                    </m:r>
                    <m:r>
                      <a:rPr lang="en-US" altLang="en-US" i="1">
                        <a:latin typeface="Cambria Math"/>
                      </a:rPr>
                      <m:t>+0.2 </m:t>
                    </m:r>
                    <m:r>
                      <a:rPr lang="en-US" altLang="en-US" i="1">
                        <a:latin typeface="Cambria Math"/>
                      </a:rPr>
                      <m:t>𝑤</m:t>
                    </m:r>
                    <m:r>
                      <a:rPr lang="en-US" altLang="en-US" i="1" baseline="-25000">
                        <a:latin typeface="Cambria Math"/>
                      </a:rPr>
                      <m:t>3</m:t>
                    </m:r>
                    <m:r>
                      <a:rPr lang="en-US" altLang="en-US" i="1">
                        <a:latin typeface="Cambria Math"/>
                      </a:rPr>
                      <m:t> +0.1 </m:t>
                    </m:r>
                    <m:r>
                      <a:rPr lang="en-US" altLang="en-US" i="1">
                        <a:latin typeface="Cambria Math"/>
                      </a:rPr>
                      <m:t>𝑤</m:t>
                    </m:r>
                    <m:r>
                      <a:rPr lang="en-US" altLang="en-US" i="1" baseline="-25000">
                        <a:latin typeface="Cambria Math"/>
                      </a:rPr>
                      <m:t>4</m:t>
                    </m:r>
                  </m:oMath>
                </a14:m>
                <a:endParaRPr lang="en-US" altLang="en-US" i="1" baseline="-2500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𝑤</m:t>
                    </m:r>
                    <m:r>
                      <a:rPr lang="en-US" altLang="en-US" i="1" baseline="-25000">
                        <a:latin typeface="Cambria Math"/>
                      </a:rPr>
                      <m:t>3</m:t>
                    </m:r>
                    <m:r>
                      <a:rPr lang="en-US" altLang="en-US" i="1">
                        <a:latin typeface="Cambria Math"/>
                      </a:rPr>
                      <m:t>= 0.4 </m:t>
                    </m:r>
                    <m:r>
                      <a:rPr lang="en-US" altLang="en-US" i="1">
                        <a:latin typeface="Cambria Math"/>
                      </a:rPr>
                      <m:t>𝑤</m:t>
                    </m:r>
                    <m:r>
                      <a:rPr lang="en-US" altLang="en-US" i="1" baseline="-25000">
                        <a:latin typeface="Cambria Math"/>
                      </a:rPr>
                      <m:t>2</m:t>
                    </m:r>
                    <m:r>
                      <a:rPr lang="en-US" altLang="en-US" i="1">
                        <a:latin typeface="Cambria Math"/>
                      </a:rPr>
                      <m:t>+0.5 </m:t>
                    </m:r>
                    <m:r>
                      <a:rPr lang="en-US" altLang="en-US" i="1">
                        <a:latin typeface="Cambria Math"/>
                      </a:rPr>
                      <m:t>𝑤</m:t>
                    </m:r>
                    <m:r>
                      <a:rPr lang="en-US" altLang="en-US" i="1" baseline="-25000">
                        <a:latin typeface="Cambria Math"/>
                      </a:rPr>
                      <m:t>3</m:t>
                    </m:r>
                  </m:oMath>
                </a14:m>
                <a:endParaRPr lang="en-US" altLang="en-US" i="1" baseline="-2500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𝑤</m:t>
                    </m:r>
                    <m:r>
                      <a:rPr lang="en-US" altLang="en-US" i="1" baseline="-25000">
                        <a:latin typeface="Cambria Math"/>
                      </a:rPr>
                      <m:t>4</m:t>
                    </m:r>
                    <m:r>
                      <a:rPr lang="en-US" altLang="en-US" i="1">
                        <a:latin typeface="Cambria Math"/>
                      </a:rPr>
                      <m:t>= 0.4 </m:t>
                    </m:r>
                    <m:r>
                      <a:rPr lang="en-US" altLang="en-US" i="1">
                        <a:latin typeface="Cambria Math"/>
                      </a:rPr>
                      <m:t>𝑤</m:t>
                    </m:r>
                    <m:r>
                      <a:rPr lang="en-US" altLang="en-US" i="1" baseline="-25000">
                        <a:latin typeface="Cambria Math"/>
                      </a:rPr>
                      <m:t>2</m:t>
                    </m:r>
                    <m:r>
                      <a:rPr lang="en-US" altLang="en-US" i="1">
                        <a:latin typeface="Cambria Math"/>
                      </a:rPr>
                      <m:t>+0.5 </m:t>
                    </m:r>
                    <m:r>
                      <a:rPr lang="en-US" altLang="en-US" i="1">
                        <a:latin typeface="Cambria Math"/>
                      </a:rPr>
                      <m:t>𝑤</m:t>
                    </m:r>
                    <m:r>
                      <a:rPr lang="en-US" altLang="en-US" i="1" baseline="-25000">
                        <a:latin typeface="Cambria Math"/>
                      </a:rPr>
                      <m:t>4</m:t>
                    </m:r>
                  </m:oMath>
                </a14:m>
                <a:endParaRPr lang="en-US" altLang="en-US" i="1" baseline="-25000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75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Example: An (old) Model of Fecundity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The solution is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=4.5</m:t>
                    </m:r>
                  </m:oMath>
                </a14:m>
                <a:endParaRPr lang="en-US" b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=5</m:t>
                    </m:r>
                  </m:oMath>
                </a14:m>
                <a:endParaRPr lang="en-US" b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=6.25</m:t>
                    </m:r>
                  </m:oMath>
                </a14:m>
                <a:endParaRPr lang="en-US" b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=5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Therefore, on average, a woman spends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4.5</m:t>
                    </m:r>
                  </m:oMath>
                </a14:m>
                <a:r>
                  <a:rPr lang="en-US" smtClean="0"/>
                  <a:t> periods of time married.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66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First Step Analysis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Case 1</a:t>
                </a:r>
              </a:p>
              <a:p>
                <a:pPr lvl="1"/>
                <a:r>
                  <a:rPr lang="en-US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mtClean="0"/>
                  <a:t>, the probability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Case 2</a:t>
                </a:r>
              </a:p>
              <a:p>
                <a:pPr lvl="1"/>
                <a:r>
                  <a:rPr lang="en-US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smtClean="0"/>
                  <a:t>, the probability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𝛾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Case 3</a:t>
                </a:r>
              </a:p>
              <a:p>
                <a:pPr lvl="1"/>
                <a:r>
                  <a:rPr lang="en-US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mtClean="0"/>
                  <a:t>, the probability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&gt;1</m:t>
                    </m:r>
                  </m:oMath>
                </a14:m>
                <a:r>
                  <a:rPr lang="en-US" smtClean="0"/>
                  <a:t>.  Then, we repeat the analysis with the same state as before.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63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First Step Analysis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mtClean="0">
                    <a:solidFill>
                      <a:srgbClr val="FF0000"/>
                    </a:solidFill>
                  </a:rPr>
                  <a:t>Given the first step</a:t>
                </a:r>
                <a:r>
                  <a:rPr lang="en-US" smtClean="0"/>
                  <a:t>, we have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b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=2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b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We use this and total probability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e>
                    </m:d>
                  </m:oMath>
                </a14:m>
                <a:endParaRPr lang="en-US" b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=1,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</m:e>
                    </m:nary>
                  </m:oMath>
                </a14:m>
                <a:endParaRPr lang="en-US" b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</m:e>
                    </m:nary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1×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</a:rPr>
                      <m:t>+0×</m:t>
                    </m:r>
                    <m:r>
                      <a:rPr lang="en-US" b="0" i="1" smtClean="0">
                        <a:latin typeface="Cambria Math"/>
                      </a:rPr>
                      <m:t>𝛾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92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First Step Analysis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In a similar fashion, we calculate the </a:t>
                </a:r>
                <a:r>
                  <a:rPr lang="en-US" smtClean="0">
                    <a:solidFill>
                      <a:srgbClr val="FF0000"/>
                    </a:solidFill>
                  </a:rPr>
                  <a:t>expected absorption time</a:t>
                </a:r>
              </a:p>
              <a:p>
                <a:r>
                  <a:rPr lang="en-US" smtClean="0"/>
                  <a:t>Case 1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 </m:t>
                    </m:r>
                  </m:oMath>
                </a14:m>
                <a:r>
                  <a:rPr lang="en-US" smtClean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Case 3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mtClean="0"/>
                  <a:t>, then the process repeats.  </a:t>
                </a:r>
              </a:p>
              <a:p>
                <a:pPr lvl="1"/>
                <a:r>
                  <a:rPr lang="en-US" smtClean="0"/>
                  <a:t>Moreover, we know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&gt;1</m:t>
                    </m:r>
                  </m:oMath>
                </a14:m>
                <a:endParaRPr lang="en-US" b="0" i="1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=1+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×0+</m:t>
                    </m:r>
                    <m:r>
                      <a:rPr lang="en-US" b="0" i="1" smtClean="0">
                        <a:latin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𝛾</m:t>
                    </m:r>
                    <m:r>
                      <a:rPr lang="en-US" b="0" i="1" smtClean="0">
                        <a:latin typeface="Cambria Math"/>
                      </a:rPr>
                      <m:t>×0=1+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𝛽</m:t>
                    </m:r>
                  </m:oMath>
                </a14:m>
                <a:endParaRPr lang="en-US" b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92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First Step Analysis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mtClean="0"/>
                  <a:t>One can show (Exercise!) that for this chain,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mtClean="0"/>
                  <a:t> has the geometric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𝑃</m:t>
                    </m:r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(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𝑇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 &gt; 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𝑘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| 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𝑋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0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= 1</m:t>
                    </m:r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)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=</m:t>
                    </m:r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𝛽</m:t>
                    </m:r>
                    <m:r>
                      <a:rPr lang="en-US" altLang="zh-TW" i="1" baseline="30000">
                        <a:latin typeface="Cambria Math"/>
                        <a:ea typeface="新細明體" pitchFamily="18" charset="-120"/>
                      </a:rPr>
                      <m:t>𝑘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TW" i="0">
                        <a:latin typeface="Cambria Math"/>
                        <a:ea typeface="新細明體" pitchFamily="18" charset="-120"/>
                      </a:rPr>
                      <m:t>for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𝑘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= 0, 1, …</m:t>
                    </m:r>
                  </m:oMath>
                </a14:m>
                <a:endParaRPr lang="en-US" altLang="zh-TW" smtClean="0">
                  <a:ea typeface="新細明體" pitchFamily="18" charset="-120"/>
                </a:endParaRPr>
              </a:p>
              <a:p>
                <a:r>
                  <a:rPr lang="en-US" altLang="zh-TW" smtClean="0">
                    <a:ea typeface="新細明體" pitchFamily="18" charset="-120"/>
                  </a:rPr>
                  <a:t>Hence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𝑇</m:t>
                        </m:r>
                      </m:e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=1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∞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𝑘𝑃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𝑇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=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𝑘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/>
                                    <a:ea typeface="新細明體" pitchFamily="18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新細明體" pitchFamily="18" charset="-12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  <a:ea typeface="新細明體" pitchFamily="18" charset="-12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=1</m:t>
                            </m:r>
                          </m:e>
                        </m:d>
                      </m:e>
                    </m:nary>
                  </m:oMath>
                </a14:m>
                <a:endParaRPr lang="en-US" altLang="zh-TW" b="0" smtClean="0">
                  <a:ea typeface="新細明體" pitchFamily="18" charset="-12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∞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</m:ctrlPr>
                          </m:naryPr>
                          <m:sub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𝑘</m:t>
                            </m:r>
                          </m:sup>
                          <m:e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/>
                                    <a:ea typeface="新細明體" pitchFamily="18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新細明體" pitchFamily="18" charset="-120"/>
                                  </a:rPr>
                                  <m:t>𝑇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新細明體" pitchFamily="18" charset="-120"/>
                                  </a:rPr>
                                  <m:t>=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新細明體" pitchFamily="18" charset="-120"/>
                                  </a:rPr>
                                  <m:t>𝑘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/>
                                        <a:ea typeface="新細明體" pitchFamily="18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  <a:ea typeface="新細明體" pitchFamily="18" charset="-12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  <a:ea typeface="新細明體" pitchFamily="18" charset="-12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/>
                                    <a:ea typeface="新細明體" pitchFamily="18" charset="-120"/>
                                  </a:rPr>
                                  <m:t>=1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TW" b="0" smtClean="0">
                  <a:ea typeface="新細明體" pitchFamily="18" charset="-12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∞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</m:ctrlPr>
                          </m:naryPr>
                          <m:sub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=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/>
                                    <a:ea typeface="新細明體" pitchFamily="18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新細明體" pitchFamily="18" charset="-120"/>
                                  </a:rPr>
                                  <m:t>𝑇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新細明體" pitchFamily="18" charset="-120"/>
                                  </a:rPr>
                                  <m:t>=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新細明體" pitchFamily="18" charset="-120"/>
                                  </a:rPr>
                                  <m:t>𝑘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/>
                                        <a:ea typeface="新細明體" pitchFamily="18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  <a:ea typeface="新細明體" pitchFamily="18" charset="-12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  <a:ea typeface="新細明體" pitchFamily="18" charset="-12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/>
                                    <a:ea typeface="新細明體" pitchFamily="18" charset="-120"/>
                                  </a:rPr>
                                  <m:t>=1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TW" b="0" smtClean="0">
                  <a:ea typeface="新細明體" pitchFamily="18" charset="-12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∞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𝑇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≥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𝑖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/>
                                    <a:ea typeface="新細明體" pitchFamily="18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新細明體" pitchFamily="18" charset="-12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  <a:ea typeface="新細明體" pitchFamily="18" charset="-12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=1</m:t>
                            </m:r>
                          </m:e>
                        </m:d>
                      </m:e>
                    </m:nary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∞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𝑇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&gt;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𝑘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/>
                                    <a:ea typeface="新細明體" pitchFamily="18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新細明體" pitchFamily="18" charset="-12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  <a:ea typeface="新細明體" pitchFamily="18" charset="-12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=1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  </m:t>
                        </m:r>
                      </m:e>
                    </m:nary>
                  </m:oMath>
                </a14:m>
                <a:endParaRPr lang="en-US" altLang="zh-TW" smtClean="0">
                  <a:ea typeface="新細明體" pitchFamily="18" charset="-12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1−</m:t>
                        </m:r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𝛽</m:t>
                        </m:r>
                      </m:den>
                    </m:f>
                  </m:oMath>
                </a14:m>
                <a:endParaRPr lang="en-US" altLang="zh-TW">
                  <a:ea typeface="新細明體" pitchFamily="18" charset="-120"/>
                </a:endParaRP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95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Slightly Harder First Step Analysis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Now consider the chain with transition matrix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𝑷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𝑇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 = </m:t>
                    </m:r>
                    <m:r>
                      <m:rPr>
                        <m:sty m:val="p"/>
                      </m:rP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min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⁡{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𝑛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&gt;0;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/>
                            <a:ea typeface="新細明體" pitchFamily="18" charset="-120"/>
                          </a:rPr>
                          <m:t>𝑋</m:t>
                        </m:r>
                      </m:e>
                      <m:sub>
                        <m:r>
                          <a:rPr lang="en-US" altLang="zh-TW" i="1" smtClean="0">
                            <a:latin typeface="Cambria Math"/>
                            <a:ea typeface="新細明體" pitchFamily="18" charset="-12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= 0 </m:t>
                    </m:r>
                    <m:r>
                      <m:rPr>
                        <m:sty m:val="p"/>
                      </m:rPr>
                      <a:rPr lang="en-US" altLang="zh-TW" i="0">
                        <a:latin typeface="Cambria Math"/>
                        <a:ea typeface="新細明體" pitchFamily="18" charset="-120"/>
                      </a:rPr>
                      <m:t>or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= 3}</m:t>
                    </m:r>
                  </m:oMath>
                </a14:m>
                <a:endParaRPr lang="en-US" altLang="zh-TW">
                  <a:ea typeface="新細明體" pitchFamily="18" charset="-12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𝑢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𝑖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= 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𝑃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{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𝑇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= 0|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𝑋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0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= 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𝑖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} </m:t>
                    </m:r>
                    <m:r>
                      <a:rPr lang="en-US" altLang="zh-TW" i="0">
                        <a:latin typeface="Cambria Math"/>
                        <a:ea typeface="新細明體" pitchFamily="18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>
                        <a:latin typeface="Cambria Math"/>
                        <a:ea typeface="新細明體" pitchFamily="18" charset="-120"/>
                      </a:rPr>
                      <m:t>for</m:t>
                    </m:r>
                    <m:r>
                      <a:rPr lang="en-US" altLang="zh-TW" i="0">
                        <a:latin typeface="Cambria Math"/>
                        <a:ea typeface="新細明體" pitchFamily="18" charset="-120"/>
                      </a:rPr>
                      <m:t> 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𝑖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= 0,1,2,3.</m:t>
                    </m:r>
                  </m:oMath>
                </a14:m>
                <a:endParaRPr lang="en-US" altLang="zh-TW">
                  <a:ea typeface="新細明體" pitchFamily="18" charset="-12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𝑣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𝑖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= 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𝐸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[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𝑇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|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𝑋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0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= 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𝑖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]  </m:t>
                    </m:r>
                    <m:r>
                      <m:rPr>
                        <m:sty m:val="p"/>
                      </m:rPr>
                      <a:rPr lang="en-US" altLang="zh-TW" i="0">
                        <a:latin typeface="Cambria Math"/>
                        <a:ea typeface="新細明體" pitchFamily="18" charset="-120"/>
                      </a:rPr>
                      <m:t>for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𝑖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= 0,1,2,3.</m:t>
                    </m:r>
                  </m:oMath>
                </a14:m>
                <a:endParaRPr lang="en-US" altLang="zh-TW">
                  <a:ea typeface="新細明體" pitchFamily="18" charset="-120"/>
                </a:endParaRP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03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Slightly Harder First Step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776"/>
                <a:ext cx="8229600" cy="471338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mtClean="0"/>
                  <a:t>Note we should have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𝑢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0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= 1, 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𝑢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3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= 0</m:t>
                    </m:r>
                  </m:oMath>
                </a14:m>
                <a:endParaRPr lang="en-US" altLang="zh-TW">
                  <a:ea typeface="新細明體" pitchFamily="18" charset="-12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𝑣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0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= 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𝑣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3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= 0</m:t>
                    </m:r>
                  </m:oMath>
                </a14:m>
                <a:endParaRPr lang="en-US" altLang="zh-TW" smtClean="0">
                  <a:ea typeface="新細明體" pitchFamily="18" charset="-120"/>
                </a:endParaRPr>
              </a:p>
              <a:p>
                <a:r>
                  <a:rPr lang="en-US" altLang="zh-TW" smtClean="0">
                    <a:ea typeface="新細明體" pitchFamily="18" charset="-120"/>
                  </a:rPr>
                  <a:t>We have to determine the remaining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mtClean="0">
                    <a:ea typeface="新細明體" pitchFamily="18" charset="-12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mtClean="0">
                  <a:ea typeface="新細明體" pitchFamily="18" charset="-120"/>
                </a:endParaRPr>
              </a:p>
              <a:p>
                <a:r>
                  <a:rPr lang="en-US" altLang="zh-TW" smtClean="0">
                    <a:ea typeface="新細明體" pitchFamily="18" charset="-120"/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=1</m:t>
                    </m:r>
                  </m:oMath>
                </a14:m>
                <a:endParaRPr lang="en-US" altLang="zh-TW" smtClean="0">
                  <a:ea typeface="新細明體" pitchFamily="18" charset="-12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𝑢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1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=</m:t>
                    </m:r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𝑝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10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+</m:t>
                    </m:r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𝑝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11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𝑢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1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+</m:t>
                    </m:r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𝑝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12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𝑢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2</m:t>
                    </m:r>
                  </m:oMath>
                </a14:m>
                <a:endParaRPr lang="en-US" altLang="zh-TW" smtClean="0">
                  <a:ea typeface="新細明體" pitchFamily="18" charset="-120"/>
                </a:endParaRPr>
              </a:p>
              <a:p>
                <a:r>
                  <a:rPr lang="en-US" altLang="zh-TW" smtClean="0">
                    <a:ea typeface="新細明體" pitchFamily="18" charset="-120"/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=2</m:t>
                    </m:r>
                  </m:oMath>
                </a14:m>
                <a:endParaRPr lang="en-US" altLang="zh-TW" smtClean="0">
                  <a:ea typeface="新細明體" pitchFamily="18" charset="-12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𝑢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2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=</m:t>
                    </m:r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𝑝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20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+</m:t>
                    </m:r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𝑝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21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𝑢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1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+</m:t>
                    </m:r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𝑝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22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𝑢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2</m:t>
                    </m:r>
                  </m:oMath>
                </a14:m>
                <a:endParaRPr lang="en-US" altLang="zh-TW" smtClean="0">
                  <a:ea typeface="新細明體" pitchFamily="18" charset="-120"/>
                </a:endParaRPr>
              </a:p>
              <a:p>
                <a:r>
                  <a:rPr lang="en-US" altLang="zh-TW" smtClean="0">
                    <a:ea typeface="新細明體" pitchFamily="18" charset="-120"/>
                  </a:rPr>
                  <a:t>We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mtClean="0">
                    <a:ea typeface="新細明體" pitchFamily="18" charset="-12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mtClean="0">
                    <a:ea typeface="新細明體" pitchFamily="18" charset="-120"/>
                  </a:rPr>
                  <a:t> by solving these </a:t>
                </a:r>
                <a:r>
                  <a:rPr lang="en-US" altLang="zh-TW" smtClean="0">
                    <a:solidFill>
                      <a:srgbClr val="FF0000"/>
                    </a:solidFill>
                    <a:ea typeface="新細明體" pitchFamily="18" charset="-120"/>
                  </a:rPr>
                  <a:t>simultaneous equations</a:t>
                </a:r>
                <a:endParaRPr lang="en-US" altLang="zh-TW">
                  <a:solidFill>
                    <a:srgbClr val="FF0000"/>
                  </a:solidFill>
                  <a:ea typeface="新細明體" pitchFamily="18" charset="-120"/>
                </a:endParaRP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776"/>
                <a:ext cx="8229600" cy="4713387"/>
              </a:xfrm>
              <a:blipFill rotWithShape="1">
                <a:blip r:embed="rId2"/>
                <a:stretch>
                  <a:fillRect l="-1481" t="-3364" r="-741" b="-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08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Slightly Harder First Step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mtClean="0">
                    <a:ea typeface="新細明體" pitchFamily="18" charset="-120"/>
                  </a:rPr>
                  <a:t>Similar to </a:t>
                </a:r>
                <a:r>
                  <a:rPr lang="en-US" altLang="zh-TW">
                    <a:ea typeface="新細明體" pitchFamily="18" charset="-120"/>
                  </a:rPr>
                  <a:t>the </a:t>
                </a:r>
                <a:r>
                  <a:rPr lang="en-US" altLang="zh-TW" smtClean="0">
                    <a:ea typeface="新細明體" pitchFamily="18" charset="-120"/>
                  </a:rPr>
                  <a:t>absorption probabilities, </a:t>
                </a:r>
                <a:r>
                  <a:rPr lang="en-US" altLang="zh-TW">
                    <a:ea typeface="新細明體" pitchFamily="18" charset="-120"/>
                  </a:rPr>
                  <a:t>the mean time to absorption can be derived to be</a:t>
                </a:r>
              </a:p>
              <a:p>
                <a:pPr>
                  <a:buNone/>
                </a:pPr>
                <a:r>
                  <a:rPr lang="en-US" altLang="zh-TW" i="1">
                    <a:ea typeface="新細明體" pitchFamily="18" charset="-12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𝑣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1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= 1 +</m:t>
                    </m:r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𝑝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11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𝑣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1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+</m:t>
                    </m:r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𝑝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12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𝑣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2</m:t>
                    </m:r>
                  </m:oMath>
                </a14:m>
                <a:endParaRPr lang="en-US" altLang="zh-TW" i="1">
                  <a:ea typeface="新細明體" pitchFamily="18" charset="-12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  <a:ea typeface="新細明體" pitchFamily="18" charset="-120"/>
                        </a:rPr>
                        <m:t>𝑣</m:t>
                      </m:r>
                      <m:r>
                        <a:rPr lang="en-US" altLang="zh-TW" i="1" baseline="-25000">
                          <a:latin typeface="Cambria Math"/>
                          <a:ea typeface="新細明體" pitchFamily="18" charset="-120"/>
                        </a:rPr>
                        <m:t>2</m:t>
                      </m:r>
                      <m:r>
                        <a:rPr lang="en-US" altLang="zh-TW" i="1">
                          <a:latin typeface="Cambria Math"/>
                          <a:ea typeface="新細明體" pitchFamily="18" charset="-120"/>
                        </a:rPr>
                        <m:t> = 1 +</m:t>
                      </m:r>
                      <m:r>
                        <a:rPr lang="en-US" altLang="zh-TW" b="0" i="1" smtClean="0">
                          <a:latin typeface="Cambria Math"/>
                          <a:ea typeface="新細明體" pitchFamily="18" charset="-120"/>
                        </a:rPr>
                        <m:t>𝑝</m:t>
                      </m:r>
                      <m:r>
                        <a:rPr lang="en-US" altLang="zh-TW" i="1" baseline="-25000">
                          <a:latin typeface="Cambria Math"/>
                          <a:ea typeface="新細明體" pitchFamily="18" charset="-120"/>
                        </a:rPr>
                        <m:t>21</m:t>
                      </m:r>
                      <m:r>
                        <a:rPr lang="en-US" altLang="zh-TW" i="1">
                          <a:latin typeface="Cambria Math"/>
                          <a:ea typeface="新細明體" pitchFamily="18" charset="-120"/>
                        </a:rPr>
                        <m:t>𝑣</m:t>
                      </m:r>
                      <m:r>
                        <a:rPr lang="en-US" altLang="zh-TW" i="1" baseline="-25000">
                          <a:latin typeface="Cambria Math"/>
                          <a:ea typeface="新細明體" pitchFamily="18" charset="-120"/>
                        </a:rPr>
                        <m:t>1</m:t>
                      </m:r>
                      <m:r>
                        <a:rPr lang="en-US" altLang="zh-TW" i="1">
                          <a:latin typeface="Cambria Math"/>
                          <a:ea typeface="新細明體" pitchFamily="18" charset="-120"/>
                        </a:rPr>
                        <m:t> +</m:t>
                      </m:r>
                      <m:r>
                        <a:rPr lang="en-US" altLang="zh-TW" b="0" i="1" smtClean="0">
                          <a:latin typeface="Cambria Math"/>
                          <a:ea typeface="新細明體" pitchFamily="18" charset="-120"/>
                        </a:rPr>
                        <m:t>𝑝</m:t>
                      </m:r>
                      <m:r>
                        <a:rPr lang="en-US" altLang="zh-TW" i="1" baseline="-25000">
                          <a:latin typeface="Cambria Math"/>
                          <a:ea typeface="新細明體" pitchFamily="18" charset="-120"/>
                        </a:rPr>
                        <m:t>22</m:t>
                      </m:r>
                      <m:r>
                        <a:rPr lang="en-US" altLang="zh-TW" i="1">
                          <a:latin typeface="Cambria Math"/>
                          <a:ea typeface="新細明體" pitchFamily="18" charset="-120"/>
                        </a:rPr>
                        <m:t>𝑣</m:t>
                      </m:r>
                      <m:r>
                        <a:rPr lang="en-US" altLang="zh-TW" i="1" baseline="-25000">
                          <a:latin typeface="Cambria Math"/>
                          <a:ea typeface="新細明體" pitchFamily="18" charset="-120"/>
                        </a:rPr>
                        <m:t>2</m:t>
                      </m:r>
                    </m:oMath>
                  </m:oMathPara>
                </a14:m>
                <a:endParaRPr lang="zh-TW" altLang="en-US" i="1">
                  <a:ea typeface="新細明體" pitchFamily="18" charset="-120"/>
                </a:endParaRPr>
              </a:p>
              <a:p>
                <a:r>
                  <a:rPr lang="en-US" smtClean="0"/>
                  <a:t>And they too can be solved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79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2655</Words>
  <Application>Microsoft Office PowerPoint</Application>
  <PresentationFormat>On-screen Show (4:3)</PresentationFormat>
  <Paragraphs>212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主题</vt:lpstr>
      <vt:lpstr>Equation</vt:lpstr>
      <vt:lpstr>STAT3007: Introduction to Stochastic Processes</vt:lpstr>
      <vt:lpstr>Simple First Step Analysis</vt:lpstr>
      <vt:lpstr>Simple First Step Analysis</vt:lpstr>
      <vt:lpstr>Simple First Step Analysis</vt:lpstr>
      <vt:lpstr>Simple First Step Analysis</vt:lpstr>
      <vt:lpstr>Simple First Step Analysis</vt:lpstr>
      <vt:lpstr>Slightly Harder First Step Analysis</vt:lpstr>
      <vt:lpstr>Slightly Harder First Step Analysis</vt:lpstr>
      <vt:lpstr>Slightly Harder First Step Analysis</vt:lpstr>
      <vt:lpstr>Slightly Harder First Step Analysis</vt:lpstr>
      <vt:lpstr>Slightly Harder First Step Analysis</vt:lpstr>
      <vt:lpstr>General First Step Analysis</vt:lpstr>
      <vt:lpstr>General First Step Analysis</vt:lpstr>
      <vt:lpstr>General First Step Analysis</vt:lpstr>
      <vt:lpstr>General First Step Analysis</vt:lpstr>
      <vt:lpstr>General First Step Analysis</vt:lpstr>
      <vt:lpstr>General First Step Analysis</vt:lpstr>
      <vt:lpstr>General First Step Analysis</vt:lpstr>
      <vt:lpstr>General First Step Analysis</vt:lpstr>
      <vt:lpstr>Example – A Rat In A Maze</vt:lpstr>
      <vt:lpstr>Example – A Rat In A Maze</vt:lpstr>
      <vt:lpstr>Example – A Rat In A Maze</vt:lpstr>
      <vt:lpstr>Example – A Rat In A Maze</vt:lpstr>
      <vt:lpstr>Mean Total Amount g(X_n) Before Absorption</vt:lpstr>
      <vt:lpstr>Mean Total Amount g(X_n) Before Absorption</vt:lpstr>
      <vt:lpstr>Example: An (old) Model of Fecundity</vt:lpstr>
      <vt:lpstr>Example: An (old) Model of Fecundity</vt:lpstr>
      <vt:lpstr>Example: An (old) Model of Fecundity</vt:lpstr>
      <vt:lpstr>Example: An (old) Model of Fecundity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STAT3007: Introduction to Stochastic Processes</dc:title>
  <dc:creator>jawright</dc:creator>
  <cp:lastModifiedBy>jawright</cp:lastModifiedBy>
  <cp:revision>20</cp:revision>
  <cp:lastPrinted>2016-09-21T11:21:43Z</cp:lastPrinted>
  <dcterms:created xsi:type="dcterms:W3CDTF">2016-09-21T09:01:15Z</dcterms:created>
  <dcterms:modified xsi:type="dcterms:W3CDTF">2016-09-22T09:30:56Z</dcterms:modified>
</cp:coreProperties>
</file>