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E0AC8-00B0-44E4-98B7-25E8F98BDE4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56DA3-AF50-4D7D-A880-41311D5E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EE0-ABA5-4EE2-97D7-7B6AB094A5D8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94-9825-43EC-90AA-C3BF3FCD24E7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7D55-A4E4-4EE6-A219-8FE9E1779323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895-D7AC-4108-8A79-E66A9840C9CE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813D-3BED-4060-A9BF-50BB1DD62A0D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F0EC-2095-4632-894F-40FFC32BF1DF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D9C-A60A-4626-B9E9-C9500E3C7FD7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5159-FEAE-4604-BABF-FE40E44BB5E4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97B4-0529-42C0-9334-41CFFE99FB38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D7D1-98EB-4500-A2E9-0039C164038E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B725-B146-4988-BC65-696912FE1921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F725-67B0-46B2-B2A4-8281BA26F372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STAT3007: Introduction to Stochastic Processes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Markov Chains - Some Special Examples</a:t>
            </a:r>
          </a:p>
          <a:p>
            <a:endParaRPr lang="en-US"/>
          </a:p>
          <a:p>
            <a:r>
              <a:rPr lang="en-US" sz="2400" smtClean="0"/>
              <a:t>Dr. John Wright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mr>
                    </m:m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 i="0" smtClean="0">
                    <a:latin typeface="+mj-lt"/>
                    <a:ea typeface="新細明體" pitchFamily="18" charset="-120"/>
                  </a:rPr>
                  <a:t>reaches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0 </m:t>
                    </m:r>
                  </m:oMath>
                </a14:m>
                <a:r>
                  <a:rPr lang="en-US" altLang="zh-TW" i="0" smtClean="0">
                    <a:latin typeface="+mj-lt"/>
                    <a:ea typeface="新細明體" pitchFamily="18" charset="-120"/>
                  </a:rPr>
                  <a:t>before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|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CN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Obviously, we have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=1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0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By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first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step analysis</a:t>
                </a:r>
                <a:r>
                  <a:rPr lang="en-US" altLang="zh-TW">
                    <a:ea typeface="新細明體" pitchFamily="18" charset="-120"/>
                  </a:rPr>
                  <a:t>, we </a:t>
                </a:r>
                <a:r>
                  <a:rPr lang="en-US" altLang="zh-TW" smtClean="0">
                    <a:ea typeface="新細明體" pitchFamily="18" charset="-120"/>
                  </a:rPr>
                  <a:t>have</a:t>
                </a:r>
                <a:endParaRPr lang="en-US" altLang="zh-TW" i="1" smtClean="0">
                  <a:latin typeface="Cambria Math"/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𝑝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𝑞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i="1" baseline="-25000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If we consider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  <a:ea typeface="新細明體" pitchFamily="18" charset="-120"/>
                      </a:rPr>
                      <m:t>𝑑</m:t>
                    </m:r>
                    <m:r>
                      <a:rPr lang="en-US" altLang="zh-TW" i="1" baseline="-25000">
                        <a:solidFill>
                          <a:srgbClr val="FF0000"/>
                        </a:solidFill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新細明體" pitchFamily="18" charset="-120"/>
                      </a:rPr>
                      <m:t> =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新細明體" pitchFamily="18" charset="-120"/>
                      </a:rPr>
                      <m:t> –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>
                    <a:ea typeface="新細明體" pitchFamily="18" charset="-120"/>
                  </a:rPr>
                  <a:t>, then we </a:t>
                </a:r>
                <a:r>
                  <a:rPr lang="en-US" altLang="zh-TW" smtClean="0">
                    <a:ea typeface="新細明體" pitchFamily="18" charset="-120"/>
                  </a:rPr>
                  <a:t>have (for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=1,…,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0 =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𝑞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–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  </m:t>
                    </m:r>
                  </m:oMath>
                </a14:m>
                <a:endParaRPr lang="en-US" altLang="zh-TW" i="1" smtClean="0">
                  <a:latin typeface="Cambria Math"/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–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–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smtClean="0">
                  <a:latin typeface="Cambria Math"/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⇒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0 =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–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𝑞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i="1" baseline="-25000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smtClean="0"/>
                  <a:t> etc.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smtClean="0"/>
              </a:p>
              <a:p>
                <a:r>
                  <a:rPr lang="en-US" smtClean="0"/>
                  <a:t>Moreover,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0" smtClean="0"/>
              </a:p>
              <a:p>
                <a:r>
                  <a:rPr lang="en-US" smtClean="0"/>
                  <a:t>Hence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if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if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mr>
                    </m:m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Now we find the expected duration of the game.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en-US" smtClean="0"/>
                  <a:t>Using similar calculations 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we can find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≠1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3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If we allow the transition probabilities to </a:t>
                </a:r>
                <a:r>
                  <a:rPr lang="en-US" smtClean="0">
                    <a:solidFill>
                      <a:srgbClr val="FF0000"/>
                    </a:solidFill>
                  </a:rPr>
                  <a:t>depend on the state of the game</a:t>
                </a:r>
                <a:r>
                  <a:rPr lang="en-US" smtClean="0"/>
                  <a:t>, the transition matrix becomes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</m:mr>
                    </m:m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And the same arguments can be repeated to find the probabilities of ruin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=1,…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8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And we also find the expected time to ruin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+⋯+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5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Chains with I.I.D. R.V.s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denote a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discrete</a:t>
                </a:r>
                <a:r>
                  <a:rPr lang="en-US" altLang="zh-TW">
                    <a:ea typeface="新細明體" pitchFamily="18" charset="-120"/>
                  </a:rPr>
                  <a:t> valued random variable (r.v.) whose values are non-negative integers and where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)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>
                    <a:ea typeface="新細明體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=0,1,…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the sum of all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𝑎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𝑖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1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 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represent </a:t>
                </a:r>
                <a:r>
                  <a:rPr lang="en-US" altLang="zh-TW">
                    <a:ea typeface="新細明體" pitchFamily="18" charset="-120"/>
                  </a:rPr>
                  <a:t>independent observations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Several interesting Markov Chains can be created using this sequence.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1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Successive Maxima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Given a process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 we consider the realized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maximum</a:t>
                </a:r>
                <a:r>
                  <a:rPr lang="en-US" altLang="zh-TW">
                    <a:ea typeface="新細明體" pitchFamily="18" charset="-12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altLang="zh-TW">
                    <a:ea typeface="新細明體" pitchFamily="18" charset="-12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𝑌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/>
                        <a:ea typeface="新細明體" pitchFamily="18" charset="-120"/>
                      </a:rPr>
                      <m:t>max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⁡{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}.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r>
                  <a:rPr lang="en-US" altLang="zh-CN">
                    <a:ea typeface="新細明體" pitchFamily="18" charset="-120"/>
                  </a:rPr>
                  <a:t>W</a:t>
                </a:r>
                <a:r>
                  <a:rPr lang="en-US" altLang="zh-TW">
                    <a:ea typeface="新細明體" pitchFamily="18" charset="-120"/>
                  </a:rPr>
                  <a:t>e </a:t>
                </a:r>
                <a:r>
                  <a:rPr lang="en-US" altLang="zh-CN">
                    <a:ea typeface="新細明體" pitchFamily="18" charset="-120"/>
                  </a:rPr>
                  <a:t>may</a:t>
                </a:r>
                <a:r>
                  <a:rPr lang="en-US" altLang="zh-TW">
                    <a:ea typeface="新細明體" pitchFamily="18" charset="-120"/>
                  </a:rPr>
                  <a:t> write </a:t>
                </a:r>
              </a:p>
              <a:p>
                <a:pPr>
                  <a:buFontTx/>
                  <a:buNone/>
                </a:pPr>
                <a:r>
                  <a:rPr lang="en-US" altLang="zh-TW">
                    <a:ea typeface="新細明體" pitchFamily="18" charset="-12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/>
                        <a:ea typeface="新細明體" pitchFamily="18" charset="-120"/>
                      </a:rPr>
                      <m:t>max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⁡{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What is the </a:t>
                </a:r>
                <a:r>
                  <a:rPr lang="en-US" altLang="zh-CN" smtClean="0">
                    <a:ea typeface="新細明體" pitchFamily="18" charset="-120"/>
                  </a:rPr>
                  <a:t>transition probability </a:t>
                </a:r>
                <a:r>
                  <a:rPr lang="en-US" altLang="zh-TW">
                    <a:ea typeface="新細明體" pitchFamily="18" charset="-120"/>
                  </a:rPr>
                  <a:t>matrix for the process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8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Successive Maxima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Bids and Sales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represent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successive bids </a:t>
                </a:r>
                <a:r>
                  <a:rPr lang="en-US" altLang="zh-TW">
                    <a:ea typeface="新細明體" pitchFamily="18" charset="-120"/>
                  </a:rPr>
                  <a:t>on a certain asset that is offered for sale.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𝑌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/>
                        <a:ea typeface="新細明體" pitchFamily="18" charset="-120"/>
                      </a:rPr>
                      <m:t>max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⁡{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is the maximum that is the bid up to stage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Suppose that the bid that is accepted is the first bid that equals or exceeds a prescribed level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𝑀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The time of </a:t>
                </a:r>
                <a:r>
                  <a:rPr lang="en-US" altLang="zh-TW" smtClean="0">
                    <a:ea typeface="新細明體" pitchFamily="18" charset="-120"/>
                  </a:rPr>
                  <a:t>sale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ea typeface="新細明體" pitchFamily="18" charset="-120"/>
                          </a:rPr>
                          <m:t>min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{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≥1;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≥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𝑀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}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Bids and 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What is the </a:t>
                </a:r>
                <a:r>
                  <a:rPr lang="en-US" smtClean="0">
                    <a:solidFill>
                      <a:srgbClr val="FF0000"/>
                    </a:solidFill>
                  </a:rPr>
                  <a:t>expected time of sale</a:t>
                </a:r>
                <a:r>
                  <a:rPr lang="en-US" smtClean="0"/>
                  <a:t>?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𝐸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[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𝑇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]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Then, </a:t>
                </a:r>
                <a:r>
                  <a:rPr lang="en-US" altLang="zh-TW" smtClean="0">
                    <a:ea typeface="新細明體" pitchFamily="18" charset="-120"/>
                  </a:rPr>
                  <a:t>by first </a:t>
                </a:r>
                <a:r>
                  <a:rPr lang="en-US" altLang="zh-TW">
                    <a:ea typeface="新細明體" pitchFamily="18" charset="-120"/>
                  </a:rPr>
                  <a:t>step analysis</a:t>
                </a:r>
                <a:r>
                  <a:rPr lang="en-US" altLang="zh-CN">
                    <a:ea typeface="新細明體" pitchFamily="18" charset="-120"/>
                  </a:rPr>
                  <a:t> (conditional 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新細明體" pitchFamily="18" charset="-120"/>
                      </a:rPr>
                      <m:t>𝑘</m:t>
                    </m:r>
                  </m:oMath>
                </a14:m>
                <a:r>
                  <a:rPr lang="en-US" altLang="zh-CN">
                    <a:ea typeface="新細明體" pitchFamily="18" charset="-120"/>
                  </a:rPr>
                  <a:t>)</a:t>
                </a:r>
                <a:r>
                  <a:rPr lang="en-US" altLang="zh-TW">
                    <a:ea typeface="新細明體" pitchFamily="18" charset="-120"/>
                  </a:rPr>
                  <a:t>, we </a:t>
                </a:r>
                <a:r>
                  <a:rPr lang="en-US" altLang="zh-TW" smtClean="0">
                    <a:ea typeface="新細明體" pitchFamily="18" charset="-120"/>
                  </a:rPr>
                  <a:t>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=1 +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𝑣𝑃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⇒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𝑀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𝑀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+⋯</m:t>
                        </m:r>
                      </m:den>
                    </m:f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>
                  <a:buFontTx/>
                  <a:buNone/>
                </a:pPr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Sums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Given the same process of i.i.d. r.v.s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What is the transition probability matrix for the process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One-Dimensional Random Walk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mr>
                      </m:m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 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42988" y="2072769"/>
            <a:ext cx="7058025" cy="0"/>
          </a:xfrm>
          <a:prstGeom prst="line">
            <a:avLst/>
          </a:prstGeom>
          <a:noFill/>
          <a:ln w="38100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87450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79613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059113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067175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148263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084888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092950" y="1928307"/>
            <a:ext cx="0" cy="360362"/>
          </a:xfrm>
          <a:prstGeom prst="line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924300" y="1928307"/>
            <a:ext cx="360363" cy="360362"/>
          </a:xfrm>
          <a:prstGeom prst="star8">
            <a:avLst>
              <a:gd name="adj" fmla="val 38250"/>
            </a:avLst>
          </a:prstGeom>
          <a:solidFill>
            <a:srgbClr val="EDFAD2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4140200" y="1496507"/>
            <a:ext cx="1152525" cy="215900"/>
          </a:xfrm>
          <a:prstGeom prst="curvedDownArrow">
            <a:avLst>
              <a:gd name="adj1" fmla="val 106765"/>
              <a:gd name="adj2" fmla="val 213529"/>
              <a:gd name="adj3" fmla="val 33333"/>
            </a:avLst>
          </a:prstGeom>
          <a:solidFill>
            <a:srgbClr val="EDFAD2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 rot="10381904">
            <a:off x="2987675" y="2504569"/>
            <a:ext cx="1152525" cy="288925"/>
          </a:xfrm>
          <a:prstGeom prst="curvedDownArrow">
            <a:avLst>
              <a:gd name="adj1" fmla="val 79780"/>
              <a:gd name="adj2" fmla="val 159560"/>
              <a:gd name="adj3" fmla="val 33333"/>
            </a:avLst>
          </a:prstGeom>
          <a:solidFill>
            <a:srgbClr val="EDFAD2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5272088" y="1228219"/>
                <a:ext cx="482953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6699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zh-TW" sz="2400" i="1" baseline="-25000" smtClean="0">
                          <a:solidFill>
                            <a:srgbClr val="006699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400" baseline="-25000" smtClean="0">
                  <a:solidFill>
                    <a:srgbClr val="006699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2088" y="1228219"/>
                <a:ext cx="482953" cy="453137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2"/>
              <p:cNvSpPr txBox="1">
                <a:spLocks noChangeArrowheads="1"/>
              </p:cNvSpPr>
              <p:nvPr/>
            </p:nvSpPr>
            <p:spPr bwMode="auto">
              <a:xfrm>
                <a:off x="2535238" y="2298978"/>
                <a:ext cx="476541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6699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altLang="zh-TW" sz="2400" i="1" baseline="-25000" smtClean="0">
                          <a:solidFill>
                            <a:srgbClr val="006699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400" baseline="-25000" smtClean="0">
                  <a:solidFill>
                    <a:srgbClr val="006699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38" y="2298978"/>
                <a:ext cx="476541" cy="453137"/>
              </a:xfrm>
              <a:prstGeom prst="rect">
                <a:avLst/>
              </a:prstGeom>
              <a:blipFill rotWithShape="1">
                <a:blip r:embed="rId4"/>
                <a:stretch>
                  <a:fillRect b="-135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3543300" y="1301244"/>
                <a:ext cx="457305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6699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TW" sz="2400" i="1" baseline="-25000" smtClean="0">
                          <a:solidFill>
                            <a:srgbClr val="006699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400" baseline="-25000" smtClean="0">
                  <a:solidFill>
                    <a:srgbClr val="006699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3300" y="1301244"/>
                <a:ext cx="457305" cy="453137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Gambler’s Ruin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Consider two players in successive games.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Player </a:t>
                </a:r>
                <a:r>
                  <a:rPr lang="en-US" altLang="zh-TW">
                    <a:ea typeface="新細明體" pitchFamily="18" charset="-120"/>
                  </a:rPr>
                  <a:t>A has an initial fortune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and </a:t>
                </a:r>
                <a:r>
                  <a:rPr lang="en-US" altLang="zh-TW" smtClean="0">
                    <a:ea typeface="新細明體" pitchFamily="18" charset="-120"/>
                  </a:rPr>
                  <a:t>player </a:t>
                </a:r>
                <a:r>
                  <a:rPr lang="en-US" altLang="zh-TW">
                    <a:ea typeface="新細明體" pitchFamily="18" charset="-120"/>
                  </a:rPr>
                  <a:t>B has a limited fortune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h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h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>
                    <a:ea typeface="新細明體" pitchFamily="18" charset="-12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be </a:t>
                </a:r>
                <a:r>
                  <a:rPr lang="en-US" altLang="zh-TW" smtClean="0">
                    <a:ea typeface="新細明體" pitchFamily="18" charset="-120"/>
                  </a:rPr>
                  <a:t>player A’s </a:t>
                </a:r>
                <a:r>
                  <a:rPr lang="en-US" altLang="zh-TW">
                    <a:ea typeface="新細明體" pitchFamily="18" charset="-120"/>
                  </a:rPr>
                  <a:t>fortune after </a:t>
                </a:r>
                <a:r>
                  <a:rPr lang="en-US" altLang="zh-TW" smtClean="0">
                    <a:ea typeface="新細明體" pitchFamily="18" charset="-12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th </a:t>
                </a:r>
                <a:r>
                  <a:rPr lang="en-US" altLang="zh-TW">
                    <a:ea typeface="新細明體" pitchFamily="18" charset="-120"/>
                  </a:rPr>
                  <a:t>game. The event of reaching state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0 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is known as the </a:t>
                </a:r>
                <a:r>
                  <a:rPr lang="en-US" altLang="zh-TW" smtClean="0">
                    <a:ea typeface="新細明體" pitchFamily="18" charset="-120"/>
                  </a:rPr>
                  <a:t>“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gambler’s ruin</a:t>
                </a:r>
                <a:r>
                  <a:rPr lang="en-US" altLang="zh-TW" smtClean="0">
                    <a:ea typeface="新細明體" pitchFamily="18" charset="-120"/>
                  </a:rPr>
                  <a:t>”.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Suppose </a:t>
                </a:r>
                <a:r>
                  <a:rPr lang="en-US" altLang="zh-TW">
                    <a:ea typeface="新細明體" pitchFamily="18" charset="-120"/>
                  </a:rPr>
                  <a:t>A has probability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CN" i="1" baseline="-25000">
                        <a:latin typeface="Cambria Math"/>
                        <a:ea typeface="新細明體" pitchFamily="18" charset="-120"/>
                      </a:rPr>
                      <m:t>𝑘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of winning one unit</a:t>
                </a:r>
                <a:r>
                  <a:rPr lang="en-US" altLang="zh-CN">
                    <a:ea typeface="新細明體" pitchFamily="18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CN" i="1" baseline="-25000">
                        <a:latin typeface="Cambria Math"/>
                        <a:ea typeface="新細明體" pitchFamily="18" charset="-120"/>
                      </a:rPr>
                      <m:t>𝑘</m:t>
                    </m:r>
                  </m:oMath>
                </a14:m>
                <a:r>
                  <a:rPr lang="en-US" altLang="zh-CN" i="1" baseline="-25000">
                    <a:ea typeface="新細明體" pitchFamily="18" charset="-120"/>
                  </a:rPr>
                  <a:t> </a:t>
                </a:r>
                <a:r>
                  <a:rPr lang="en-US" altLang="zh-CN">
                    <a:ea typeface="新細明體" pitchFamily="18" charset="-120"/>
                  </a:rPr>
                  <a:t>getting even</a:t>
                </a:r>
                <a:r>
                  <a:rPr lang="en-US" altLang="zh-TW">
                    <a:ea typeface="新細明體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𝑞</m:t>
                    </m:r>
                    <m:r>
                      <a:rPr lang="en-US" altLang="zh-CN" i="1" baseline="-2500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=1−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新細明體" pitchFamily="18" charset="-12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新細明體" pitchFamily="18" charset="-12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of losing one unit </a:t>
                </a:r>
                <a:r>
                  <a:rPr lang="en-US" altLang="zh-CN">
                    <a:ea typeface="新細明體" pitchFamily="18" charset="-120"/>
                  </a:rPr>
                  <a:t>when the </a:t>
                </a:r>
                <a:r>
                  <a:rPr lang="en-US" altLang="zh-TW">
                    <a:ea typeface="新細明體" pitchFamily="18" charset="-120"/>
                  </a:rPr>
                  <a:t>game</a:t>
                </a:r>
                <a:r>
                  <a:rPr lang="en-US" altLang="zh-CN">
                    <a:ea typeface="新細明體" pitchFamily="18" charset="-120"/>
                  </a:rPr>
                  <a:t> is in state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  <a:r>
                  <a:rPr lang="en-US" altLang="zh-CN">
                    <a:ea typeface="新細明體" pitchFamily="18" charset="-120"/>
                  </a:rPr>
                  <a:t> Then the </a:t>
                </a:r>
                <a:r>
                  <a:rPr lang="en-US" altLang="zh-CN" smtClean="0">
                    <a:ea typeface="新細明體" pitchFamily="18" charset="-120"/>
                  </a:rPr>
                  <a:t>transition probability </a:t>
                </a:r>
                <a:r>
                  <a:rPr lang="en-US" altLang="zh-CN">
                    <a:ea typeface="新細明體" pitchFamily="18" charset="-120"/>
                  </a:rPr>
                  <a:t>matrix is similar to the previous matrix (with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0</m:t>
                    </m:r>
                  </m:oMath>
                </a14:m>
                <a:r>
                  <a:rPr lang="en-US" altLang="zh-CN">
                    <a:ea typeface="新細明體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CN">
                    <a:ea typeface="新細明體" pitchFamily="18" charset="-120"/>
                  </a:rPr>
                  <a:t> as </a:t>
                </a:r>
                <a:r>
                  <a:rPr lang="en-US" altLang="zh-CN">
                    <a:solidFill>
                      <a:srgbClr val="FF0000"/>
                    </a:solidFill>
                    <a:ea typeface="新細明體" pitchFamily="18" charset="-120"/>
                  </a:rPr>
                  <a:t>absorbing states</a:t>
                </a:r>
                <a:r>
                  <a:rPr lang="en-US" altLang="zh-CN">
                    <a:ea typeface="新細明體" pitchFamily="18" charset="-120"/>
                  </a:rPr>
                  <a:t>).</a:t>
                </a:r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4447" r="-2667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366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宋体</vt:lpstr>
      <vt:lpstr>Arial</vt:lpstr>
      <vt:lpstr>Calibri</vt:lpstr>
      <vt:lpstr>Cambria Math</vt:lpstr>
      <vt:lpstr>Times New Roman</vt:lpstr>
      <vt:lpstr>Verdana</vt:lpstr>
      <vt:lpstr>Office 主题</vt:lpstr>
      <vt:lpstr>STAT3007: Introduction to Stochastic Processes</vt:lpstr>
      <vt:lpstr>Markov Chains with I.I.D. R.V.s</vt:lpstr>
      <vt:lpstr>Successive Maxima</vt:lpstr>
      <vt:lpstr>Successive Maxima</vt:lpstr>
      <vt:lpstr>Bids and Sales</vt:lpstr>
      <vt:lpstr>Bids and Sales</vt:lpstr>
      <vt:lpstr>Partial Sums</vt:lpstr>
      <vt:lpstr>One-Dimensional Random Walk</vt:lpstr>
      <vt:lpstr>Gambler’s Ruin</vt:lpstr>
      <vt:lpstr>Gambler’s Ruin</vt:lpstr>
      <vt:lpstr>Gambler’s Ruin</vt:lpstr>
      <vt:lpstr>Gambler’s Ruin</vt:lpstr>
      <vt:lpstr>Gambler’s Ruin</vt:lpstr>
      <vt:lpstr>Gambler’s Ruin</vt:lpstr>
      <vt:lpstr>Gambler’s Ruin</vt:lpstr>
      <vt:lpstr>Gambler’s Ruin</vt:lpstr>
      <vt:lpstr>Gambler’s Ruin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STAT3007: Introduction to Stochastic Processes</dc:title>
  <dc:creator>jawright</dc:creator>
  <cp:lastModifiedBy>jawright</cp:lastModifiedBy>
  <cp:revision>17</cp:revision>
  <dcterms:created xsi:type="dcterms:W3CDTF">2016-09-28T05:29:01Z</dcterms:created>
  <dcterms:modified xsi:type="dcterms:W3CDTF">2017-09-11T04:33:08Z</dcterms:modified>
</cp:coreProperties>
</file>