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67" r:id="rId7"/>
    <p:sldId id="259" r:id="rId8"/>
    <p:sldId id="286" r:id="rId9"/>
    <p:sldId id="287" r:id="rId10"/>
    <p:sldId id="288" r:id="rId11"/>
    <p:sldId id="289" r:id="rId12"/>
    <p:sldId id="290" r:id="rId13"/>
    <p:sldId id="273" r:id="rId14"/>
    <p:sldId id="274" r:id="rId15"/>
    <p:sldId id="261" r:id="rId16"/>
    <p:sldId id="275" r:id="rId17"/>
    <p:sldId id="276" r:id="rId18"/>
    <p:sldId id="277" r:id="rId19"/>
    <p:sldId id="282" r:id="rId20"/>
    <p:sldId id="278" r:id="rId21"/>
    <p:sldId id="283" r:id="rId22"/>
    <p:sldId id="279" r:id="rId23"/>
    <p:sldId id="284" r:id="rId24"/>
    <p:sldId id="280" r:id="rId25"/>
    <p:sldId id="285" r:id="rId26"/>
    <p:sldId id="281" r:id="rId27"/>
    <p:sldId id="291" r:id="rId28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6469" autoAdjust="0"/>
  </p:normalViewPr>
  <p:slideViewPr>
    <p:cSldViewPr>
      <p:cViewPr varScale="1">
        <p:scale>
          <a:sx n="91" d="100"/>
          <a:sy n="91" d="100"/>
        </p:scale>
        <p:origin x="32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ycle5" loCatId="cycle" qsTypeId="urn:microsoft.com/office/officeart/2005/8/quickstyle/simple4" qsCatId="simple" csTypeId="urn:microsoft.com/office/officeart/2005/8/colors/accent6_5" csCatId="accent6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sz="2400" kern="1000" spc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coefficienti del modello AR</a:t>
          </a:r>
          <a:endParaRPr lang="it" sz="2400" kern="1000" spc="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sz="2400" spc="1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campioni incogniti</a:t>
          </a:r>
          <a:endParaRPr lang="it" sz="2400" spc="10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1EE98A7A-B5FD-41C8-8779-6D9BFED720DA}" type="pres">
      <dgm:prSet presAssocID="{CD7942A0-B7D2-4B14-8FEA-55FC702F5BE7}" presName="cycle" presStyleCnt="0">
        <dgm:presLayoutVars>
          <dgm:dir/>
          <dgm:resizeHandles val="exact"/>
        </dgm:presLayoutVars>
      </dgm:prSet>
      <dgm:spPr/>
    </dgm:pt>
    <dgm:pt modelId="{3DBC4D4D-241B-4831-8FDE-4F82008A394E}" type="pres">
      <dgm:prSet presAssocID="{095A5E99-E976-4550-8F80-53CC813F2F5A}" presName="node" presStyleLbl="node1" presStyleIdx="0" presStyleCnt="2">
        <dgm:presLayoutVars>
          <dgm:bulletEnabled val="1"/>
        </dgm:presLayoutVars>
      </dgm:prSet>
      <dgm:spPr/>
    </dgm:pt>
    <dgm:pt modelId="{A6A672A2-91AB-46B0-87A5-E42D73A8F0D8}" type="pres">
      <dgm:prSet presAssocID="{095A5E99-E976-4550-8F80-53CC813F2F5A}" presName="spNode" presStyleCnt="0"/>
      <dgm:spPr/>
    </dgm:pt>
    <dgm:pt modelId="{FF36D92C-D519-4C9E-90F7-6BAEC4BF823D}" type="pres">
      <dgm:prSet presAssocID="{8877691F-1B60-4485-9174-DDEC7EE68B70}" presName="sibTrans" presStyleLbl="sibTrans1D1" presStyleIdx="0" presStyleCnt="2"/>
      <dgm:spPr/>
    </dgm:pt>
    <dgm:pt modelId="{402A5FD2-C71D-4A7E-8DC1-ECCBB4C1766C}" type="pres">
      <dgm:prSet presAssocID="{8EC937D8-BD76-4A12-A3E5-900D5C1E2E05}" presName="node" presStyleLbl="node1" presStyleIdx="1" presStyleCnt="2">
        <dgm:presLayoutVars>
          <dgm:bulletEnabled val="1"/>
        </dgm:presLayoutVars>
      </dgm:prSet>
      <dgm:spPr/>
    </dgm:pt>
    <dgm:pt modelId="{4A15B409-BDEB-4399-8632-FD6B3C2B67AE}" type="pres">
      <dgm:prSet presAssocID="{8EC937D8-BD76-4A12-A3E5-900D5C1E2E05}" presName="spNode" presStyleCnt="0"/>
      <dgm:spPr/>
    </dgm:pt>
    <dgm:pt modelId="{AAB99AE0-8C3F-4C97-A577-1B21703B6958}" type="pres">
      <dgm:prSet presAssocID="{B3EFD4A5-9FA1-4ABE-B722-05162509509B}" presName="sibTrans" presStyleLbl="sibTrans1D1" presStyleIdx="1" presStyleCnt="2"/>
      <dgm:spPr/>
    </dgm:pt>
  </dgm:ptLst>
  <dgm:cxnLst>
    <dgm:cxn modelId="{A334BC0E-0054-4D40-9FE0-E787F41A47DE}" type="presOf" srcId="{B3EFD4A5-9FA1-4ABE-B722-05162509509B}" destId="{AAB99AE0-8C3F-4C97-A577-1B21703B6958}" srcOrd="0" destOrd="0" presId="urn:microsoft.com/office/officeart/2005/8/layout/cycle5"/>
    <dgm:cxn modelId="{6576F329-0ED1-4910-B7B6-07E569544D29}" type="presOf" srcId="{CD7942A0-B7D2-4B14-8FEA-55FC702F5BE7}" destId="{1EE98A7A-B5FD-41C8-8779-6D9BFED720DA}" srcOrd="0" destOrd="0" presId="urn:microsoft.com/office/officeart/2005/8/layout/cycle5"/>
    <dgm:cxn modelId="{2364BA71-8C06-441C-A04D-2110C3AA6588}" type="presOf" srcId="{095A5E99-E976-4550-8F80-53CC813F2F5A}" destId="{3DBC4D4D-241B-4831-8FDE-4F82008A394E}" srcOrd="0" destOrd="0" presId="urn:microsoft.com/office/officeart/2005/8/layout/cycle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AE1ACE2-A79B-4367-8DA5-1942DB457216}" type="presOf" srcId="{8877691F-1B60-4485-9174-DDEC7EE68B70}" destId="{FF36D92C-D519-4C9E-90F7-6BAEC4BF823D}" srcOrd="0" destOrd="0" presId="urn:microsoft.com/office/officeart/2005/8/layout/cycle5"/>
    <dgm:cxn modelId="{73BDFEE5-AC57-4F28-993D-5387489A5223}" type="presOf" srcId="{8EC937D8-BD76-4A12-A3E5-900D5C1E2E05}" destId="{402A5FD2-C71D-4A7E-8DC1-ECCBB4C1766C}" srcOrd="0" destOrd="0" presId="urn:microsoft.com/office/officeart/2005/8/layout/cycle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D3AC13BB-C53A-44FF-9086-C46F8A517140}" type="presParOf" srcId="{1EE98A7A-B5FD-41C8-8779-6D9BFED720DA}" destId="{3DBC4D4D-241B-4831-8FDE-4F82008A394E}" srcOrd="0" destOrd="0" presId="urn:microsoft.com/office/officeart/2005/8/layout/cycle5"/>
    <dgm:cxn modelId="{1511DD95-D5F8-4A93-A0A1-AF2ACD3AEC21}" type="presParOf" srcId="{1EE98A7A-B5FD-41C8-8779-6D9BFED720DA}" destId="{A6A672A2-91AB-46B0-87A5-E42D73A8F0D8}" srcOrd="1" destOrd="0" presId="urn:microsoft.com/office/officeart/2005/8/layout/cycle5"/>
    <dgm:cxn modelId="{07CA619B-870A-4801-8B0E-27ECA7FC86B4}" type="presParOf" srcId="{1EE98A7A-B5FD-41C8-8779-6D9BFED720DA}" destId="{FF36D92C-D519-4C9E-90F7-6BAEC4BF823D}" srcOrd="2" destOrd="0" presId="urn:microsoft.com/office/officeart/2005/8/layout/cycle5"/>
    <dgm:cxn modelId="{99008BA3-22C7-4CE2-B803-B74AC4963640}" type="presParOf" srcId="{1EE98A7A-B5FD-41C8-8779-6D9BFED720DA}" destId="{402A5FD2-C71D-4A7E-8DC1-ECCBB4C1766C}" srcOrd="3" destOrd="0" presId="urn:microsoft.com/office/officeart/2005/8/layout/cycle5"/>
    <dgm:cxn modelId="{4086E422-CE26-48BA-8248-8D2FB207B6C3}" type="presParOf" srcId="{1EE98A7A-B5FD-41C8-8779-6D9BFED720DA}" destId="{4A15B409-BDEB-4399-8632-FD6B3C2B67AE}" srcOrd="4" destOrd="0" presId="urn:microsoft.com/office/officeart/2005/8/layout/cycle5"/>
    <dgm:cxn modelId="{1EDCC653-2903-4A8D-B7E7-E92207185C63}" type="presParOf" srcId="{1EE98A7A-B5FD-41C8-8779-6D9BFED720DA}" destId="{AAB99AE0-8C3F-4C97-A577-1B21703B6958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C0320-87BB-47F3-99C8-EC038F0DEE0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CC3A43C-CDD0-4E84-8E90-81EB77476908}">
      <dgm:prSet phldrT="[Testo]" custT="1"/>
      <dgm:spPr/>
      <dgm:t>
        <a:bodyPr/>
        <a:lstStyle/>
        <a:p>
          <a:r>
            <a:rPr lang="it-IT" sz="3200" dirty="0">
              <a:latin typeface="Arial" panose="020B0604020202020204" pitchFamily="34" charset="0"/>
              <a:cs typeface="Arial" panose="020B0604020202020204" pitchFamily="34" charset="0"/>
            </a:rPr>
            <a:t>Stand-alone</a:t>
          </a:r>
        </a:p>
      </dgm:t>
    </dgm:pt>
    <dgm:pt modelId="{6A22AF6F-F5D8-49C6-970F-8CB489551BFE}" type="parTrans" cxnId="{4FA4B377-210B-4197-B616-660D38A07F5E}">
      <dgm:prSet/>
      <dgm:spPr/>
      <dgm:t>
        <a:bodyPr/>
        <a:lstStyle/>
        <a:p>
          <a:endParaRPr lang="it-IT"/>
        </a:p>
      </dgm:t>
    </dgm:pt>
    <dgm:pt modelId="{1D033354-726E-4D62-82CA-035E90A95D08}" type="sibTrans" cxnId="{4FA4B377-210B-4197-B616-660D38A07F5E}">
      <dgm:prSet/>
      <dgm:spPr/>
      <dgm:t>
        <a:bodyPr/>
        <a:lstStyle/>
        <a:p>
          <a:endParaRPr lang="it-IT"/>
        </a:p>
      </dgm:t>
    </dgm:pt>
    <dgm:pt modelId="{22D17ACB-28A7-414A-8D2C-B63BF55D5E99}">
      <dgm:prSet phldrT="[Testo]" custT="1"/>
      <dgm:spPr/>
      <dgm:t>
        <a:bodyPr/>
        <a:lstStyle/>
        <a:p>
          <a:r>
            <a:rPr lang="it-IT" sz="3200" dirty="0">
              <a:latin typeface="Arial" panose="020B0604020202020204" pitchFamily="34" charset="0"/>
              <a:cs typeface="Arial" panose="020B0604020202020204" pitchFamily="34" charset="0"/>
            </a:rPr>
            <a:t>Ottimizzato</a:t>
          </a:r>
        </a:p>
      </dgm:t>
    </dgm:pt>
    <dgm:pt modelId="{F7584AD4-5FF7-4455-96DF-BF5BCEC33D47}" type="parTrans" cxnId="{B5645814-F65C-4C7F-AB3D-0BFCE4596232}">
      <dgm:prSet/>
      <dgm:spPr/>
      <dgm:t>
        <a:bodyPr/>
        <a:lstStyle/>
        <a:p>
          <a:endParaRPr lang="it-IT"/>
        </a:p>
      </dgm:t>
    </dgm:pt>
    <dgm:pt modelId="{62705132-69EA-45B3-964E-33C09D17257F}" type="sibTrans" cxnId="{B5645814-F65C-4C7F-AB3D-0BFCE4596232}">
      <dgm:prSet/>
      <dgm:spPr/>
      <dgm:t>
        <a:bodyPr/>
        <a:lstStyle/>
        <a:p>
          <a:endParaRPr lang="it-IT"/>
        </a:p>
      </dgm:t>
    </dgm:pt>
    <dgm:pt modelId="{4ED19E29-BCD7-44A6-AAA0-FB414CC6BAF8}">
      <dgm:prSet phldrT="[Testo]" custT="1"/>
      <dgm:spPr/>
      <dgm:t>
        <a:bodyPr/>
        <a:lstStyle/>
        <a:p>
          <a:r>
            <a:rPr lang="it-IT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Versatile</a:t>
          </a:r>
          <a:endParaRPr lang="it-IT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A8AA9-8140-4DCF-850F-042537D18FC8}" type="sibTrans" cxnId="{5D851B3A-F7AF-4CEA-8C62-870BC5B12BBA}">
      <dgm:prSet/>
      <dgm:spPr/>
      <dgm:t>
        <a:bodyPr/>
        <a:lstStyle/>
        <a:p>
          <a:endParaRPr lang="it-IT"/>
        </a:p>
      </dgm:t>
    </dgm:pt>
    <dgm:pt modelId="{9385C95D-E1C7-4CDA-A465-4F640257453F}" type="parTrans" cxnId="{5D851B3A-F7AF-4CEA-8C62-870BC5B12BBA}">
      <dgm:prSet/>
      <dgm:spPr/>
      <dgm:t>
        <a:bodyPr/>
        <a:lstStyle/>
        <a:p>
          <a:endParaRPr lang="it-IT"/>
        </a:p>
      </dgm:t>
    </dgm:pt>
    <dgm:pt modelId="{3EA8742F-CFB9-4685-AC15-6893B2E370A2}" type="pres">
      <dgm:prSet presAssocID="{971C0320-87BB-47F3-99C8-EC038F0DEE07}" presName="Name0" presStyleCnt="0">
        <dgm:presLayoutVars>
          <dgm:dir/>
          <dgm:animLvl val="lvl"/>
          <dgm:resizeHandles val="exact"/>
        </dgm:presLayoutVars>
      </dgm:prSet>
      <dgm:spPr/>
    </dgm:pt>
    <dgm:pt modelId="{B9145BAC-5DFD-46F2-A4AB-660294744F22}" type="pres">
      <dgm:prSet presAssocID="{4ED19E29-BCD7-44A6-AAA0-FB414CC6BAF8}" presName="composite" presStyleCnt="0"/>
      <dgm:spPr/>
    </dgm:pt>
    <dgm:pt modelId="{23B3B6BE-D05E-430D-861B-34170EF9BD7F}" type="pres">
      <dgm:prSet presAssocID="{4ED19E29-BCD7-44A6-AAA0-FB414CC6BAF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74FA986-C0EC-4364-BA2A-0508F56F051F}" type="pres">
      <dgm:prSet presAssocID="{4ED19E29-BCD7-44A6-AAA0-FB414CC6BAF8}" presName="desTx" presStyleLbl="alignAccFollowNode1" presStyleIdx="0" presStyleCnt="3" custScaleY="124128">
        <dgm:presLayoutVars>
          <dgm:bulletEnabled val="1"/>
        </dgm:presLayoutVars>
      </dgm:prSet>
      <dgm:spPr/>
    </dgm:pt>
    <dgm:pt modelId="{0D424C6A-211A-4BCA-A5A1-3D9CD98B342E}" type="pres">
      <dgm:prSet presAssocID="{D94A8AA9-8140-4DCF-850F-042537D18FC8}" presName="space" presStyleCnt="0"/>
      <dgm:spPr/>
    </dgm:pt>
    <dgm:pt modelId="{7D5227F7-1BA4-4093-8D68-3A458B029135}" type="pres">
      <dgm:prSet presAssocID="{1CC3A43C-CDD0-4E84-8E90-81EB77476908}" presName="composite" presStyleCnt="0"/>
      <dgm:spPr/>
    </dgm:pt>
    <dgm:pt modelId="{AA3E0911-CDCC-4A06-8DD4-D3A04071584A}" type="pres">
      <dgm:prSet presAssocID="{1CC3A43C-CDD0-4E84-8E90-81EB7747690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470AF56-EED5-4735-AB60-4D221EB29651}" type="pres">
      <dgm:prSet presAssocID="{1CC3A43C-CDD0-4E84-8E90-81EB77476908}" presName="desTx" presStyleLbl="alignAccFollowNode1" presStyleIdx="1" presStyleCnt="3" custScaleY="124128">
        <dgm:presLayoutVars>
          <dgm:bulletEnabled val="1"/>
        </dgm:presLayoutVars>
      </dgm:prSet>
      <dgm:spPr/>
    </dgm:pt>
    <dgm:pt modelId="{A7596DD0-0481-4386-AAC5-873C29FE822E}" type="pres">
      <dgm:prSet presAssocID="{1D033354-726E-4D62-82CA-035E90A95D08}" presName="space" presStyleCnt="0"/>
      <dgm:spPr/>
    </dgm:pt>
    <dgm:pt modelId="{7E844A31-223B-490D-8577-743790DB9251}" type="pres">
      <dgm:prSet presAssocID="{22D17ACB-28A7-414A-8D2C-B63BF55D5E99}" presName="composite" presStyleCnt="0"/>
      <dgm:spPr/>
    </dgm:pt>
    <dgm:pt modelId="{28FDAFD3-DDA3-4226-BBA9-B0B1F5CC64FC}" type="pres">
      <dgm:prSet presAssocID="{22D17ACB-28A7-414A-8D2C-B63BF55D5E9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5B18EA-56D2-42C3-AD14-D1A748B8C811}" type="pres">
      <dgm:prSet presAssocID="{22D17ACB-28A7-414A-8D2C-B63BF55D5E99}" presName="desTx" presStyleLbl="alignAccFollowNode1" presStyleIdx="2" presStyleCnt="3" custScaleY="124128">
        <dgm:presLayoutVars>
          <dgm:bulletEnabled val="1"/>
        </dgm:presLayoutVars>
      </dgm:prSet>
      <dgm:spPr/>
    </dgm:pt>
  </dgm:ptLst>
  <dgm:cxnLst>
    <dgm:cxn modelId="{B5645814-F65C-4C7F-AB3D-0BFCE4596232}" srcId="{971C0320-87BB-47F3-99C8-EC038F0DEE07}" destId="{22D17ACB-28A7-414A-8D2C-B63BF55D5E99}" srcOrd="2" destOrd="0" parTransId="{F7584AD4-5FF7-4455-96DF-BF5BCEC33D47}" sibTransId="{62705132-69EA-45B3-964E-33C09D17257F}"/>
    <dgm:cxn modelId="{5D851B3A-F7AF-4CEA-8C62-870BC5B12BBA}" srcId="{971C0320-87BB-47F3-99C8-EC038F0DEE07}" destId="{4ED19E29-BCD7-44A6-AAA0-FB414CC6BAF8}" srcOrd="0" destOrd="0" parTransId="{9385C95D-E1C7-4CDA-A465-4F640257453F}" sibTransId="{D94A8AA9-8140-4DCF-850F-042537D18FC8}"/>
    <dgm:cxn modelId="{62688769-91CF-437E-9667-2C3D2185A505}" type="presOf" srcId="{1CC3A43C-CDD0-4E84-8E90-81EB77476908}" destId="{AA3E0911-CDCC-4A06-8DD4-D3A04071584A}" srcOrd="0" destOrd="0" presId="urn:microsoft.com/office/officeart/2005/8/layout/hList1"/>
    <dgm:cxn modelId="{4FA4B377-210B-4197-B616-660D38A07F5E}" srcId="{971C0320-87BB-47F3-99C8-EC038F0DEE07}" destId="{1CC3A43C-CDD0-4E84-8E90-81EB77476908}" srcOrd="1" destOrd="0" parTransId="{6A22AF6F-F5D8-49C6-970F-8CB489551BFE}" sibTransId="{1D033354-726E-4D62-82CA-035E90A95D08}"/>
    <dgm:cxn modelId="{57EB30A9-7964-4C7A-B1B2-EB335610DE18}" type="presOf" srcId="{971C0320-87BB-47F3-99C8-EC038F0DEE07}" destId="{3EA8742F-CFB9-4685-AC15-6893B2E370A2}" srcOrd="0" destOrd="0" presId="urn:microsoft.com/office/officeart/2005/8/layout/hList1"/>
    <dgm:cxn modelId="{1981ACCF-17E3-4545-915C-9B989531A829}" type="presOf" srcId="{4ED19E29-BCD7-44A6-AAA0-FB414CC6BAF8}" destId="{23B3B6BE-D05E-430D-861B-34170EF9BD7F}" srcOrd="0" destOrd="0" presId="urn:microsoft.com/office/officeart/2005/8/layout/hList1"/>
    <dgm:cxn modelId="{153340DF-9C39-4768-B909-1127595D0337}" type="presOf" srcId="{22D17ACB-28A7-414A-8D2C-B63BF55D5E99}" destId="{28FDAFD3-DDA3-4226-BBA9-B0B1F5CC64FC}" srcOrd="0" destOrd="0" presId="urn:microsoft.com/office/officeart/2005/8/layout/hList1"/>
    <dgm:cxn modelId="{F5A46412-2751-4133-8F9A-736F2226C829}" type="presParOf" srcId="{3EA8742F-CFB9-4685-AC15-6893B2E370A2}" destId="{B9145BAC-5DFD-46F2-A4AB-660294744F22}" srcOrd="0" destOrd="0" presId="urn:microsoft.com/office/officeart/2005/8/layout/hList1"/>
    <dgm:cxn modelId="{E4BB5FCA-9E88-41E4-85FF-E927E2E312E5}" type="presParOf" srcId="{B9145BAC-5DFD-46F2-A4AB-660294744F22}" destId="{23B3B6BE-D05E-430D-861B-34170EF9BD7F}" srcOrd="0" destOrd="0" presId="urn:microsoft.com/office/officeart/2005/8/layout/hList1"/>
    <dgm:cxn modelId="{7A69E1E0-1D20-4776-955F-6AF8FC836D23}" type="presParOf" srcId="{B9145BAC-5DFD-46F2-A4AB-660294744F22}" destId="{374FA986-C0EC-4364-BA2A-0508F56F051F}" srcOrd="1" destOrd="0" presId="urn:microsoft.com/office/officeart/2005/8/layout/hList1"/>
    <dgm:cxn modelId="{E1BE6BBF-EFFB-4C2A-84DD-5178107FA5F5}" type="presParOf" srcId="{3EA8742F-CFB9-4685-AC15-6893B2E370A2}" destId="{0D424C6A-211A-4BCA-A5A1-3D9CD98B342E}" srcOrd="1" destOrd="0" presId="urn:microsoft.com/office/officeart/2005/8/layout/hList1"/>
    <dgm:cxn modelId="{0FF226B6-520D-40CF-B5B0-43E8B624B3E2}" type="presParOf" srcId="{3EA8742F-CFB9-4685-AC15-6893B2E370A2}" destId="{7D5227F7-1BA4-4093-8D68-3A458B029135}" srcOrd="2" destOrd="0" presId="urn:microsoft.com/office/officeart/2005/8/layout/hList1"/>
    <dgm:cxn modelId="{9D95556C-1F8D-4EE6-B47D-14FADA3429EE}" type="presParOf" srcId="{7D5227F7-1BA4-4093-8D68-3A458B029135}" destId="{AA3E0911-CDCC-4A06-8DD4-D3A04071584A}" srcOrd="0" destOrd="0" presId="urn:microsoft.com/office/officeart/2005/8/layout/hList1"/>
    <dgm:cxn modelId="{7482DFCD-7998-48E7-B4FE-6F6396B3B627}" type="presParOf" srcId="{7D5227F7-1BA4-4093-8D68-3A458B029135}" destId="{D470AF56-EED5-4735-AB60-4D221EB29651}" srcOrd="1" destOrd="0" presId="urn:microsoft.com/office/officeart/2005/8/layout/hList1"/>
    <dgm:cxn modelId="{9C9237F6-CA74-45EA-B54C-1408FD4C9613}" type="presParOf" srcId="{3EA8742F-CFB9-4685-AC15-6893B2E370A2}" destId="{A7596DD0-0481-4386-AAC5-873C29FE822E}" srcOrd="3" destOrd="0" presId="urn:microsoft.com/office/officeart/2005/8/layout/hList1"/>
    <dgm:cxn modelId="{88F4BC73-29D9-499E-AC50-AC8384F61B01}" type="presParOf" srcId="{3EA8742F-CFB9-4685-AC15-6893B2E370A2}" destId="{7E844A31-223B-490D-8577-743790DB9251}" srcOrd="4" destOrd="0" presId="urn:microsoft.com/office/officeart/2005/8/layout/hList1"/>
    <dgm:cxn modelId="{83B96AC3-895D-4612-B0E8-168579220CF0}" type="presParOf" srcId="{7E844A31-223B-490D-8577-743790DB9251}" destId="{28FDAFD3-DDA3-4226-BBA9-B0B1F5CC64FC}" srcOrd="0" destOrd="0" presId="urn:microsoft.com/office/officeart/2005/8/layout/hList1"/>
    <dgm:cxn modelId="{07AC8785-2A97-4D09-94E7-F71D35FD0D2D}" type="presParOf" srcId="{7E844A31-223B-490D-8577-743790DB9251}" destId="{5C5B18EA-56D2-42C3-AD14-D1A748B8C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C4D4D-241B-4831-8FDE-4F82008A394E}">
      <dsp:nvSpPr>
        <dsp:cNvPr id="0" name=""/>
        <dsp:cNvSpPr/>
      </dsp:nvSpPr>
      <dsp:spPr>
        <a:xfrm>
          <a:off x="226615" y="910595"/>
          <a:ext cx="2626463" cy="170720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000" spc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coefficienti del modello AR</a:t>
          </a:r>
          <a:endParaRPr lang="it" sz="2400" kern="1000" spc="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09954" y="993934"/>
        <a:ext cx="2459785" cy="1540523"/>
      </dsp:txXfrm>
    </dsp:sp>
    <dsp:sp modelId="{FF36D92C-D519-4C9E-90F7-6BAEC4BF823D}">
      <dsp:nvSpPr>
        <dsp:cNvPr id="0" name=""/>
        <dsp:cNvSpPr/>
      </dsp:nvSpPr>
      <dsp:spPr>
        <a:xfrm>
          <a:off x="1539846" y="315711"/>
          <a:ext cx="2896969" cy="2896969"/>
        </a:xfrm>
        <a:custGeom>
          <a:avLst/>
          <a:gdLst/>
          <a:ahLst/>
          <a:cxnLst/>
          <a:rect l="0" t="0" r="0" b="0"/>
          <a:pathLst>
            <a:path>
              <a:moveTo>
                <a:pt x="609893" y="267437"/>
              </a:moveTo>
              <a:arcTo wR="1448484" hR="1448484" stAng="14077422" swAng="4245156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A5FD2-C71D-4A7E-8DC1-ECCBB4C1766C}">
      <dsp:nvSpPr>
        <dsp:cNvPr id="0" name=""/>
        <dsp:cNvSpPr/>
      </dsp:nvSpPr>
      <dsp:spPr>
        <a:xfrm>
          <a:off x="3123584" y="910595"/>
          <a:ext cx="2626463" cy="170720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spc="1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campioni incogniti</a:t>
          </a:r>
          <a:endParaRPr lang="it" sz="2400" kern="1200" spc="10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206923" y="993934"/>
        <a:ext cx="2459785" cy="1540523"/>
      </dsp:txXfrm>
    </dsp:sp>
    <dsp:sp modelId="{AAB99AE0-8C3F-4C97-A577-1B21703B6958}">
      <dsp:nvSpPr>
        <dsp:cNvPr id="0" name=""/>
        <dsp:cNvSpPr/>
      </dsp:nvSpPr>
      <dsp:spPr>
        <a:xfrm>
          <a:off x="1539846" y="315711"/>
          <a:ext cx="2896969" cy="2896969"/>
        </a:xfrm>
        <a:custGeom>
          <a:avLst/>
          <a:gdLst/>
          <a:ahLst/>
          <a:cxnLst/>
          <a:rect l="0" t="0" r="0" b="0"/>
          <a:pathLst>
            <a:path>
              <a:moveTo>
                <a:pt x="2287075" y="2629531"/>
              </a:moveTo>
              <a:arcTo wR="1448484" hR="1448484" stAng="3277422" swAng="4245156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-4079"/>
              <a:lumOff val="27611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3B6BE-D05E-430D-861B-34170EF9BD7F}">
      <dsp:nvSpPr>
        <dsp:cNvPr id="0" name=""/>
        <dsp:cNvSpPr/>
      </dsp:nvSpPr>
      <dsp:spPr>
        <a:xfrm>
          <a:off x="3237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Versatile</a:t>
          </a:r>
          <a:endParaRPr lang="it-IT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7" y="26811"/>
        <a:ext cx="3156715" cy="1123200"/>
      </dsp:txXfrm>
    </dsp:sp>
    <dsp:sp modelId="{374FA986-C0EC-4364-BA2A-0508F56F051F}">
      <dsp:nvSpPr>
        <dsp:cNvPr id="0" name=""/>
        <dsp:cNvSpPr/>
      </dsp:nvSpPr>
      <dsp:spPr>
        <a:xfrm>
          <a:off x="3237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E0911-CDCC-4A06-8DD4-D3A04071584A}">
      <dsp:nvSpPr>
        <dsp:cNvPr id="0" name=""/>
        <dsp:cNvSpPr/>
      </dsp:nvSpPr>
      <dsp:spPr>
        <a:xfrm>
          <a:off x="3601892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latin typeface="Arial" panose="020B0604020202020204" pitchFamily="34" charset="0"/>
              <a:cs typeface="Arial" panose="020B0604020202020204" pitchFamily="34" charset="0"/>
            </a:rPr>
            <a:t>Stand-alone</a:t>
          </a:r>
        </a:p>
      </dsp:txBody>
      <dsp:txXfrm>
        <a:off x="3601892" y="26811"/>
        <a:ext cx="3156715" cy="1123200"/>
      </dsp:txXfrm>
    </dsp:sp>
    <dsp:sp modelId="{D470AF56-EED5-4735-AB60-4D221EB29651}">
      <dsp:nvSpPr>
        <dsp:cNvPr id="0" name=""/>
        <dsp:cNvSpPr/>
      </dsp:nvSpPr>
      <dsp:spPr>
        <a:xfrm>
          <a:off x="3601892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DAFD3-DDA3-4226-BBA9-B0B1F5CC64FC}">
      <dsp:nvSpPr>
        <dsp:cNvPr id="0" name=""/>
        <dsp:cNvSpPr/>
      </dsp:nvSpPr>
      <dsp:spPr>
        <a:xfrm>
          <a:off x="7200548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latin typeface="Arial" panose="020B0604020202020204" pitchFamily="34" charset="0"/>
              <a:cs typeface="Arial" panose="020B0604020202020204" pitchFamily="34" charset="0"/>
            </a:rPr>
            <a:t>Ottimizzato</a:t>
          </a:r>
        </a:p>
      </dsp:txBody>
      <dsp:txXfrm>
        <a:off x="7200548" y="26811"/>
        <a:ext cx="3156715" cy="1123200"/>
      </dsp:txXfrm>
    </dsp:sp>
    <dsp:sp modelId="{5C5B18EA-56D2-42C3-AD14-D1A748B8C811}">
      <dsp:nvSpPr>
        <dsp:cNvPr id="0" name=""/>
        <dsp:cNvSpPr/>
      </dsp:nvSpPr>
      <dsp:spPr>
        <a:xfrm>
          <a:off x="7200548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43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02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71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3283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1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5611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095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7560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455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906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97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224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4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431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66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33972" y="1754572"/>
            <a:ext cx="8735325" cy="147664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Progetto </a:t>
            </a:r>
            <a:r>
              <a:rPr lang="it-IT" cap="sm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Matlab</a:t>
            </a:r>
            <a:b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t-IT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Fondamenti di Calcolo Numerico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4150196" y="4282740"/>
            <a:ext cx="5616624" cy="1316856"/>
          </a:xfrm>
        </p:spPr>
        <p:txBody>
          <a:bodyPr rtlCol="0">
            <a:normAutofit/>
          </a:bodyPr>
          <a:lstStyle/>
          <a:p>
            <a:pPr rtl="0"/>
            <a:r>
              <a:rPr lang="it-IT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A.A. 2018-2019</a:t>
            </a:r>
          </a:p>
          <a:p>
            <a:pPr rtl="0"/>
            <a:endParaRPr lang="it-IT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Emanuele Intagliata</a:t>
            </a:r>
          </a:p>
          <a:p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Carlo De Falco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E3AB69-D61D-4670-8901-931E57762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436510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2">
            <a:extLst>
              <a:ext uri="{FF2B5EF4-FFF2-40B4-BE49-F238E27FC236}">
                <a16:creationId xmlns:a16="http://schemas.microsoft.com/office/drawing/2014/main" id="{E365B121-2518-4814-A1FF-A0C89362927A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100FAA8-CC2B-4B04-A3D0-C5B15C624054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191468AF-D314-4409-8F5D-900D31B68E4C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220DD00-CE88-4A8A-B875-B39BEC16EE6B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" name="Titolo 6">
            <a:extLst>
              <a:ext uri="{FF2B5EF4-FFF2-40B4-BE49-F238E27FC236}">
                <a16:creationId xmlns:a16="http://schemas.microsoft.com/office/drawing/2014/main" id="{A08651D4-D933-4E13-9140-289677C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2" y="1557784"/>
            <a:ext cx="87876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Considerazioni qualitative sull'errore di interpolazione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82130E-67C5-4A14-95AD-A3D8590A09DE}"/>
              </a:ext>
            </a:extLst>
          </p:cNvPr>
          <p:cNvSpPr txBox="1"/>
          <p:nvPr/>
        </p:nvSpPr>
        <p:spPr>
          <a:xfrm>
            <a:off x="914161" y="2276872"/>
            <a:ext cx="10360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isolati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66693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gran parte dell'energia dell'errore si concentra al centro di esso</a:t>
            </a:r>
          </a:p>
          <a:p>
            <a:pPr marL="1066693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molto lunghi l'errore quadratico di interpolazione per sample può essere molto alto</a:t>
            </a:r>
          </a:p>
          <a:p>
            <a:pPr lvl="1">
              <a:buClr>
                <a:schemeClr val="accent1"/>
              </a:buClr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D2639F1-73C0-E747-B4C9-A9BC1BE8AE28}"/>
                  </a:ext>
                </a:extLst>
              </p:cNvPr>
              <p:cNvSpPr txBox="1"/>
              <p:nvPr/>
            </p:nvSpPr>
            <p:spPr>
              <a:xfrm>
                <a:off x="914160" y="4115276"/>
                <a:ext cx="8564627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Per </a:t>
                </a:r>
                <a:r>
                  <a:rPr lang="it-I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generici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066693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l'errore di interpolazione risulta minore del caso di un unico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burst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di lunghezza m</a:t>
                </a:r>
              </a:p>
              <a:p>
                <a:pPr marL="1066693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è più piccola se lo spettro in frequenza del segnale ha molti picchi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D2639F1-73C0-E747-B4C9-A9BC1BE8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0" y="4115276"/>
                <a:ext cx="8564627" cy="2369880"/>
              </a:xfrm>
              <a:prstGeom prst="rect">
                <a:avLst/>
              </a:prstGeom>
              <a:blipFill>
                <a:blip r:embed="rId3"/>
                <a:stretch>
                  <a:fillRect l="-1187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40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86171" y="1881575"/>
                <a:ext cx="5108242" cy="290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L’approccio </a:t>
                </a:r>
                <a:r>
                  <a:rPr lang="it-IT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sub-ottimale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scelte dell’utente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Numero di iterazioni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Metodo di stima dei parametri del modello AR.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Metodo per il calcolo di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  <m:sup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71" y="1881575"/>
                <a:ext cx="5108242" cy="2907463"/>
              </a:xfrm>
              <a:prstGeom prst="rect">
                <a:avLst/>
              </a:prstGeom>
              <a:blipFill>
                <a:blip r:embed="rId3"/>
                <a:stretch>
                  <a:fillRect l="-1489" t="-2609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Segnaposto contenuto 4" descr="Processo sfalsato che mostra 3 attività disposte una sotto l'altra, con due frecce rivolte verso il basso per indicare la progressione dalla prima e della seconda attività alla terza.">
            <a:extLst>
              <a:ext uri="{FF2B5EF4-FFF2-40B4-BE49-F238E27FC236}">
                <a16:creationId xmlns:a16="http://schemas.microsoft.com/office/drawing/2014/main" id="{08C326F6-AD55-424F-81EA-467FEEDB5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333627"/>
              </p:ext>
            </p:extLst>
          </p:nvPr>
        </p:nvGraphicFramePr>
        <p:xfrm>
          <a:off x="6094412" y="1700808"/>
          <a:ext cx="5976663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itolo 12">
            <a:extLst>
              <a:ext uri="{FF2B5EF4-FFF2-40B4-BE49-F238E27FC236}">
                <a16:creationId xmlns:a16="http://schemas.microsoft.com/office/drawing/2014/main" id="{AFD68B80-0776-4F45-BF2B-0E0591A0A9E3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25B3BC8-6B7C-4574-BD6E-D8806687E400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2" name="Rettangolo con angoli in alto arrotondati 11">
              <a:extLst>
                <a:ext uri="{FF2B5EF4-FFF2-40B4-BE49-F238E27FC236}">
                  <a16:creationId xmlns:a16="http://schemas.microsoft.com/office/drawing/2014/main" id="{AF7BF14D-2D64-4320-BD59-0224605AA571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98B3DEA-4AE1-401F-8A3D-B1D5A2FD947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18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787790" y="1542310"/>
            <a:ext cx="87876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Funzioni Ausiliarie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920841" y="2248400"/>
            <a:ext cx="5082740" cy="1078805"/>
          </a:xfrm>
        </p:spPr>
        <p:txBody>
          <a:bodyPr rtlCol="0">
            <a:normAutofit/>
          </a:bodyPr>
          <a:lstStyle/>
          <a:p>
            <a:pPr algn="ctr"/>
            <a:r>
              <a:rPr lang="it-IT" cap="none" dirty="0"/>
              <a:t>La funzione</a:t>
            </a:r>
          </a:p>
          <a:p>
            <a:pPr algn="ctr"/>
            <a:r>
              <a:rPr lang="it-IT" sz="3200" cap="none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a_estimator</a:t>
            </a:r>
            <a:endParaRPr lang="it-IT" sz="3200" cap="none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sz="half" idx="2"/>
          </p:nvPr>
        </p:nvSpPr>
        <p:spPr>
          <a:xfrm>
            <a:off x="603990" y="3542888"/>
            <a:ext cx="5726748" cy="431056"/>
          </a:xfrm>
        </p:spPr>
        <p:txBody>
          <a:bodyPr rtlCol="0"/>
          <a:lstStyle/>
          <a:p>
            <a:pPr marL="0" indent="0" algn="ctr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[a] = a_estimator(sig, p, met)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>
          <a:xfrm>
            <a:off x="6332420" y="2248575"/>
            <a:ext cx="5082740" cy="1078630"/>
          </a:xfrm>
        </p:spPr>
        <p:txBody>
          <a:bodyPr rtlCol="0">
            <a:normAutofit/>
          </a:bodyPr>
          <a:lstStyle/>
          <a:p>
            <a:pPr algn="ctr"/>
            <a:r>
              <a:rPr lang="it-IT" cap="none" dirty="0"/>
              <a:t>La funzione </a:t>
            </a:r>
          </a:p>
          <a:p>
            <a:pPr algn="ctr"/>
            <a:r>
              <a:rPr lang="it-IT" sz="3200" cap="none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x_estimator</a:t>
            </a:r>
            <a:endParaRPr lang="it-IT" sz="3200" cap="none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>
          <a:xfrm>
            <a:off x="5921462" y="3531314"/>
            <a:ext cx="5904656" cy="431056"/>
          </a:xfrm>
        </p:spPr>
        <p:txBody>
          <a:bodyPr rtlCol="0"/>
          <a:lstStyle/>
          <a:p>
            <a:pPr marL="0" indent="0" algn="ctr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x_estimator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t,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sig_comp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Titolo 12">
            <a:extLst>
              <a:ext uri="{FF2B5EF4-FFF2-40B4-BE49-F238E27FC236}">
                <a16:creationId xmlns:a16="http://schemas.microsoft.com/office/drawing/2014/main" id="{18CBA007-68CB-4AE0-9174-5DADC6D5B3B7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37DCF4B-1EC5-4C72-9661-1B6AC703E3C1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9" name="Rettangolo con angoli in alto arrotondati 18">
              <a:extLst>
                <a:ext uri="{FF2B5EF4-FFF2-40B4-BE49-F238E27FC236}">
                  <a16:creationId xmlns:a16="http://schemas.microsoft.com/office/drawing/2014/main" id="{07E5BADE-828E-4910-9A03-4E3C5C7FB26D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F165807-3B00-42B4-B8E9-937FEBB07648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68704BD-4E7C-FB47-92AE-40099F4DAF63}"/>
              </a:ext>
            </a:extLst>
          </p:cNvPr>
          <p:cNvSpPr/>
          <p:nvPr/>
        </p:nvSpPr>
        <p:spPr>
          <a:xfrm>
            <a:off x="963990" y="2221686"/>
            <a:ext cx="4992801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830F6D9-0676-014C-8C24-2381D31F6220}"/>
              </a:ext>
            </a:extLst>
          </p:cNvPr>
          <p:cNvSpPr/>
          <p:nvPr/>
        </p:nvSpPr>
        <p:spPr>
          <a:xfrm>
            <a:off x="6122371" y="2221686"/>
            <a:ext cx="5588665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210575"/>
            <a:ext cx="10225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Sequenza di 1 secondo di una sinusoide a frequenza 500 Hz campionata a Fs = 44100Hz, unico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 = 4.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77317A-B750-41AD-B996-DA322265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36" y="3141137"/>
            <a:ext cx="4574376" cy="3430782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5C975282-6864-47D5-AF2D-2926FC1CB68A}"/>
              </a:ext>
            </a:extLst>
          </p:cNvPr>
          <p:cNvSpPr txBox="1">
            <a:spLocks/>
          </p:cNvSpPr>
          <p:nvPr/>
        </p:nvSpPr>
        <p:spPr>
          <a:xfrm>
            <a:off x="785124" y="1553607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1 : </a:t>
            </a:r>
            <a:r>
              <a:rPr lang="it-IT" sz="24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Unica sinusoide pura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18111242-8B3E-4F9B-BB51-B40C25A1C688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65CFDF-A3F6-4560-849D-49D247684F0A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03CA2F84-9460-4135-B397-D6D62093424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88FBD9B-BE3E-4A4A-A759-A10249C95DD0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3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247910"/>
            <a:ext cx="10225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Campione di rullante della durata di 93ms, campionato a Fs=44100Hz, unico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 = 8.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597144-FCC9-46BB-AF73-034730ABA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67" y="3140968"/>
            <a:ext cx="4581472" cy="3436104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93E1DB46-CA52-473D-8E93-A9B9CCA64D0E}"/>
              </a:ext>
            </a:extLst>
          </p:cNvPr>
          <p:cNvSpPr txBox="1">
            <a:spLocks/>
          </p:cNvSpPr>
          <p:nvPr/>
        </p:nvSpPr>
        <p:spPr>
          <a:xfrm>
            <a:off x="806603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2 : File audio percussivo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D02487F4-3083-4F1C-80E2-4EE7B2C02FEF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7F34B042-F65F-4D8E-A37C-0D85D924883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AF8E3F4D-E37E-43DD-885B-5CC25C017B13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0347900-E8B3-4E87-8D39-8D2D91C7BF4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37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86171" y="2420888"/>
            <a:ext cx="102251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Due sinusoidi pure. Sequenza di 512 sample del segnale dato da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 sample incogniti sono m = 12, divisi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4 sample.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F26F12D-590F-4E44-97FF-6024E8B0C0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59" y="3063791"/>
            <a:ext cx="8496944" cy="283854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CEDF7DD4-1439-483D-95C3-322F86A37F58}"/>
              </a:ext>
            </a:extLst>
          </p:cNvPr>
          <p:cNvSpPr txBox="1">
            <a:spLocks/>
          </p:cNvSpPr>
          <p:nvPr/>
        </p:nvSpPr>
        <p:spPr>
          <a:xfrm>
            <a:off x="806603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3 : Due sinusoidi pure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B6DBF611-370F-472E-B9BA-DD07523D6176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191E6D9-3D06-4903-8A3A-09C57E772B13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80FD0C06-2A47-4622-92E6-5791570BBD79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4D1335-0955-4AC5-BCF9-9A555251F4B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6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Test 3&#10;">
            <a:extLst>
              <a:ext uri="{FF2B5EF4-FFF2-40B4-BE49-F238E27FC236}">
                <a16:creationId xmlns:a16="http://schemas.microsoft.com/office/drawing/2014/main" id="{B63D48BC-83C4-495B-97FB-B5ECD8864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36510"/>
            <a:ext cx="9649072" cy="61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7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098970"/>
            <a:ext cx="7340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Realizzazione, artificialmente generata di un processo AR di ordine 10 con spettro in frequenza generico. Sequenze di 512 sample, pattern dei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m = 8.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8ABAF276-79B2-411F-B04F-71BDEFF3043B}"/>
              </a:ext>
            </a:extLst>
          </p:cNvPr>
          <p:cNvSpPr txBox="1">
            <a:spLocks/>
          </p:cNvSpPr>
          <p:nvPr/>
        </p:nvSpPr>
        <p:spPr>
          <a:xfrm>
            <a:off x="806601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4 : Processo AR generato artificialmente</a:t>
            </a:r>
          </a:p>
        </p:txBody>
      </p:sp>
      <p:sp>
        <p:nvSpPr>
          <p:cNvPr id="8" name="Titolo 12">
            <a:extLst>
              <a:ext uri="{FF2B5EF4-FFF2-40B4-BE49-F238E27FC236}">
                <a16:creationId xmlns:a16="http://schemas.microsoft.com/office/drawing/2014/main" id="{252ABF53-FBB4-464F-86E9-BA742EE32612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A8C6ABAB-979E-4BA8-A052-E0F03A0B6A56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0" name="Rettangolo con angoli in alto arrotondati 9">
              <a:extLst>
                <a:ext uri="{FF2B5EF4-FFF2-40B4-BE49-F238E27FC236}">
                  <a16:creationId xmlns:a16="http://schemas.microsoft.com/office/drawing/2014/main" id="{22F384B5-0D00-48E1-BDAF-8D62FC3CCF9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2B69660-69D2-4228-841A-FA29436D9DC7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F4D0C605-1F57-4A1C-A717-F71ABF94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708" y="2098970"/>
            <a:ext cx="2909954" cy="46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test 4">
            <a:extLst>
              <a:ext uri="{FF2B5EF4-FFF2-40B4-BE49-F238E27FC236}">
                <a16:creationId xmlns:a16="http://schemas.microsoft.com/office/drawing/2014/main" id="{4E19C180-8AB0-4CB4-B44B-E99E5B0C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2" y="361089"/>
            <a:ext cx="10120120" cy="61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6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806599" y="2083499"/>
            <a:ext cx="10369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Due sinusoidi, le stesse descritte nel Test 3, corrotte da rumore bianco. Viene considerato un rapporto segnale-rumore di 40dB. Sequenza di 512 sample, con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4 sample (m = 12).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C2646486-150F-41EE-967F-8B350431AD1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5 : Multiple sinusoidi corrotte da rumore bianco</a:t>
            </a:r>
          </a:p>
        </p:txBody>
      </p:sp>
      <p:sp>
        <p:nvSpPr>
          <p:cNvPr id="8" name="Titolo 12">
            <a:extLst>
              <a:ext uri="{FF2B5EF4-FFF2-40B4-BE49-F238E27FC236}">
                <a16:creationId xmlns:a16="http://schemas.microsoft.com/office/drawing/2014/main" id="{4F2BED4B-656B-4EA5-A424-09A648BFE2A6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40E55D-0D98-4462-BF0B-1B7C09EA0D5B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0" name="Rettangolo con angoli in alto arrotondati 9">
              <a:extLst>
                <a:ext uri="{FF2B5EF4-FFF2-40B4-BE49-F238E27FC236}">
                  <a16:creationId xmlns:a16="http://schemas.microsoft.com/office/drawing/2014/main" id="{9B2E8261-9285-4959-9C85-824AB1A707E5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F128D95-F1F1-4D95-84CA-E1C847004D4F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914161" y="1772816"/>
            <a:ext cx="5595609" cy="2592288"/>
          </a:xfrm>
        </p:spPr>
        <p:txBody>
          <a:bodyPr rtlCol="0">
            <a:noAutofit/>
          </a:bodyPr>
          <a:lstStyle/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Introduzione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sp>
        <p:nvSpPr>
          <p:cNvPr id="3" name="Rettangolo con angoli in alto arrotondati 2">
            <a:extLst>
              <a:ext uri="{FF2B5EF4-FFF2-40B4-BE49-F238E27FC236}">
                <a16:creationId xmlns:a16="http://schemas.microsoft.com/office/drawing/2014/main" id="{66E8E4EA-FABC-4AA0-A900-AEB00982A995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test 5">
            <a:extLst>
              <a:ext uri="{FF2B5EF4-FFF2-40B4-BE49-F238E27FC236}">
                <a16:creationId xmlns:a16="http://schemas.microsoft.com/office/drawing/2014/main" id="{6A3275C2-EB81-4F91-9ABE-632D61725B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1" y="360651"/>
            <a:ext cx="10281484" cy="61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3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14365" y="2557347"/>
                <a:ext cx="468052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Una porzione di circa 17 secondi del brano di Ludwig van Beethoven, </a:t>
                </a:r>
                <a:r>
                  <a:rPr lang="it-IT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Ode to Joy</a:t>
                </a: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campionata a Fs=44100Hz, viene corrotta da molteplici </a:t>
                </a:r>
                <a:r>
                  <a:rPr lang="it-IT" dirty="0" err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bursts</a:t>
                </a: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</a:t>
                </a:r>
              </a:p>
              <a:p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 sample con un rate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65" y="2557347"/>
                <a:ext cx="4680520" cy="2677656"/>
              </a:xfrm>
              <a:prstGeom prst="rect">
                <a:avLst/>
              </a:prstGeom>
              <a:blipFill>
                <a:blip r:embed="rId3"/>
                <a:stretch>
                  <a:fillRect l="-2168" t="-1415" r="-2168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cielo&#10;&#10;Descrizione generata automaticamente">
            <a:extLst>
              <a:ext uri="{FF2B5EF4-FFF2-40B4-BE49-F238E27FC236}">
                <a16:creationId xmlns:a16="http://schemas.microsoft.com/office/drawing/2014/main" id="{1B36C19A-9C34-441C-B5CB-C0D704F9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69" y="2107840"/>
            <a:ext cx="5723658" cy="3610702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765AF794-1312-4268-8DD9-6A5EA057064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6 : File audio musicale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221DEEDA-9406-41F4-9473-4BB8B92C1965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89CB9E6-F8DD-46BA-9295-B5C8E04B415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66EB7739-0317-4860-9F53-05490919642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B4397E-317D-449E-B1CE-AC77F3A4A3C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78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BBB7D99-97AE-4B8F-A4AA-8C9E9539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57309"/>
            <a:ext cx="10030793" cy="63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03580" y="1820354"/>
            <a:ext cx="10225137" cy="321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qualit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della ricostruzione.</a:t>
            </a:r>
          </a:p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generici di </a:t>
            </a:r>
            <a:r>
              <a:rPr lang="it-IT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sono interpolati con un errore di interpolazione minore rispetto a </a:t>
            </a:r>
            <a:r>
              <a:rPr lang="it-IT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unici con lo stesso numero di sample.</a:t>
            </a:r>
          </a:p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segnali non sinusoidali, non ci sono significanti differenze tra i risultati ottenuti utilizzando il metodo dell'auto-covarianza o il metodo dell'auto-correlazione.</a:t>
            </a:r>
          </a:p>
        </p:txBody>
      </p:sp>
      <p:sp>
        <p:nvSpPr>
          <p:cNvPr id="14" name="Titolo 12">
            <a:extLst>
              <a:ext uri="{FF2B5EF4-FFF2-40B4-BE49-F238E27FC236}">
                <a16:creationId xmlns:a16="http://schemas.microsoft.com/office/drawing/2014/main" id="{1798CA47-828D-419B-9E0A-C7E41B6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Conclusioni</a:t>
            </a:r>
          </a:p>
        </p:txBody>
      </p:sp>
      <p:sp>
        <p:nvSpPr>
          <p:cNvPr id="15" name="Rettangolo con angoli in alto arrotondati 14">
            <a:extLst>
              <a:ext uri="{FF2B5EF4-FFF2-40B4-BE49-F238E27FC236}">
                <a16:creationId xmlns:a16="http://schemas.microsoft.com/office/drawing/2014/main" id="{2DB0928C-6551-45DA-ACD6-1EFFC162FF2A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99363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81842" y="1772816"/>
            <a:ext cx="10225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Sviluppo di un algoritmo per il recupero di file audio danneggiati</a:t>
            </a:r>
          </a:p>
        </p:txBody>
      </p:sp>
      <p:sp>
        <p:nvSpPr>
          <p:cNvPr id="14" name="Titolo 12">
            <a:extLst>
              <a:ext uri="{FF2B5EF4-FFF2-40B4-BE49-F238E27FC236}">
                <a16:creationId xmlns:a16="http://schemas.microsoft.com/office/drawing/2014/main" id="{1798CA47-828D-419B-9E0A-C7E41B6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Sviluppi futuri</a:t>
            </a:r>
          </a:p>
        </p:txBody>
      </p:sp>
      <p:sp>
        <p:nvSpPr>
          <p:cNvPr id="15" name="Rettangolo con angoli in alto arrotondati 14">
            <a:extLst>
              <a:ext uri="{FF2B5EF4-FFF2-40B4-BE49-F238E27FC236}">
                <a16:creationId xmlns:a16="http://schemas.microsoft.com/office/drawing/2014/main" id="{2DB0928C-6551-45DA-ACD6-1EFFC162FF2A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E713BBA4-EB8C-4936-A3C0-5351F0F32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503959"/>
              </p:ext>
            </p:extLst>
          </p:nvPr>
        </p:nvGraphicFramePr>
        <p:xfrm>
          <a:off x="914160" y="2482960"/>
          <a:ext cx="10360501" cy="3096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586EAE-FF14-4BFC-81BE-BA852410EDC1}"/>
              </a:ext>
            </a:extLst>
          </p:cNvPr>
          <p:cNvSpPr txBox="1"/>
          <p:nvPr/>
        </p:nvSpPr>
        <p:spPr>
          <a:xfrm>
            <a:off x="914160" y="3404026"/>
            <a:ext cx="316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Sia per file audio musicali sia che per parlato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Vari cause di danneggiamento: corruzione file, clipping digitale, perdita di campioni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83AAA0-695F-49EC-8E07-ABCEA34E7D7B}"/>
              </a:ext>
            </a:extLst>
          </p:cNvPr>
          <p:cNvSpPr txBox="1"/>
          <p:nvPr/>
        </p:nvSpPr>
        <p:spPr>
          <a:xfrm>
            <a:off x="4510236" y="3722511"/>
            <a:ext cx="3164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chemeClr val="accent1">
                    <a:lumMod val="50000"/>
                  </a:schemeClr>
                </a:solidFill>
              </a:rPr>
              <a:t>Versione stand-alone tramite l’utilizzo di </a:t>
            </a:r>
            <a:r>
              <a:rPr lang="it-IT" sz="2200" cap="small" dirty="0" err="1">
                <a:solidFill>
                  <a:schemeClr val="accent1">
                    <a:lumMod val="50000"/>
                  </a:schemeClr>
                </a:solidFill>
              </a:rPr>
              <a:t>Matlab</a:t>
            </a:r>
            <a:r>
              <a:rPr lang="it-IT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1">
                    <a:lumMod val="50000"/>
                  </a:schemeClr>
                </a:solidFill>
              </a:rPr>
              <a:t>Coder</a:t>
            </a:r>
            <a:endParaRPr lang="it-IT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6855AF-09DA-4BCE-AEF6-CC4B27048B01}"/>
              </a:ext>
            </a:extLst>
          </p:cNvPr>
          <p:cNvSpPr txBox="1"/>
          <p:nvPr/>
        </p:nvSpPr>
        <p:spPr>
          <a:xfrm>
            <a:off x="8110639" y="3404026"/>
            <a:ext cx="31640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Scelte automatiche per il miglior: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Ordine del modello AR 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 di stima dei coefficienti del modello 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 di individuazione dei sample incogniti</a:t>
            </a:r>
          </a:p>
        </p:txBody>
      </p:sp>
    </p:spTree>
    <p:extLst>
      <p:ext uri="{BB962C8B-B14F-4D97-AF65-F5344CB8AC3E}">
        <p14:creationId xmlns:p14="http://schemas.microsoft.com/office/powerpoint/2010/main" val="412706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cielo, fotografia, parete, bianco&#10;&#10;Descrizione generata automaticamente">
            <a:extLst>
              <a:ext uri="{FF2B5EF4-FFF2-40B4-BE49-F238E27FC236}">
                <a16:creationId xmlns:a16="http://schemas.microsoft.com/office/drawing/2014/main" id="{8DE98392-D285-4DA5-9331-333F36FB1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78" y="3212976"/>
            <a:ext cx="4278579" cy="3312000"/>
          </a:xfrm>
        </p:spPr>
      </p:pic>
      <p:pic>
        <p:nvPicPr>
          <p:cNvPr id="6" name="Immagine 5" descr="Immagine che contiene cielo, fotografia, parete, bianco&#10;&#10;Descrizione generata automaticamente">
            <a:extLst>
              <a:ext uri="{FF2B5EF4-FFF2-40B4-BE49-F238E27FC236}">
                <a16:creationId xmlns:a16="http://schemas.microsoft.com/office/drawing/2014/main" id="{7DDE30E8-677C-48D0-B863-E8B4A762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68" y="3212976"/>
            <a:ext cx="4031663" cy="3312000"/>
          </a:xfrm>
          <a:prstGeom prst="rect">
            <a:avLst/>
          </a:prstGeom>
        </p:spPr>
      </p:pic>
      <p:sp>
        <p:nvSpPr>
          <p:cNvPr id="5" name="Titolo 12">
            <a:extLst>
              <a:ext uri="{FF2B5EF4-FFF2-40B4-BE49-F238E27FC236}">
                <a16:creationId xmlns:a16="http://schemas.microsoft.com/office/drawing/2014/main" id="{7FF2BF7E-E127-4E32-9FF9-788B253848BD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Introduzione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9E0060C-F06C-4809-8DE3-C62AEDACC9DC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8" name="Rettangolo con angoli in alto arrotondati 7">
              <a:extLst>
                <a:ext uri="{FF2B5EF4-FFF2-40B4-BE49-F238E27FC236}">
                  <a16:creationId xmlns:a16="http://schemas.microsoft.com/office/drawing/2014/main" id="{A1479BD4-A6D9-48B5-9F12-830C2C6918D0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26E4101-A176-4775-B224-99ED1BD9E8F6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0B13C3-9FB2-4D39-ACC6-FB7D4E7A9D03}"/>
              </a:ext>
            </a:extLst>
          </p:cNvPr>
          <p:cNvSpPr txBox="1"/>
          <p:nvPr/>
        </p:nvSpPr>
        <p:spPr>
          <a:xfrm>
            <a:off x="621805" y="1633501"/>
            <a:ext cx="106528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Articolo di riferimento: </a:t>
            </a: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A. Janssen, R. N. J. Veldhuis, and L. B. Vries,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“Adaptive interpolation of discrete-time signals that can be modeled as autoregressive processes”</a:t>
            </a:r>
            <a:endParaRPr lang="it-IT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14161" y="1633501"/>
                <a:ext cx="10081121" cy="4226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Premessa: Ridefinizione degli indici in conformità alla sintassi </a:t>
                </a:r>
                <a:r>
                  <a:rPr lang="it-IT" sz="2000" cap="small" dirty="0" err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Matlab</a:t>
                </a: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Il problema: Ricostruzioni di sample incogniti.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ipotesi: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È nota la posizione dei sample mancanti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Ampio vicinato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Segnale a banda limitata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Modellizzazione dei segnali audio come processi AR</a:t>
                </a:r>
              </a:p>
              <a:p>
                <a:pPr marL="952393" lvl="1" indent="-34290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Problema non banale → </a:t>
                </a:r>
                <a:r>
                  <a:rPr lang="it-IT" sz="2000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Approccio sub-ottimale</a:t>
                </a:r>
              </a:p>
              <a:p>
                <a:pPr marL="952393" lvl="1" indent="-34290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Scelta arbitraria: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endParaRPr lang="it-IT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1" y="1633501"/>
                <a:ext cx="10081121" cy="4226798"/>
              </a:xfrm>
              <a:prstGeom prst="rect">
                <a:avLst/>
              </a:prstGeom>
              <a:blipFill>
                <a:blip r:embed="rId3"/>
                <a:stretch>
                  <a:fillRect l="-504" t="-1502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olo 12">
            <a:extLst>
              <a:ext uri="{FF2B5EF4-FFF2-40B4-BE49-F238E27FC236}">
                <a16:creationId xmlns:a16="http://schemas.microsoft.com/office/drawing/2014/main" id="{2E099C07-B108-44AB-9D58-6AE364749DA0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D4B9BA3-3791-4FA3-9CF4-38FAE7883C6D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E35D3A7-827F-434A-B27B-6E0A7FBBDA0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5FFDDA4-9761-4CAB-85C6-BE6D781D9AFD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14161" y="2158090"/>
                <a:ext cx="10225137" cy="962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La stima di </a:t>
                </a:r>
                <a:r>
                  <a:rPr lang="it-IT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di </a:t>
                </a:r>
                <a:r>
                  <a:rPr lang="it-IT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è formulata sottoforma di problema di minimizzazione.</a:t>
                </a:r>
              </a:p>
              <a:p>
                <a:pPr lvl="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Affinché sia minimo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1" y="2158090"/>
                <a:ext cx="10225137" cy="962315"/>
              </a:xfrm>
              <a:prstGeom prst="rect">
                <a:avLst/>
              </a:prstGeom>
              <a:blipFill>
                <a:blip r:embed="rId3"/>
                <a:stretch>
                  <a:fillRect l="-994" t="-7792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13FAA22D-C5A9-4486-A617-B78FDAF7F15C}"/>
              </a:ext>
            </a:extLst>
          </p:cNvPr>
          <p:cNvSpPr/>
          <p:nvPr/>
        </p:nvSpPr>
        <p:spPr>
          <a:xfrm>
            <a:off x="986171" y="4365529"/>
            <a:ext cx="46714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Dovrà essere minima la funzione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4CBBA3F-4B98-46A2-8AF9-3FC8EE34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114" y="4944963"/>
            <a:ext cx="4410075" cy="10763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4BD47B8-443D-4F29-8102-8E7551534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190" y="3356992"/>
            <a:ext cx="2447925" cy="771525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</p:spTree>
    <p:extLst>
      <p:ext uri="{BB962C8B-B14F-4D97-AF65-F5344CB8AC3E}">
        <p14:creationId xmlns:p14="http://schemas.microsoft.com/office/powerpoint/2010/main" val="276507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9B8B94-0D70-4F56-90CE-65FB29F8D4F4}"/>
              </a:ext>
            </a:extLst>
          </p:cNvPr>
          <p:cNvSpPr txBox="1"/>
          <p:nvPr/>
        </p:nvSpPr>
        <p:spPr>
          <a:xfrm>
            <a:off x="914161" y="209578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Problema non banale →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Approccio sub-ottimale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E8A4A4-F204-415A-A0BD-E0FE743D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8" y="2761145"/>
            <a:ext cx="7724775" cy="20669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D2D4CB-C20F-4F4F-9D91-7F103223A448}"/>
              </a:ext>
            </a:extLst>
          </p:cNvPr>
          <p:cNvSpPr txBox="1"/>
          <p:nvPr/>
        </p:nvSpPr>
        <p:spPr>
          <a:xfrm>
            <a:off x="914161" y="5013176"/>
            <a:ext cx="921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Entrambe le minimizzazioni sono possibili in quanto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quadratica sia in funzione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che in funzione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4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0BFC10C-9920-483A-8D2C-0DF5FB542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/>
          <a:stretch/>
        </p:blipFill>
        <p:spPr>
          <a:xfrm>
            <a:off x="4131691" y="2825387"/>
            <a:ext cx="3781426" cy="4191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CB02E93-E763-4133-BEAD-011314641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48"/>
          <a:stretch/>
        </p:blipFill>
        <p:spPr>
          <a:xfrm>
            <a:off x="4131691" y="3527590"/>
            <a:ext cx="3781425" cy="4191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29333D-8EBD-49CA-90E9-E0F483D98D48}"/>
              </a:ext>
            </a:extLst>
          </p:cNvPr>
          <p:cNvSpPr txBox="1"/>
          <p:nvPr/>
        </p:nvSpPr>
        <p:spPr>
          <a:xfrm>
            <a:off x="1125860" y="2158108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 può dimostrare che Q si può scomporre in più modi: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3335F6-27D5-4B75-9C12-66215BF57AD0}"/>
              </a:ext>
            </a:extLst>
          </p:cNvPr>
          <p:cNvSpPr txBox="1"/>
          <p:nvPr/>
        </p:nvSpPr>
        <p:spPr>
          <a:xfrm>
            <a:off x="1197868" y="4299783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Minimizzando rispettivamente, le stime di a e x saranno date da: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FAAD8D1-BFC8-4455-9095-75EFC0D69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331" y="4850288"/>
            <a:ext cx="3336143" cy="15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dei coefficienti del modello AR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55156F-515D-4805-BA0B-A8183208E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06"/>
          <a:stretch/>
        </p:blipFill>
        <p:spPr>
          <a:xfrm>
            <a:off x="1125860" y="2468942"/>
            <a:ext cx="3964203" cy="8136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A90141-2259-4708-878B-C39DBE2422D4}"/>
              </a:ext>
            </a:extLst>
          </p:cNvPr>
          <p:cNvSpPr txBox="1"/>
          <p:nvPr/>
        </p:nvSpPr>
        <p:spPr>
          <a:xfrm>
            <a:off x="5245790" y="26153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 dell’auto-covarianza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9BA427-9112-4E9E-996F-056B424D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3896475"/>
            <a:ext cx="1966200" cy="813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1A33A6-A7D1-410C-846E-C730149B92CA}"/>
              </a:ext>
            </a:extLst>
          </p:cNvPr>
          <p:cNvSpPr txBox="1"/>
          <p:nvPr/>
        </p:nvSpPr>
        <p:spPr>
          <a:xfrm>
            <a:off x="1141334" y="4041665"/>
            <a:ext cx="581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 dell’auto-correlazione</a:t>
            </a:r>
          </a:p>
        </p:txBody>
      </p:sp>
    </p:spTree>
    <p:extLst>
      <p:ext uri="{BB962C8B-B14F-4D97-AF65-F5344CB8AC3E}">
        <p14:creationId xmlns:p14="http://schemas.microsoft.com/office/powerpoint/2010/main" val="113407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dei campioni incogniti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7B6E243-071D-4C0C-B1F8-216E0D1C4DA8}"/>
              </a:ext>
            </a:extLst>
          </p:cNvPr>
          <p:cNvSpPr/>
          <p:nvPr/>
        </p:nvSpPr>
        <p:spPr>
          <a:xfrm>
            <a:off x="986171" y="2207576"/>
            <a:ext cx="684642" cy="292464"/>
          </a:xfrm>
          <a:prstGeom prst="rightArrow">
            <a:avLst>
              <a:gd name="adj1" fmla="val 42215"/>
              <a:gd name="adj2" fmla="val 850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D2B0AC5-82FC-413C-8D8E-5480D3F48DC7}"/>
              </a:ext>
            </a:extLst>
          </p:cNvPr>
          <p:cNvSpPr txBox="1"/>
          <p:nvPr/>
        </p:nvSpPr>
        <p:spPr>
          <a:xfrm>
            <a:off x="1780920" y="2122975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Analisi della struttura della matrice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A92AC6F-2DD1-46C0-A892-31581DF533CF}"/>
              </a:ext>
            </a:extLst>
          </p:cNvPr>
          <p:cNvSpPr/>
          <p:nvPr/>
        </p:nvSpPr>
        <p:spPr>
          <a:xfrm>
            <a:off x="1780921" y="2584640"/>
            <a:ext cx="9138028" cy="150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Decomposizione della matrice B</a:t>
            </a:r>
          </a:p>
          <a:p>
            <a:pPr marL="1123843" lvl="1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Fattorizzazione di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Cholesky</a:t>
            </a: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843" lvl="1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comando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mldivide</a:t>
            </a: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4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748,781"/>
  <p:tag name="LATEXADDIN" val="\documentclass{article}&#10;\usepackage{amsmath}&#10;\pagestyle{empty}&#10;\begin{document}&#10;&#10;\[&#10;s_{n} = sin(0.23\pi n +0.3\pi ) + 0.6sin(0.4\pi n +0.3\pi )&#10;\quad&#10;con \:&#10;n = 1, \cdots , 512.&#10;\]&#10;&#10;\end{document}&#10;&#10;\end{document}"/>
  <p:tag name="IGUANATEXSIZE" val="24"/>
  <p:tag name="IGUANATEXCURSOR" val="196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1606</TotalTime>
  <Words>794</Words>
  <Application>Microsoft Office PowerPoint</Application>
  <PresentationFormat>Personalizzato</PresentationFormat>
  <Paragraphs>143</Paragraphs>
  <Slides>24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Verdana</vt:lpstr>
      <vt:lpstr>Wingdings</vt:lpstr>
      <vt:lpstr>Tecnologia 16x9</vt:lpstr>
      <vt:lpstr>Progetto Matlab Fondamenti di Calcolo Numerico</vt:lpstr>
      <vt:lpstr>Indice</vt:lpstr>
      <vt:lpstr>Presentazione standard di PowerPoint</vt:lpstr>
      <vt:lpstr>Presentazione standard di PowerPoint</vt:lpstr>
      <vt:lpstr>Presentazione del metodo di interpolazione</vt:lpstr>
      <vt:lpstr>Presentazione del metodo di interpolazione</vt:lpstr>
      <vt:lpstr>Presentazione del metodo di interpolazione</vt:lpstr>
      <vt:lpstr>Calcolo dei coefficienti del modello AR</vt:lpstr>
      <vt:lpstr>Calcolo dei campioni incogniti</vt:lpstr>
      <vt:lpstr>Considerazioni qualitative sull'errore di interpolazione</vt:lpstr>
      <vt:lpstr>Presentazione standard di PowerPoint</vt:lpstr>
      <vt:lpstr>Funzioni Ausiliarie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Matlab Fondamenti di Calcolo Numerico</dc:title>
  <dc:creator>Emanuele Inta</dc:creator>
  <cp:lastModifiedBy>Emanuele Inta</cp:lastModifiedBy>
  <cp:revision>48</cp:revision>
  <dcterms:created xsi:type="dcterms:W3CDTF">2019-02-17T10:21:34Z</dcterms:created>
  <dcterms:modified xsi:type="dcterms:W3CDTF">2019-02-18T18:54:15Z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