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224000" cy="20104100"/>
  <p:notesSz cx="142240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B"/>
    <a:srgbClr val="FDF3E9"/>
    <a:srgbClr val="FBE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0E55F-DA1F-416E-8D6D-B799B7A14179}" v="19" dt="2025-06-02T18:04:50.0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5" d="100"/>
          <a:sy n="45" d="100"/>
        </p:scale>
        <p:origin x="1810" y="-22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EMILIO CASTELLANOS VILLALOBOS" userId="681c9745-9db6-4d7d-8c77-3c364a4e00ff" providerId="ADAL" clId="{EFD0E55F-DA1F-416E-8D6D-B799B7A14179}"/>
    <pc:docChg chg="custSel modSld">
      <pc:chgData name="LUIS EMILIO CASTELLANOS VILLALOBOS" userId="681c9745-9db6-4d7d-8c77-3c364a4e00ff" providerId="ADAL" clId="{EFD0E55F-DA1F-416E-8D6D-B799B7A14179}" dt="2025-06-02T18:05:20.724" v="245" actId="1076"/>
      <pc:docMkLst>
        <pc:docMk/>
      </pc:docMkLst>
      <pc:sldChg chg="addSp modSp mod">
        <pc:chgData name="LUIS EMILIO CASTELLANOS VILLALOBOS" userId="681c9745-9db6-4d7d-8c77-3c364a4e00ff" providerId="ADAL" clId="{EFD0E55F-DA1F-416E-8D6D-B799B7A14179}" dt="2025-06-02T18:05:20.724" v="245" actId="1076"/>
        <pc:sldMkLst>
          <pc:docMk/>
          <pc:sldMk cId="0" sldId="256"/>
        </pc:sldMkLst>
        <pc:spChg chg="add mod">
          <ac:chgData name="LUIS EMILIO CASTELLANOS VILLALOBOS" userId="681c9745-9db6-4d7d-8c77-3c364a4e00ff" providerId="ADAL" clId="{EFD0E55F-DA1F-416E-8D6D-B799B7A14179}" dt="2025-06-02T17:57:08.549" v="190" actId="1076"/>
          <ac:spMkLst>
            <pc:docMk/>
            <pc:sldMk cId="0" sldId="256"/>
            <ac:spMk id="4" creationId="{BF52239F-D543-6FE3-1B7B-F7E2A1BA36F2}"/>
          </ac:spMkLst>
        </pc:spChg>
        <pc:spChg chg="add mod">
          <ac:chgData name="LUIS EMILIO CASTELLANOS VILLALOBOS" userId="681c9745-9db6-4d7d-8c77-3c364a4e00ff" providerId="ADAL" clId="{EFD0E55F-DA1F-416E-8D6D-B799B7A14179}" dt="2025-06-02T17:57:28.416" v="191" actId="1076"/>
          <ac:spMkLst>
            <pc:docMk/>
            <pc:sldMk cId="0" sldId="256"/>
            <ac:spMk id="5" creationId="{81BC18F8-3FED-03AE-E23C-BC239148E725}"/>
          </ac:spMkLst>
        </pc:spChg>
        <pc:spChg chg="add mod">
          <ac:chgData name="LUIS EMILIO CASTELLANOS VILLALOBOS" userId="681c9745-9db6-4d7d-8c77-3c364a4e00ff" providerId="ADAL" clId="{EFD0E55F-DA1F-416E-8D6D-B799B7A14179}" dt="2025-06-02T17:58:46.672" v="241" actId="1076"/>
          <ac:spMkLst>
            <pc:docMk/>
            <pc:sldMk cId="0" sldId="256"/>
            <ac:spMk id="6" creationId="{6FE8F386-A799-AD77-D6B9-AC10A8F18564}"/>
          </ac:spMkLst>
        </pc:spChg>
        <pc:spChg chg="mod">
          <ac:chgData name="LUIS EMILIO CASTELLANOS VILLALOBOS" userId="681c9745-9db6-4d7d-8c77-3c364a4e00ff" providerId="ADAL" clId="{EFD0E55F-DA1F-416E-8D6D-B799B7A14179}" dt="2025-06-02T17:01:54.195" v="5" actId="1076"/>
          <ac:spMkLst>
            <pc:docMk/>
            <pc:sldMk cId="0" sldId="256"/>
            <ac:spMk id="33" creationId="{ECACE58D-F790-084C-0A46-112DFE355141}"/>
          </ac:spMkLst>
        </pc:spChg>
        <pc:spChg chg="mod">
          <ac:chgData name="LUIS EMILIO CASTELLANOS VILLALOBOS" userId="681c9745-9db6-4d7d-8c77-3c364a4e00ff" providerId="ADAL" clId="{EFD0E55F-DA1F-416E-8D6D-B799B7A14179}" dt="2025-06-02T17:01:47.308" v="4" actId="1076"/>
          <ac:spMkLst>
            <pc:docMk/>
            <pc:sldMk cId="0" sldId="256"/>
            <ac:spMk id="34" creationId="{CF8FB84F-ECCF-B2B1-7C07-436C0DAA56CE}"/>
          </ac:spMkLst>
        </pc:spChg>
        <pc:spChg chg="mod">
          <ac:chgData name="LUIS EMILIO CASTELLANOS VILLALOBOS" userId="681c9745-9db6-4d7d-8c77-3c364a4e00ff" providerId="ADAL" clId="{EFD0E55F-DA1F-416E-8D6D-B799B7A14179}" dt="2025-06-02T18:05:20.724" v="245" actId="1076"/>
          <ac:spMkLst>
            <pc:docMk/>
            <pc:sldMk cId="0" sldId="256"/>
            <ac:spMk id="53" creationId="{AB761D96-3AA1-EEA4-8AAD-96C06E731E4B}"/>
          </ac:spMkLst>
        </pc:spChg>
        <pc:spChg chg="add mod">
          <ac:chgData name="LUIS EMILIO CASTELLANOS VILLALOBOS" userId="681c9745-9db6-4d7d-8c77-3c364a4e00ff" providerId="ADAL" clId="{EFD0E55F-DA1F-416E-8D6D-B799B7A14179}" dt="2025-06-02T17:01:24.667" v="3" actId="207"/>
          <ac:spMkLst>
            <pc:docMk/>
            <pc:sldMk cId="0" sldId="256"/>
            <ac:spMk id="57" creationId="{8B5E5C37-1918-AE77-A58A-41FCE1AEDF02}"/>
          </ac:spMkLst>
        </pc:spChg>
        <pc:spChg chg="add mod">
          <ac:chgData name="LUIS EMILIO CASTELLANOS VILLALOBOS" userId="681c9745-9db6-4d7d-8c77-3c364a4e00ff" providerId="ADAL" clId="{EFD0E55F-DA1F-416E-8D6D-B799B7A14179}" dt="2025-06-02T17:02:25.881" v="7" actId="1076"/>
          <ac:spMkLst>
            <pc:docMk/>
            <pc:sldMk cId="0" sldId="256"/>
            <ac:spMk id="58" creationId="{D47B595C-302A-59BF-A502-BFAF2D496752}"/>
          </ac:spMkLst>
        </pc:spChg>
        <pc:spChg chg="add mod">
          <ac:chgData name="LUIS EMILIO CASTELLANOS VILLALOBOS" userId="681c9745-9db6-4d7d-8c77-3c364a4e00ff" providerId="ADAL" clId="{EFD0E55F-DA1F-416E-8D6D-B799B7A14179}" dt="2025-06-02T17:03:13.375" v="28" actId="1076"/>
          <ac:spMkLst>
            <pc:docMk/>
            <pc:sldMk cId="0" sldId="256"/>
            <ac:spMk id="59" creationId="{5BDEFF82-4804-8366-3D2D-E981266C9FC6}"/>
          </ac:spMkLst>
        </pc:spChg>
        <pc:spChg chg="add mod">
          <ac:chgData name="LUIS EMILIO CASTELLANOS VILLALOBOS" userId="681c9745-9db6-4d7d-8c77-3c364a4e00ff" providerId="ADAL" clId="{EFD0E55F-DA1F-416E-8D6D-B799B7A14179}" dt="2025-06-02T17:06:25.936" v="43" actId="1076"/>
          <ac:spMkLst>
            <pc:docMk/>
            <pc:sldMk cId="0" sldId="256"/>
            <ac:spMk id="60" creationId="{9C4CDC71-9781-6AA1-2C9C-084507CA6AAF}"/>
          </ac:spMkLst>
        </pc:spChg>
        <pc:picChg chg="add mod">
          <ac:chgData name="LUIS EMILIO CASTELLANOS VILLALOBOS" userId="681c9745-9db6-4d7d-8c77-3c364a4e00ff" providerId="ADAL" clId="{EFD0E55F-DA1F-416E-8D6D-B799B7A14179}" dt="2025-06-02T18:05:01.348" v="244" actId="1076"/>
          <ac:picMkLst>
            <pc:docMk/>
            <pc:sldMk cId="0" sldId="256"/>
            <ac:picMk id="3" creationId="{B649A759-914D-DAB0-5612-4D0BBB525E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800" y="6232271"/>
            <a:ext cx="1209040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3600" y="11258296"/>
            <a:ext cx="995680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120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536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64216" y="12855454"/>
            <a:ext cx="7460854" cy="657850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15376" y="279223"/>
            <a:ext cx="4824983" cy="17870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71177" y="15935290"/>
            <a:ext cx="4563110" cy="0"/>
          </a:xfrm>
          <a:custGeom>
            <a:avLst/>
            <a:gdLst/>
            <a:ahLst/>
            <a:cxnLst/>
            <a:rect l="l" t="t" r="r" b="b"/>
            <a:pathLst>
              <a:path w="4563110">
                <a:moveTo>
                  <a:pt x="0" y="0"/>
                </a:moveTo>
                <a:lnTo>
                  <a:pt x="4562513" y="0"/>
                </a:lnTo>
              </a:path>
            </a:pathLst>
          </a:custGeom>
          <a:ln w="27922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5853" y="12428242"/>
            <a:ext cx="12526010" cy="0"/>
          </a:xfrm>
          <a:custGeom>
            <a:avLst/>
            <a:gdLst/>
            <a:ahLst/>
            <a:cxnLst/>
            <a:rect l="l" t="t" r="r" b="b"/>
            <a:pathLst>
              <a:path w="12526010">
                <a:moveTo>
                  <a:pt x="0" y="0"/>
                </a:moveTo>
                <a:lnTo>
                  <a:pt x="12525969" y="0"/>
                </a:lnTo>
              </a:path>
            </a:pathLst>
          </a:custGeom>
          <a:ln w="27922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99241" y="10420625"/>
            <a:ext cx="1418455" cy="7483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43916" y="11180113"/>
            <a:ext cx="1329104" cy="73715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99241" y="10420625"/>
            <a:ext cx="1418455" cy="74831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43916" y="11180113"/>
            <a:ext cx="1329104" cy="73715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88680" y="10264260"/>
            <a:ext cx="1507807" cy="17758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3952" y="884073"/>
            <a:ext cx="7903209" cy="126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200" y="4623943"/>
            <a:ext cx="1280160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500147" y="19865130"/>
            <a:ext cx="1609090" cy="194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120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4128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Secretaría de Educación Tabasco">
            <a:extLst>
              <a:ext uri="{FF2B5EF4-FFF2-40B4-BE49-F238E27FC236}">
                <a16:creationId xmlns:a16="http://schemas.microsoft.com/office/drawing/2014/main" id="{77F38316-FDCD-7885-6E09-3E987109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6" y="-4245"/>
            <a:ext cx="1813695" cy="18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82A95C0-2001-1588-0F42-351412C26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059" y="56"/>
            <a:ext cx="1753030" cy="186753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8996211-95B4-C9A0-7F9E-B941BBF816C1}"/>
              </a:ext>
            </a:extLst>
          </p:cNvPr>
          <p:cNvSpPr txBox="1"/>
          <p:nvPr/>
        </p:nvSpPr>
        <p:spPr>
          <a:xfrm>
            <a:off x="3202792" y="148326"/>
            <a:ext cx="83380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Arial MT"/>
              </a:rPr>
              <a:t>Desarrollo de un Agente RAG  para su utilización en la investigación del área de Ingeniería Bioquímica </a:t>
            </a:r>
          </a:p>
          <a:p>
            <a:endParaRPr lang="es-MX" dirty="0"/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C90001AD-A7F4-8777-5028-8125AC903A5B}"/>
              </a:ext>
            </a:extLst>
          </p:cNvPr>
          <p:cNvSpPr txBox="1"/>
          <p:nvPr/>
        </p:nvSpPr>
        <p:spPr>
          <a:xfrm>
            <a:off x="1302628" y="1674705"/>
            <a:ext cx="12138343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95"/>
              </a:spcBef>
            </a:pPr>
            <a:r>
              <a:rPr lang="es-MX" sz="1400" spc="-5" dirty="0">
                <a:latin typeface="Arial MT"/>
                <a:cs typeface="Arial MT"/>
              </a:rPr>
              <a:t>Luis Emilio Castellanos Villalobos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350" spc="7" baseline="24691" dirty="0">
                <a:latin typeface="Arial MT"/>
                <a:cs typeface="Arial MT"/>
              </a:rPr>
              <a:t>1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lang="es-MX" sz="1400" spc="10" dirty="0">
                <a:latin typeface="Arial MT"/>
                <a:cs typeface="Arial MT"/>
              </a:rPr>
              <a:t>Ing. Daniel Pérez Flores</a:t>
            </a:r>
            <a:r>
              <a:rPr sz="1350" spc="7" baseline="24691" dirty="0">
                <a:latin typeface="Arial MT"/>
                <a:cs typeface="Arial MT"/>
              </a:rPr>
              <a:t>1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lang="es-MX" sz="1400" spc="5" dirty="0">
                <a:latin typeface="Arial MT"/>
                <a:cs typeface="Arial MT"/>
              </a:rPr>
              <a:t> </a:t>
            </a:r>
          </a:p>
          <a:p>
            <a:pPr algn="ctr">
              <a:lnSpc>
                <a:spcPts val="1595"/>
              </a:lnSpc>
              <a:spcBef>
                <a:spcPts val="95"/>
              </a:spcBef>
            </a:pPr>
            <a:r>
              <a:rPr sz="1350" spc="22" baseline="24691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Instituto</a:t>
            </a:r>
            <a:r>
              <a:rPr sz="1400" spc="-20" dirty="0">
                <a:latin typeface="Arial MT"/>
                <a:cs typeface="Arial MT"/>
              </a:rPr>
              <a:t> Tecnológico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Superior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Región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Sierra,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carretera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Teapa-Tacotalpa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km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4.5,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Francisco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Javier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Mina,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Tabasco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86801,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Teléfono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9323240650,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Teapa,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Tabasco,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Mé</a:t>
            </a:r>
            <a:r>
              <a:rPr lang="es-MX" sz="1400" spc="-10" dirty="0">
                <a:latin typeface="Arial MT"/>
                <a:cs typeface="Arial MT"/>
              </a:rPr>
              <a:t>xico.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0" name="Imagen 29" descr="Logotipo, Icono&#10;&#10;El contenido generado por IA puede ser incorrecto.">
            <a:extLst>
              <a:ext uri="{FF2B5EF4-FFF2-40B4-BE49-F238E27FC236}">
                <a16:creationId xmlns:a16="http://schemas.microsoft.com/office/drawing/2014/main" id="{465B810D-F7BA-E862-06FE-3A62B7A81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412" y="-11972"/>
            <a:ext cx="1459588" cy="1777010"/>
          </a:xfrm>
          <a:prstGeom prst="rect">
            <a:avLst/>
          </a:prstGeom>
        </p:spPr>
      </p:pic>
      <p:pic>
        <p:nvPicPr>
          <p:cNvPr id="32" name="Imagen 31" descr="Un dibujo de un perro&#10;&#10;El contenido generado por IA puede ser incorrecto.">
            <a:extLst>
              <a:ext uri="{FF2B5EF4-FFF2-40B4-BE49-F238E27FC236}">
                <a16:creationId xmlns:a16="http://schemas.microsoft.com/office/drawing/2014/main" id="{DBC3BD4E-B3AD-21E4-F6AD-788EC6F28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82" y="-11330"/>
            <a:ext cx="1283193" cy="1888472"/>
          </a:xfrm>
          <a:prstGeom prst="rect">
            <a:avLst/>
          </a:prstGeom>
        </p:spPr>
      </p:pic>
      <p:sp>
        <p:nvSpPr>
          <p:cNvPr id="33" name="Diagrama de flujo: terminador 32">
            <a:extLst>
              <a:ext uri="{FF2B5EF4-FFF2-40B4-BE49-F238E27FC236}">
                <a16:creationId xmlns:a16="http://schemas.microsoft.com/office/drawing/2014/main" id="{ECACE58D-F790-084C-0A46-112DFE355141}"/>
              </a:ext>
            </a:extLst>
          </p:cNvPr>
          <p:cNvSpPr/>
          <p:nvPr/>
        </p:nvSpPr>
        <p:spPr>
          <a:xfrm>
            <a:off x="4938673" y="2590978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F8FB84F-ECCF-B2B1-7C07-436C0DAA56CE}"/>
              </a:ext>
            </a:extLst>
          </p:cNvPr>
          <p:cNvSpPr txBox="1"/>
          <p:nvPr/>
        </p:nvSpPr>
        <p:spPr>
          <a:xfrm>
            <a:off x="5199808" y="2590316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Introducción</a:t>
            </a:r>
            <a:r>
              <a:rPr lang="es-MX" dirty="0"/>
              <a:t> </a:t>
            </a: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6B543311-1ACC-1318-5182-68C37428878F}"/>
              </a:ext>
            </a:extLst>
          </p:cNvPr>
          <p:cNvSpPr txBox="1"/>
          <p:nvPr/>
        </p:nvSpPr>
        <p:spPr>
          <a:xfrm>
            <a:off x="408796" y="3344368"/>
            <a:ext cx="13276771" cy="1828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57200" algn="just"/>
            <a:r>
              <a:rPr lang="es-MX" sz="1900" dirty="0"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 implementación de los sistemas RAG al mundo de la ciencia ha estado siendo uno de los puntos de innovación mas altos de los últimos años, implementando la agilidad y la optimización dentro del procesos de recuperación de datos. Según Collado Alonso (2024) en su trabajo de investigación de obtención de grado “</a:t>
            </a:r>
            <a:r>
              <a:rPr lang="es-E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Implementación de técnicas de RAG (Retrieval Augmented Generation) sobre LLM (Large Language Models) para la extracción y generación de documentos en las entidades públicas” menciona que el uso de este sistema </a:t>
            </a:r>
            <a:r>
              <a:rPr lang="es-ES" sz="2000" dirty="0"/>
              <a:t>facilite el acceso a la información, reduciendo los tiempos de respuesta y mejorando la calidad de los documentos generados. </a:t>
            </a:r>
            <a:endParaRPr lang="es-MX" sz="2400" dirty="0">
              <a:latin typeface="Arial MT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0604E598-8D80-5A6C-404D-1095ACA84061}"/>
              </a:ext>
            </a:extLst>
          </p:cNvPr>
          <p:cNvSpPr/>
          <p:nvPr/>
        </p:nvSpPr>
        <p:spPr>
          <a:xfrm>
            <a:off x="1404490" y="5713032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F43620E-E99B-F42F-9796-9E46BE1E7A39}"/>
              </a:ext>
            </a:extLst>
          </p:cNvPr>
          <p:cNvSpPr txBox="1"/>
          <p:nvPr/>
        </p:nvSpPr>
        <p:spPr>
          <a:xfrm>
            <a:off x="1670833" y="5678724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Objetivo general</a:t>
            </a:r>
            <a:r>
              <a:rPr lang="es-MX" dirty="0"/>
              <a:t> 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BD8B4EF-AD5F-4850-4864-B58FE37C0F5A}"/>
              </a:ext>
            </a:extLst>
          </p:cNvPr>
          <p:cNvSpPr txBox="1"/>
          <p:nvPr/>
        </p:nvSpPr>
        <p:spPr>
          <a:xfrm>
            <a:off x="242416" y="6523131"/>
            <a:ext cx="63881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prototipo de Agente RAG, para su uso en la ayuda de investigaciones del área de bioquímica.</a:t>
            </a:r>
          </a:p>
        </p:txBody>
      </p:sp>
      <p:sp>
        <p:nvSpPr>
          <p:cNvPr id="40" name="Diagrama de flujo: terminador 39">
            <a:extLst>
              <a:ext uri="{FF2B5EF4-FFF2-40B4-BE49-F238E27FC236}">
                <a16:creationId xmlns:a16="http://schemas.microsoft.com/office/drawing/2014/main" id="{E6A0F203-E1D2-E902-798E-4A9351D6266A}"/>
              </a:ext>
            </a:extLst>
          </p:cNvPr>
          <p:cNvSpPr/>
          <p:nvPr/>
        </p:nvSpPr>
        <p:spPr>
          <a:xfrm>
            <a:off x="1396999" y="7526896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8BA4901-50AF-1A21-1FAC-6C62705C012A}"/>
              </a:ext>
            </a:extLst>
          </p:cNvPr>
          <p:cNvSpPr txBox="1"/>
          <p:nvPr/>
        </p:nvSpPr>
        <p:spPr>
          <a:xfrm>
            <a:off x="1373414" y="7524011"/>
            <a:ext cx="433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Objetivos específicos</a:t>
            </a:r>
            <a:r>
              <a:rPr lang="es-MX" dirty="0"/>
              <a:t> 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7F4CBC0-563A-C918-0ED4-A75BE1CFF3BC}"/>
              </a:ext>
            </a:extLst>
          </p:cNvPr>
          <p:cNvSpPr txBox="1"/>
          <p:nvPr/>
        </p:nvSpPr>
        <p:spPr>
          <a:xfrm>
            <a:off x="186194" y="8373192"/>
            <a:ext cx="64343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MX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Desarrollo de Agente RAG, utilizando información documentada sobre temas específicos del área de bioquímica.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MX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Pruebas de funcionamiento del agente RAG.</a:t>
            </a:r>
          </a:p>
        </p:txBody>
      </p:sp>
      <p:sp>
        <p:nvSpPr>
          <p:cNvPr id="44" name="Diagrama de flujo: terminador 43">
            <a:extLst>
              <a:ext uri="{FF2B5EF4-FFF2-40B4-BE49-F238E27FC236}">
                <a16:creationId xmlns:a16="http://schemas.microsoft.com/office/drawing/2014/main" id="{4DCDD836-2855-3FAC-2AA5-F3674C66515E}"/>
              </a:ext>
            </a:extLst>
          </p:cNvPr>
          <p:cNvSpPr/>
          <p:nvPr/>
        </p:nvSpPr>
        <p:spPr>
          <a:xfrm>
            <a:off x="8206514" y="5655606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5979E42-40A4-5CED-7071-40F63D32F8C2}"/>
              </a:ext>
            </a:extLst>
          </p:cNvPr>
          <p:cNvSpPr txBox="1"/>
          <p:nvPr/>
        </p:nvSpPr>
        <p:spPr>
          <a:xfrm>
            <a:off x="8487843" y="5649835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Metodología</a:t>
            </a:r>
            <a:r>
              <a:rPr lang="es-MX" dirty="0"/>
              <a:t> </a:t>
            </a:r>
          </a:p>
        </p:txBody>
      </p:sp>
      <p:pic>
        <p:nvPicPr>
          <p:cNvPr id="48" name="Imagen 47" descr="Diagrama&#10;&#10;El contenido generado por IA puede ser incorrecto.">
            <a:extLst>
              <a:ext uri="{FF2B5EF4-FFF2-40B4-BE49-F238E27FC236}">
                <a16:creationId xmlns:a16="http://schemas.microsoft.com/office/drawing/2014/main" id="{64EF5973-FBB3-95E3-224E-1DB4B3AE8A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53" y="6649191"/>
            <a:ext cx="6215569" cy="3454908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D8CADB62-DE2F-2C67-3245-B0E238E0835D}"/>
              </a:ext>
            </a:extLst>
          </p:cNvPr>
          <p:cNvSpPr txBox="1"/>
          <p:nvPr/>
        </p:nvSpPr>
        <p:spPr>
          <a:xfrm>
            <a:off x="8334077" y="6303401"/>
            <a:ext cx="4091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MX" sz="16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Imagen 1. </a:t>
            </a:r>
            <a:r>
              <a:rPr lang="es-MX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Diagrama de metodología RAG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A99DAC7-8687-7872-EB1E-A0B1B5531069}"/>
              </a:ext>
            </a:extLst>
          </p:cNvPr>
          <p:cNvSpPr txBox="1"/>
          <p:nvPr/>
        </p:nvSpPr>
        <p:spPr>
          <a:xfrm>
            <a:off x="7270171" y="10056586"/>
            <a:ext cx="4091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MX" sz="16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</a:t>
            </a:r>
            <a:r>
              <a:rPr lang="es-MX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Collado Alonso, 2024.</a:t>
            </a:r>
          </a:p>
        </p:txBody>
      </p:sp>
      <p:sp>
        <p:nvSpPr>
          <p:cNvPr id="51" name="Diagrama de flujo: terminador 50">
            <a:extLst>
              <a:ext uri="{FF2B5EF4-FFF2-40B4-BE49-F238E27FC236}">
                <a16:creationId xmlns:a16="http://schemas.microsoft.com/office/drawing/2014/main" id="{DC6C681E-90C0-C5D6-90DD-672DF0A051A2}"/>
              </a:ext>
            </a:extLst>
          </p:cNvPr>
          <p:cNvSpPr/>
          <p:nvPr/>
        </p:nvSpPr>
        <p:spPr>
          <a:xfrm>
            <a:off x="1134284" y="12594067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EDF6F06-6F1B-CEFF-B115-371F2CC79357}"/>
              </a:ext>
            </a:extLst>
          </p:cNvPr>
          <p:cNvSpPr txBox="1"/>
          <p:nvPr/>
        </p:nvSpPr>
        <p:spPr>
          <a:xfrm>
            <a:off x="1373414" y="12594067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Resultados</a:t>
            </a:r>
            <a:r>
              <a:rPr lang="es-MX" dirty="0"/>
              <a:t> 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B761D96-3AA1-EEA4-8AAD-96C06E731E4B}"/>
              </a:ext>
            </a:extLst>
          </p:cNvPr>
          <p:cNvSpPr txBox="1"/>
          <p:nvPr/>
        </p:nvSpPr>
        <p:spPr>
          <a:xfrm>
            <a:off x="867229" y="13266031"/>
            <a:ext cx="46137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llevaron distintas pruebas cronometradas para probar la eficiencia de los tiempos de respuesta entre IA convencional y el sistema implementando RAG, obteniendo </a:t>
            </a:r>
            <a:r>
              <a:rPr lang="es-ES" dirty="0"/>
              <a:t>entre un </a:t>
            </a:r>
            <a:r>
              <a:rPr lang="es-ES" b="1" dirty="0"/>
              <a:t>46% y 52% </a:t>
            </a:r>
            <a:r>
              <a:rPr lang="es-ES" dirty="0"/>
              <a:t>de tiempo mas rápido que la IA convencional, esperando evaluar también la calidad y profundidad de las respuestas para una comparación completa.</a:t>
            </a:r>
            <a:endParaRPr lang="es-MX" dirty="0"/>
          </a:p>
        </p:txBody>
      </p:sp>
      <p:sp>
        <p:nvSpPr>
          <p:cNvPr id="54" name="Diagrama de flujo: terminador 53">
            <a:extLst>
              <a:ext uri="{FF2B5EF4-FFF2-40B4-BE49-F238E27FC236}">
                <a16:creationId xmlns:a16="http://schemas.microsoft.com/office/drawing/2014/main" id="{F3EF8515-1ACA-7978-4A76-6FE39226CAAF}"/>
              </a:ext>
            </a:extLst>
          </p:cNvPr>
          <p:cNvSpPr/>
          <p:nvPr/>
        </p:nvSpPr>
        <p:spPr>
          <a:xfrm>
            <a:off x="1134284" y="16226231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5D3BB11-1642-8425-E0D0-17CB2514D711}"/>
              </a:ext>
            </a:extLst>
          </p:cNvPr>
          <p:cNvSpPr txBox="1"/>
          <p:nvPr/>
        </p:nvSpPr>
        <p:spPr>
          <a:xfrm>
            <a:off x="1373414" y="16226231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Conclusión</a:t>
            </a:r>
            <a:r>
              <a:rPr lang="es-MX" dirty="0"/>
              <a:t> 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517D119E-98BD-D703-CD36-D180D65F4396}"/>
              </a:ext>
            </a:extLst>
          </p:cNvPr>
          <p:cNvSpPr txBox="1"/>
          <p:nvPr/>
        </p:nvSpPr>
        <p:spPr>
          <a:xfrm>
            <a:off x="966050" y="16967397"/>
            <a:ext cx="461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proyecto demostró gran validez a la hora de obtener y generar respuestas; obteniendo así una forma mas valiosa de encontrar y divulgar información de cualquier documento.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B5E5C37-1918-AE77-A58A-41FCE1AEDF02}"/>
              </a:ext>
            </a:extLst>
          </p:cNvPr>
          <p:cNvSpPr txBox="1"/>
          <p:nvPr/>
        </p:nvSpPr>
        <p:spPr>
          <a:xfrm>
            <a:off x="5892800" y="12594067"/>
            <a:ext cx="7792767" cy="7059183"/>
          </a:xfrm>
          <a:prstGeom prst="rect">
            <a:avLst/>
          </a:prstGeom>
          <a:solidFill>
            <a:srgbClr val="FFFDFB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8" name="Diagrama de flujo: terminador 57">
            <a:extLst>
              <a:ext uri="{FF2B5EF4-FFF2-40B4-BE49-F238E27FC236}">
                <a16:creationId xmlns:a16="http://schemas.microsoft.com/office/drawing/2014/main" id="{D47B595C-302A-59BF-A502-BFAF2D496752}"/>
              </a:ext>
            </a:extLst>
          </p:cNvPr>
          <p:cNvSpPr/>
          <p:nvPr/>
        </p:nvSpPr>
        <p:spPr>
          <a:xfrm>
            <a:off x="7502698" y="17783064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BDEFF82-4804-8366-3D2D-E981266C9FC6}"/>
              </a:ext>
            </a:extLst>
          </p:cNvPr>
          <p:cNvSpPr txBox="1"/>
          <p:nvPr/>
        </p:nvSpPr>
        <p:spPr>
          <a:xfrm>
            <a:off x="7776533" y="17783064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  <a:cs typeface="Arial" panose="020B0604020202020204" pitchFamily="34" charset="0"/>
              </a:rPr>
              <a:t>Bibliografía</a:t>
            </a:r>
            <a:r>
              <a:rPr lang="es-MX" dirty="0"/>
              <a:t>  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C4CDC71-9781-6AA1-2C9C-084507CA6AAF}"/>
              </a:ext>
            </a:extLst>
          </p:cNvPr>
          <p:cNvSpPr txBox="1"/>
          <p:nvPr/>
        </p:nvSpPr>
        <p:spPr>
          <a:xfrm>
            <a:off x="6120022" y="18400735"/>
            <a:ext cx="711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Mittal, A. (2024, Julio 3). 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Creación de agentes LLM para RAG desde cero y más allá: una guía completa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Chicatun, M. E. (2024). 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Estudio de cumplimiento ambiental aumentado por LLM y RAG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Alejandro-Ao. (s.f.). 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 - alejandro-ao/ask-multiple-pdfs: A Langchain app that allows you </a:t>
            </a:r>
            <a:r>
              <a:rPr lang="es-MX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chat with multiple PDFs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49A759-914D-DAB0-5612-4D0BBB525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847" y="12948689"/>
            <a:ext cx="6198347" cy="410139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52239F-D543-6FE3-1B7B-F7E2A1BA36F2}"/>
              </a:ext>
            </a:extLst>
          </p:cNvPr>
          <p:cNvSpPr txBox="1"/>
          <p:nvPr/>
        </p:nvSpPr>
        <p:spPr>
          <a:xfrm>
            <a:off x="7330905" y="12527986"/>
            <a:ext cx="4690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MX" sz="16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Imagen 2. </a:t>
            </a:r>
            <a:r>
              <a:rPr lang="es-MX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Comparación de tiempos de respuesta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BC18F8-3FED-03AE-E23C-BC239148E725}"/>
              </a:ext>
            </a:extLst>
          </p:cNvPr>
          <p:cNvSpPr txBox="1"/>
          <p:nvPr/>
        </p:nvSpPr>
        <p:spPr>
          <a:xfrm>
            <a:off x="6442083" y="17125853"/>
            <a:ext cx="4091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MX" sz="16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</a:t>
            </a:r>
            <a:r>
              <a:rPr lang="es-MX" sz="16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Elaboración propia</a:t>
            </a:r>
            <a:r>
              <a:rPr lang="es-MX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2024.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E8F386-A799-AD77-D6B9-AC10A8F18564}"/>
              </a:ext>
            </a:extLst>
          </p:cNvPr>
          <p:cNvSpPr txBox="1"/>
          <p:nvPr/>
        </p:nvSpPr>
        <p:spPr>
          <a:xfrm>
            <a:off x="3202790" y="148326"/>
            <a:ext cx="83380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Arial MT"/>
              </a:rPr>
              <a:t>Desarrollo de un Agente RAG  para su utilización en la investigación del área de Ingeniería Bioquímica 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424</Words>
  <Application>Microsoft Office PowerPoint</Application>
  <PresentationFormat>Personalizado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MT</vt:lpstr>
      <vt:lpstr>Calibri</vt:lpstr>
      <vt:lpstr>Cambria</vt:lpstr>
      <vt:lpstr>Symbol</vt:lpstr>
      <vt:lpstr>Times New Roman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Emilio Villalobos</dc:creator>
  <cp:lastModifiedBy>LUIS EMILIO CASTELLANOS VILLALOBOS</cp:lastModifiedBy>
  <cp:revision>1</cp:revision>
  <dcterms:created xsi:type="dcterms:W3CDTF">2025-06-02T16:06:22Z</dcterms:created>
  <dcterms:modified xsi:type="dcterms:W3CDTF">2025-06-02T18:05:21Z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2025-06-02T00:00:00Z</vt:filetime>
  </property>
  <property fmtid="{D5CDD505-2E9C-101B-9397-08002B2CF9AE}" pid="3" name="LastSaved">
    <vt:filetime>2025-06-02T00:00:00Z</vt:filetime>
  </property>
  <property fmtid="{D5CDD505-2E9C-101B-9397-08002B2CF9AE}" pid="4" name="Producer">
    <vt:lpwstr>https://imagemagick.org</vt:lpwstr>
  </property>
</Properties>
</file>