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3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241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57000" y="4816800"/>
            <a:ext cx="17996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Text"/>
                <a:ea typeface="Nokia Pure Text"/>
              </a:rPr>
              <a:t>© 2016 Nokia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419040" y="4816800"/>
            <a:ext cx="14400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94E7E19C-5635-4A48-9E63-79B2BDDF8246}" type="slidenum"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Text"/>
                <a:ea typeface="Nokia Pure Text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692800" y="4816800"/>
            <a:ext cx="2580840" cy="1220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Text"/>
                <a:ea typeface="Nokia Pure Text"/>
              </a:rPr>
              <a:t>Confidential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7200" y="900000"/>
            <a:ext cx="8358840" cy="1979640"/>
          </a:xfrm>
          <a:prstGeom prst="rect">
            <a:avLst/>
          </a:prstGeom>
        </p:spPr>
        <p:txBody>
          <a:bodyPr lIns="0" rIns="0" tIns="0" bIns="0" anchor="b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Headline Ultra Light"/>
              </a:rPr>
              <a:t>Click to edit the outline text format</a:t>
            </a:r>
            <a:endParaRPr b="0" lang="en-US" sz="6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Headline Ultra Light"/>
              </a:rPr>
              <a:t>Second Outline Level</a:t>
            </a:r>
            <a:endParaRPr b="0" lang="en-US" sz="6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Headline Ultra Light"/>
              </a:rPr>
              <a:t>Third Outline Level</a:t>
            </a:r>
            <a:endParaRPr b="0" lang="en-US" sz="6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Headline Ultra Light"/>
              </a:rPr>
              <a:t>Fourth Outline Level</a:t>
            </a:r>
            <a:endParaRPr b="0" lang="en-US" sz="6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Headline Ultra Light"/>
              </a:rPr>
              <a:t>Fifth Outline Level</a:t>
            </a:r>
            <a:endParaRPr b="0" lang="en-US" sz="6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Headline Ultra Light"/>
              </a:rPr>
              <a:t>Sixth Outline Level</a:t>
            </a:r>
            <a:endParaRPr b="0" lang="en-US" sz="6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Headline Ultra Light"/>
              </a:rPr>
              <a:t>Seventh Outline LevelMain headline in sentence case here</a:t>
            </a:r>
            <a:endParaRPr b="0" lang="en-US" sz="6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7600" y="3060000"/>
            <a:ext cx="8308440" cy="1576440"/>
          </a:xfrm>
          <a:prstGeom prst="rect">
            <a:avLst/>
          </a:prstGeom>
        </p:spPr>
        <p:txBody>
          <a:bodyPr lIns="0" rIns="0" tIns="0" bIns="0" anchor="b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Click to edit the outline text format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Second Outline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Third Outline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Fourth Outline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Fifth Outline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Sixth Outline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30400" indent="-2300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Seventh Outline LevelClick to edit Master text styles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1" marL="460800" indent="-23004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Second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2" marL="6912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Third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3" marL="921600" indent="-22824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Fourth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4" marL="1152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Fifth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5" marL="1382400" indent="-228240">
              <a:lnSpc>
                <a:spcPct val="100000"/>
              </a:lnSpc>
              <a:buClr>
                <a:srgbClr val="ffffff"/>
              </a:buClr>
              <a:buFont typeface="Nokia Pure Text"/>
              <a:buChar char="‒"/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Sixth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6" marL="1612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Seventh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7" marL="18432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Eighth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pic>
        <p:nvPicPr>
          <p:cNvPr id="5" name="Picture 8" descr=""/>
          <p:cNvPicPr/>
          <p:nvPr/>
        </p:nvPicPr>
        <p:blipFill>
          <a:blip r:embed="rId2"/>
          <a:stretch/>
        </p:blipFill>
        <p:spPr>
          <a:xfrm>
            <a:off x="169920" y="34200"/>
            <a:ext cx="1589760" cy="66888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Click to edit the title text format</a:t>
            </a:r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657000" y="4816800"/>
            <a:ext cx="17996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"/>
                <a:ea typeface="Nokia Pure Text"/>
              </a:rPr>
              <a:t>© 2016 Nokia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19040" y="4816800"/>
            <a:ext cx="14400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C6D474B6-AE47-4F36-BB55-ADE5692F4839}" type="slidenum">
              <a:rPr b="0" lang="en-US" sz="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"/>
                <a:ea typeface="Nokia Pure Text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7" descr=""/>
          <p:cNvPicPr/>
          <p:nvPr/>
        </p:nvPicPr>
        <p:blipFill>
          <a:blip r:embed="rId2"/>
          <a:stretch/>
        </p:blipFill>
        <p:spPr>
          <a:xfrm>
            <a:off x="7877160" y="4650840"/>
            <a:ext cx="1007640" cy="42408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341280" y="279360"/>
            <a:ext cx="8460720" cy="3114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Click to edit Master title style</a:t>
            </a:r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41280" y="771480"/>
            <a:ext cx="4140360" cy="36000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1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Click to edit the outline text format</a:t>
            </a:r>
            <a:endParaRPr b="0" lang="en-US" sz="11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1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Second Outline Level</a:t>
            </a:r>
            <a:endParaRPr b="0" lang="en-US" sz="11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1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Third Outline Level</a:t>
            </a:r>
            <a:endParaRPr b="0" lang="en-US" sz="11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1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Fourth Outline Level</a:t>
            </a:r>
            <a:endParaRPr b="0" lang="en-US" sz="11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1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Fifth Outline Level</a:t>
            </a:r>
            <a:endParaRPr b="0" lang="en-US" sz="11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1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Sixth Outline Level</a:t>
            </a:r>
            <a:endParaRPr b="0" lang="en-US" sz="11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Seventh Outline LevelFirst</a:t>
            </a:r>
            <a:endParaRPr b="0" lang="en-US" sz="11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1" marL="264960" indent="-17892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Second</a:t>
            </a:r>
            <a:endParaRPr b="0" lang="en-US" sz="11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2" marL="446040" indent="-838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Third</a:t>
            </a:r>
            <a:endParaRPr b="0" lang="en-US" sz="11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3" marL="627120" indent="-96480">
              <a:lnSpc>
                <a:spcPct val="100000"/>
              </a:lnSpc>
              <a:buClr>
                <a:srgbClr val="bec8d2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bec8d2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Fourth</a:t>
            </a:r>
            <a:endParaRPr b="0" lang="en-US" sz="11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662000" y="771480"/>
            <a:ext cx="4140360" cy="36000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1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Click to edit the outline text format</a:t>
            </a:r>
            <a:endParaRPr b="0" lang="en-US" sz="11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1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Second Outline Level</a:t>
            </a:r>
            <a:endParaRPr b="0" lang="en-US" sz="11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1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Third Outline Level</a:t>
            </a:r>
            <a:endParaRPr b="0" lang="en-US" sz="11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1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Fourth Outline Level</a:t>
            </a:r>
            <a:endParaRPr b="0" lang="en-US" sz="11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1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Fifth Outline Level</a:t>
            </a:r>
            <a:endParaRPr b="0" lang="en-US" sz="11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1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Sixth Outline Level</a:t>
            </a:r>
            <a:endParaRPr b="0" lang="en-US" sz="11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Seventh Outline LevelFirst</a:t>
            </a:r>
            <a:endParaRPr b="0" lang="en-US" sz="11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1" marL="264960" indent="-17892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Second</a:t>
            </a:r>
            <a:endParaRPr b="0" lang="en-US" sz="11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2" marL="446040" indent="-838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Third</a:t>
            </a:r>
            <a:endParaRPr b="0" lang="en-US" sz="11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3" marL="627120" indent="-96480">
              <a:lnSpc>
                <a:spcPct val="100000"/>
              </a:lnSpc>
              <a:buClr>
                <a:srgbClr val="bec8d2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bec8d2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Fourth</a:t>
            </a:r>
            <a:endParaRPr b="0" lang="en-US" sz="11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57000" y="4816800"/>
            <a:ext cx="17996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"/>
                <a:ea typeface="Nokia Pure Text"/>
              </a:rPr>
              <a:t>© 2016 Nokia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19040" y="4816800"/>
            <a:ext cx="14400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14682EC5-EFE5-4A2B-8392-F3536CB7C72D}" type="slidenum">
              <a:rPr b="0" lang="en-US" sz="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"/>
                <a:ea typeface="Nokia Pure Text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7" descr=""/>
          <p:cNvPicPr/>
          <p:nvPr/>
        </p:nvPicPr>
        <p:blipFill>
          <a:blip r:embed="rId2"/>
          <a:stretch/>
        </p:blipFill>
        <p:spPr>
          <a:xfrm>
            <a:off x="7877160" y="4650840"/>
            <a:ext cx="1007640" cy="424080"/>
          </a:xfrm>
          <a:prstGeom prst="rect">
            <a:avLst/>
          </a:prstGeom>
          <a:ln>
            <a:noFill/>
          </a:ln>
        </p:spPr>
      </p:pic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17600" y="590400"/>
            <a:ext cx="8308440" cy="309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5766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Click to edit the outline text format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d5766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Second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5766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Third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d5766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Fourth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5766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Fifth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5766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Sixth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d5766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Seventh Outline LevelClick to edit secondary headline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17600" y="280800"/>
            <a:ext cx="8308440" cy="309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Click to edit the outline text format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Second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Third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Fourth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Fifth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Sixth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Seventh Outline LevelClick to edit headline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2692800" y="4816800"/>
            <a:ext cx="2580840" cy="1220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"/>
                <a:ea typeface="Nokia Pure Text"/>
              </a:rPr>
              <a:t>Confidential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17600" y="1080000"/>
            <a:ext cx="8308440" cy="3560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Click to edit the outline text format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Second Outline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Third Outline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Fourth Outline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Fifth Outline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Sixth Outline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30400" indent="-23004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Seventh Outline LevelClick to edit Master text styles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1" marL="460800" indent="-230040">
              <a:lnSpc>
                <a:spcPct val="100000"/>
              </a:lnSpc>
              <a:buClr>
                <a:srgbClr val="001135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Second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2" marL="691200" indent="-22824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Third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3" marL="921600" indent="-228240">
              <a:lnSpc>
                <a:spcPct val="100000"/>
              </a:lnSpc>
              <a:buClr>
                <a:srgbClr val="001135"/>
              </a:buClr>
              <a:buFont typeface="Arial"/>
              <a:buChar char="–"/>
            </a:pPr>
            <a:r>
              <a:rPr b="0" lang="en-US" sz="10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Fourth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4" marL="1152000" indent="-22824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Fifth level</a:t>
            </a:r>
            <a:endParaRPr b="0" lang="en-US" sz="16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Click to edit the title text format</a:t>
            </a:r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57000" y="4816800"/>
            <a:ext cx="17996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"/>
                <a:ea typeface="Nokia Pure Text"/>
              </a:rPr>
              <a:t>© 2016 Nokia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19040" y="4816800"/>
            <a:ext cx="14400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69986288-A49C-4B6D-860C-6E5AF5D26585}" type="slidenum">
              <a:rPr b="0" lang="en-US" sz="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"/>
                <a:ea typeface="Nokia Pure Text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Picture 7" descr=""/>
          <p:cNvPicPr/>
          <p:nvPr/>
        </p:nvPicPr>
        <p:blipFill>
          <a:blip r:embed="rId2"/>
          <a:stretch/>
        </p:blipFill>
        <p:spPr>
          <a:xfrm>
            <a:off x="7877160" y="4650840"/>
            <a:ext cx="1007640" cy="424080"/>
          </a:xfrm>
          <a:prstGeom prst="rect">
            <a:avLst/>
          </a:prstGeom>
          <a:ln>
            <a:noFill/>
          </a:ln>
        </p:spPr>
      </p:pic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341280" y="279360"/>
            <a:ext cx="8460720" cy="310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Click to edit Master title style</a:t>
            </a:r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Click to edit the outline text format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Second Outline Level</a:t>
            </a:r>
            <a:endParaRPr b="0" lang="en-US" sz="24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Third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Fourth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Fifth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Sixth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Seventh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57000" y="4816800"/>
            <a:ext cx="17996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"/>
                <a:ea typeface="Nokia Pure Text"/>
              </a:rPr>
              <a:t>© 2016 Nokia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19040" y="4816800"/>
            <a:ext cx="14400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D3BDCC60-DCE5-4736-AA3A-A623B49F477C}" type="slidenum">
              <a:rPr b="0" lang="en-US" sz="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"/>
                <a:ea typeface="Nokia Pure Text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7" descr=""/>
          <p:cNvPicPr/>
          <p:nvPr/>
        </p:nvPicPr>
        <p:blipFill>
          <a:blip r:embed="rId2"/>
          <a:stretch/>
        </p:blipFill>
        <p:spPr>
          <a:xfrm>
            <a:off x="7877160" y="4650840"/>
            <a:ext cx="1007640" cy="424080"/>
          </a:xfrm>
          <a:prstGeom prst="rect">
            <a:avLst/>
          </a:prstGeom>
          <a:ln>
            <a:noFill/>
          </a:ln>
        </p:spPr>
      </p:pic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417600" y="279360"/>
            <a:ext cx="8308440" cy="3092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Click to edit headline</a:t>
            </a:r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ftr"/>
          </p:nvPr>
        </p:nvSpPr>
        <p:spPr>
          <a:xfrm>
            <a:off x="2692800" y="4816800"/>
            <a:ext cx="2580840" cy="1220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"/>
              </a:rPr>
              <a:t>&lt;Change information classification in 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17600" y="590400"/>
            <a:ext cx="8308440" cy="309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5766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Click to edit the outline text format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d5766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Second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5766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Third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d5766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Fourth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5766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Fifth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5766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Sixth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d5766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Seventh Outline LevelClick to edit secondary headline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241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" descr=""/>
          <p:cNvPicPr/>
          <p:nvPr/>
        </p:nvPicPr>
        <p:blipFill>
          <a:blip r:embed="rId2"/>
          <a:stretch/>
        </p:blipFill>
        <p:spPr>
          <a:xfrm>
            <a:off x="3289320" y="2031840"/>
            <a:ext cx="2565360" cy="1079640"/>
          </a:xfrm>
          <a:prstGeom prst="rect">
            <a:avLst/>
          </a:prstGeom>
          <a:ln>
            <a:noFill/>
          </a:ln>
        </p:spPr>
      </p:pic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Click to edit the title text format</a:t>
            </a:r>
            <a:endParaRPr b="0" lang="en-US" sz="18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Click to edit the outline text format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Second Outline Level</a:t>
            </a:r>
            <a:endParaRPr b="0" lang="en-US" sz="24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Third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Fourth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Fifth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Sixth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Text Light"/>
              </a:rPr>
              <a:t>Seventh Outline Level</a:t>
            </a:r>
            <a:endParaRPr b="0" lang="en-US" sz="20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linkedin.com/pulse/how-know-tdd-working-rob-myers" TargetMode="External"/><Relationship Id="rId2" Type="http://schemas.openxmlformats.org/officeDocument/2006/relationships/hyperlink" Target="https://groups.yahoo.com/neo/groups/testdrivendevelopment/files" TargetMode="External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377440" y="900000"/>
            <a:ext cx="4297680" cy="19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kia Pure Headline Ultra Light"/>
              </a:rPr>
              <a:t>UT &amp; TDD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417600" y="3060000"/>
            <a:ext cx="8308440" cy="157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17600" y="280800"/>
            <a:ext cx="8308440" cy="30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Reading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2692800" y="4816800"/>
            <a:ext cx="2580840" cy="12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"/>
                <a:ea typeface="Nokia Pure Text"/>
              </a:rPr>
              <a:t>Confidential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417600" y="1080000"/>
            <a:ext cx="8308440" cy="356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  <a:hlinkClick r:id="rId1"/>
              </a:rPr>
              <a:t>https://www.linkedin.com/pulse/how-know-tdd-working-rob-myers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Kent Beck “Test Driven Development: By Example”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  <a:hlinkClick r:id="rId2"/>
              </a:rPr>
              <a:t>https://groups.yahoo.com/neo/groups/testdrivendevelopment/files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Uncle Bob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Gole expecty, typy wrapperow na mocka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17600" y="280800"/>
            <a:ext cx="8308440" cy="30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What are UTs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417600" y="1080000"/>
            <a:ext cx="8308440" cy="356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Automated tests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Testing single functionality at once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Test cases (mini-scenarios)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SOLID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 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17600" y="280800"/>
            <a:ext cx="8308440" cy="30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Why UTs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417600" y="1080000"/>
            <a:ext cx="8308440" cy="356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Testing as soon as possible (fewer bugs, less time for debugging, prevent logic defects from getting integrated)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No fear to refactor → cheaper maintenance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Documentation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SOLID → cheaper maintenance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 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17600" y="280800"/>
            <a:ext cx="8308440" cy="30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What is TDD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417600" y="1080000"/>
            <a:ext cx="8308440" cy="356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3474720" y="548640"/>
            <a:ext cx="2272680" cy="437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17600" y="280800"/>
            <a:ext cx="8308440" cy="30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Why TDD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2692800" y="4816800"/>
            <a:ext cx="2580840" cy="12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"/>
                <a:ea typeface="Nokia Pure Text"/>
              </a:rPr>
              <a:t>Confidential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417600" y="1080000"/>
            <a:ext cx="8308440" cy="356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Specification driven programming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Better coverage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Better design (refactor → codebase well organised and readable)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Tests not affected with actual algorithm implementation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Simple rhythm, continuous progress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High confidence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17600" y="280800"/>
            <a:ext cx="8308440" cy="30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How to write UTs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2692800" y="4816800"/>
            <a:ext cx="2580840" cy="12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"/>
                <a:ea typeface="Nokia Pure Text"/>
              </a:rPr>
              <a:t>Confidential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417600" y="1080000"/>
            <a:ext cx="8308440" cy="356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Blackbox/code oriented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Cover each code branch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One test is for one feature (not always one assert, duplication in TC may indicate it tests more)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Self-descriptive Tcs names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One test per one equivallent class of scenarios (same red/grean pattern)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Do not extend tested class/function for only testing sake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Clean code, avoid duplication, only the scenario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17600" y="280800"/>
            <a:ext cx="8308440" cy="30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Googletest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2692800" y="4816800"/>
            <a:ext cx="2580840" cy="12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"/>
                <a:ea typeface="Nokia Pure Text"/>
              </a:rPr>
              <a:t>Confidential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417600" y="1080000"/>
            <a:ext cx="8308440" cy="356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TEST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TEST_F, fixture (lifecycle, default methods, what to put into them)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Mocks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Matchers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17600" y="280800"/>
            <a:ext cx="8308440" cy="30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How to do TDD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2692800" y="4816800"/>
            <a:ext cx="2580840" cy="12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"/>
                <a:ea typeface="Nokia Pure Text"/>
              </a:rPr>
              <a:t>Confidential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417600" y="1080000"/>
            <a:ext cx="8308440" cy="356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30400" indent="-23004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Cycle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30400" indent="-23004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Minimal failing TC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30400" indent="-23004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Implementation only covers the failing TC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30400" indent="-23004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Refactor – how often (when we need cooperator/mock, when code/test gets ugly – duplication etc.)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30400" indent="-23004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Adding failure cases to the implementation (when generalised, there shouldn’t be more than one branch added at once)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17600" y="280800"/>
            <a:ext cx="8308440" cy="30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24191"/>
                </a:solidFill>
                <a:uFill>
                  <a:solidFill>
                    <a:srgbClr val="ffffff"/>
                  </a:solidFill>
                </a:uFill>
                <a:latin typeface="Nokia Pure Headline Light"/>
              </a:rPr>
              <a:t>Test smells that identify bad design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2692800" y="4816800"/>
            <a:ext cx="2580840" cy="12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"/>
                <a:ea typeface="Nokia Pure Text"/>
              </a:rPr>
              <a:t>Confidential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417600" y="1080000"/>
            <a:ext cx="8308440" cy="356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Private method needs a test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Difficulty in writing tests - too many dependencies that require too much setup code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Excess tests for a single unit → classes have too much responsibility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Excess assertions →  one method is doing too many things or tests are written at the wrong level (sth should be mocked)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 marL="285840" indent="-285480">
              <a:lnSpc>
                <a:spcPct val="100000"/>
              </a:lnSpc>
              <a:buClr>
                <a:srgbClr val="00113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1135"/>
                </a:solidFill>
                <a:uFill>
                  <a:solidFill>
                    <a:srgbClr val="ffffff"/>
                  </a:solidFill>
                </a:uFill>
                <a:latin typeface="Nokia Pure Text Light"/>
                <a:ea typeface="Nokia Pure Text Light"/>
              </a:rPr>
              <a:t>Cascading effects of code modification on unrelated tests: This is the case when a change in code, leads to changes required in other unrelated tests. This happens due to unnecessary mocking or testing at the wrong level. For example a change in the code for the model requires changes in the controller tests without any of the controller code having changed.   </a:t>
            </a: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124191"/>
              </a:solidFill>
              <a:uFill>
                <a:solidFill>
                  <a:srgbClr val="ffffff"/>
                </a:solidFill>
              </a:uFill>
              <a:latin typeface="Nokia Pure Text Ligh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 2016</Template>
  <TotalTime>621</TotalTime>
  <Application>LibreOffice/5.1.6.2$Linux_X86_64 LibreOffice_project/10m0$Build-2</Application>
  <Words>1076</Words>
  <Paragraphs>231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2016-08-16T09:23:52Z</dcterms:created>
  <dc:creator/>
  <dc:description/>
  <dc:language>en-US</dc:language>
  <cp:lastModifiedBy>Ela Makiej</cp:lastModifiedBy>
  <dcterms:modified xsi:type="dcterms:W3CDTF">2018-07-16T16:09:09Z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ObjectLinks">
    <vt:lpwstr>{AEFEBA42-51A9-41B8-B427-AB7D7E5B37BA}</vt:lpwstr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