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5" r:id="rId3"/>
    <p:sldId id="28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 snapToGrid="0">
      <p:cViewPr>
        <p:scale>
          <a:sx n="67" d="100"/>
          <a:sy n="67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D-40BF-8975-B70B75BD40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ED-40BF-8975-B70B75BD40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ED-40BF-8975-B70B75BD4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7294296"/>
        <c:axId val="567294688"/>
      </c:barChart>
      <c:catAx>
        <c:axId val="56729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688"/>
        <c:crosses val="autoZero"/>
        <c:auto val="1"/>
        <c:lblAlgn val="ctr"/>
        <c:lblOffset val="100"/>
        <c:noMultiLvlLbl val="0"/>
      </c:catAx>
      <c:valAx>
        <c:axId val="56729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en-US" dirty="0"/>
            <a:t>Step 1 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/>
        <a:lstStyle/>
        <a:p>
          <a:r>
            <a:rPr lang="en-US" dirty="0"/>
            <a:t>Step 3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/>
        <a:lstStyle/>
        <a:p>
          <a:r>
            <a:rPr lang="en-US" dirty="0"/>
            <a:t>Step 4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23116FF9-AEB9-43F5-882D-9ECB1FD5DE1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5 title"/>
        </a:ext>
      </dgm:extLst>
    </dgm:pt>
    <dgm:pt modelId="{86229775-B50F-4220-B88B-07C4BA05CEAC}" type="parTrans" cxnId="{97323DE5-E2BF-422D-8188-D2445F20223B}">
      <dgm:prSet/>
      <dgm:spPr/>
      <dgm:t>
        <a:bodyPr/>
        <a:lstStyle/>
        <a:p>
          <a:endParaRPr lang="en-US"/>
        </a:p>
      </dgm:t>
    </dgm:pt>
    <dgm:pt modelId="{BEE765C7-6165-4808-9B3B-A6627557B77F}" type="sibTrans" cxnId="{97323DE5-E2BF-422D-8188-D2445F20223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5 and Step 1"/>
        </a:ext>
      </dgm:extLst>
    </dgm:pt>
    <dgm:pt modelId="{DA2EE66E-1894-4E15-A659-CCDCFE4DAD65}">
      <dgm:prSet phldrT="[Text]"/>
      <dgm:spPr/>
      <dgm:t>
        <a:bodyPr/>
        <a:lstStyle/>
        <a:p>
          <a:r>
            <a:rPr lang="en-US" dirty="0"/>
            <a:t>Step 2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5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5"/>
      <dgm:spPr/>
    </dgm:pt>
    <dgm:pt modelId="{746707A3-847D-4DEF-8437-C19565999197}" type="pres">
      <dgm:prSet presAssocID="{7985EE53-BD3D-4DB3-B5BD-6B9FFA75B9E6}" presName="connectorText" presStyleLbl="sibTrans2D1" presStyleIdx="0" presStyleCnt="5"/>
      <dgm:spPr/>
    </dgm:pt>
    <dgm:pt modelId="{7C5A343C-E262-450D-959C-A644EA0CABBE}" type="pres">
      <dgm:prSet presAssocID="{DA2EE66E-1894-4E15-A659-CCDCFE4DAD65}" presName="node" presStyleLbl="node1" presStyleIdx="1" presStyleCnt="5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5"/>
      <dgm:spPr/>
    </dgm:pt>
    <dgm:pt modelId="{018B9E75-742E-4303-A16C-8A821310EF15}" type="pres">
      <dgm:prSet presAssocID="{612BA10D-4F4F-4BF6-9059-06A94BDAF34E}" presName="connectorText" presStyleLbl="sibTrans2D1" presStyleIdx="1" presStyleCnt="5"/>
      <dgm:spPr/>
    </dgm:pt>
    <dgm:pt modelId="{91CB6799-0928-4E01-9EDA-41B17BB04FAF}" type="pres">
      <dgm:prSet presAssocID="{38FB0022-09EC-4D6F-86C0-C813C6F2F39A}" presName="node" presStyleLbl="node1" presStyleIdx="2" presStyleCnt="5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5"/>
      <dgm:spPr/>
    </dgm:pt>
    <dgm:pt modelId="{A60042D3-910C-4160-96CD-1A63C2C4C0FB}" type="pres">
      <dgm:prSet presAssocID="{EA86A114-EBD1-49CF-AB76-042FF3D636A5}" presName="connectorText" presStyleLbl="sibTrans2D1" presStyleIdx="2" presStyleCnt="5"/>
      <dgm:spPr/>
    </dgm:pt>
    <dgm:pt modelId="{28372633-A8CE-4898-AF86-305447452F30}" type="pres">
      <dgm:prSet presAssocID="{9131EDB8-27A6-42FD-A541-052EFC01D4C6}" presName="node" presStyleLbl="node1" presStyleIdx="3" presStyleCnt="5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5"/>
      <dgm:spPr/>
    </dgm:pt>
    <dgm:pt modelId="{2F68EEE9-28D4-49EC-A4B1-C191492E34F2}" type="pres">
      <dgm:prSet presAssocID="{13A2EB04-B868-427A-B17F-16729BFA55DA}" presName="connectorText" presStyleLbl="sibTrans2D1" presStyleIdx="3" presStyleCnt="5"/>
      <dgm:spPr/>
    </dgm:pt>
    <dgm:pt modelId="{4DD53E4A-81C3-4CAD-B31F-4C20BA5CFCD7}" type="pres">
      <dgm:prSet presAssocID="{23116FF9-AEB9-43F5-882D-9ECB1FD5DE18}" presName="node" presStyleLbl="node1" presStyleIdx="4" presStyleCnt="5">
        <dgm:presLayoutVars>
          <dgm:bulletEnabled val="1"/>
        </dgm:presLayoutVars>
      </dgm:prSet>
      <dgm:spPr/>
    </dgm:pt>
    <dgm:pt modelId="{670EC530-2BF9-418C-9EBE-CFD33FE15D7D}" type="pres">
      <dgm:prSet presAssocID="{BEE765C7-6165-4808-9B3B-A6627557B77F}" presName="sibTrans" presStyleLbl="sibTrans2D1" presStyleIdx="4" presStyleCnt="5"/>
      <dgm:spPr/>
    </dgm:pt>
    <dgm:pt modelId="{75E8BE9C-270B-4810-939F-EB750969C50A}" type="pres">
      <dgm:prSet presAssocID="{BEE765C7-6165-4808-9B3B-A6627557B77F}" presName="connectorText" presStyleLbl="sibTrans2D1" presStyleIdx="4" presStyleCnt="5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70E930A6-C827-4F72-B6F2-9BC8DC8AB8CD}" type="presOf" srcId="{23116FF9-AEB9-43F5-882D-9ECB1FD5DE18}" destId="{4DD53E4A-81C3-4CAD-B31F-4C20BA5CFCD7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178C50D8-77D8-41C7-84A7-20D85C0A1825}" type="presOf" srcId="{BEE765C7-6165-4808-9B3B-A6627557B77F}" destId="{670EC530-2BF9-418C-9EBE-CFD33FE15D7D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142518E3-74EC-49D4-B3EA-D407F6E4F483}" type="presOf" srcId="{BEE765C7-6165-4808-9B3B-A6627557B77F}" destId="{75E8BE9C-270B-4810-939F-EB750969C50A}" srcOrd="1" destOrd="0" presId="urn:microsoft.com/office/officeart/2005/8/layout/cycle2"/>
    <dgm:cxn modelId="{97323DE5-E2BF-422D-8188-D2445F20223B}" srcId="{13633CBA-2502-434A-928C-6EC6967F259D}" destId="{23116FF9-AEB9-43F5-882D-9ECB1FD5DE18}" srcOrd="4" destOrd="0" parTransId="{86229775-B50F-4220-B88B-07C4BA05CEAC}" sibTransId="{BEE765C7-6165-4808-9B3B-A6627557B77F}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  <dgm:cxn modelId="{9F3F7806-C569-417D-8EC1-52CA3866F5CB}" type="presParOf" srcId="{EA3ADED0-C9AD-4C17-98CE-D872DACD90E8}" destId="{4DD53E4A-81C3-4CAD-B31F-4C20BA5CFCD7}" srcOrd="8" destOrd="0" presId="urn:microsoft.com/office/officeart/2005/8/layout/cycle2"/>
    <dgm:cxn modelId="{30A9895D-4071-42A8-815E-0C83C1883982}" type="presParOf" srcId="{EA3ADED0-C9AD-4C17-98CE-D872DACD90E8}" destId="{670EC530-2BF9-418C-9EBE-CFD33FE15D7D}" srcOrd="9" destOrd="0" presId="urn:microsoft.com/office/officeart/2005/8/layout/cycle2"/>
    <dgm:cxn modelId="{687D3A8C-60B6-45BD-AF82-A0D5A13C4B1D}" type="presParOf" srcId="{670EC530-2BF9-418C-9EBE-CFD33FE15D7D}" destId="{75E8BE9C-270B-4810-939F-EB750969C5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633118" y="86031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829922" y="282835"/>
        <a:ext cx="950254" cy="950254"/>
      </dsp:txXfrm>
    </dsp:sp>
    <dsp:sp modelId="{973C755A-5077-47FB-BDC0-FF7A84FD3F26}">
      <dsp:nvSpPr>
        <dsp:cNvPr id="0" name=""/>
        <dsp:cNvSpPr/>
      </dsp:nvSpPr>
      <dsp:spPr>
        <a:xfrm rot="2160000">
          <a:off x="2934512" y="111830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944747" y="1177512"/>
        <a:ext cx="250082" cy="272131"/>
      </dsp:txXfrm>
    </dsp:sp>
    <dsp:sp modelId="{7C5A343C-E262-450D-959C-A644EA0CABBE}">
      <dsp:nvSpPr>
        <dsp:cNvPr id="0" name=""/>
        <dsp:cNvSpPr/>
      </dsp:nvSpPr>
      <dsp:spPr>
        <a:xfrm>
          <a:off x="3265664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3462468" y="1468950"/>
        <a:ext cx="950254" cy="950254"/>
      </dsp:txXfrm>
    </dsp:sp>
    <dsp:sp modelId="{719BC63E-F731-4648-BC28-EDC25FC57AA9}">
      <dsp:nvSpPr>
        <dsp:cNvPr id="0" name=""/>
        <dsp:cNvSpPr/>
      </dsp:nvSpPr>
      <dsp:spPr>
        <a:xfrm rot="6480000">
          <a:off x="3450301" y="266727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520450" y="2707015"/>
        <a:ext cx="250082" cy="272131"/>
      </dsp:txXfrm>
    </dsp:sp>
    <dsp:sp modelId="{91CB6799-0928-4E01-9EDA-41B17BB04FAF}">
      <dsp:nvSpPr>
        <dsp:cNvPr id="0" name=""/>
        <dsp:cNvSpPr/>
      </dsp:nvSpPr>
      <dsp:spPr>
        <a:xfrm>
          <a:off x="2642087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2838891" y="3388122"/>
        <a:ext cx="950254" cy="950254"/>
      </dsp:txXfrm>
    </dsp:sp>
    <dsp:sp modelId="{3701657F-6946-4A4C-877D-2A88A526B7E1}">
      <dsp:nvSpPr>
        <dsp:cNvPr id="0" name=""/>
        <dsp:cNvSpPr/>
      </dsp:nvSpPr>
      <dsp:spPr>
        <a:xfrm rot="10800000">
          <a:off x="2136531" y="363647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243709" y="3727184"/>
        <a:ext cx="250082" cy="272131"/>
      </dsp:txXfrm>
    </dsp:sp>
    <dsp:sp modelId="{28372633-A8CE-4898-AF86-305447452F30}">
      <dsp:nvSpPr>
        <dsp:cNvPr id="0" name=""/>
        <dsp:cNvSpPr/>
      </dsp:nvSpPr>
      <dsp:spPr>
        <a:xfrm>
          <a:off x="624150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820954" y="3388122"/>
        <a:ext cx="950254" cy="950254"/>
      </dsp:txXfrm>
    </dsp:sp>
    <dsp:sp modelId="{3BFA7701-5D17-48E5-8EAF-0CE4B894FCD8}">
      <dsp:nvSpPr>
        <dsp:cNvPr id="0" name=""/>
        <dsp:cNvSpPr/>
      </dsp:nvSpPr>
      <dsp:spPr>
        <a:xfrm rot="15120000">
          <a:off x="808787" y="268650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878936" y="2828180"/>
        <a:ext cx="250082" cy="272131"/>
      </dsp:txXfrm>
    </dsp:sp>
    <dsp:sp modelId="{4DD53E4A-81C3-4CAD-B31F-4C20BA5CFCD7}">
      <dsp:nvSpPr>
        <dsp:cNvPr id="0" name=""/>
        <dsp:cNvSpPr/>
      </dsp:nvSpPr>
      <dsp:spPr>
        <a:xfrm>
          <a:off x="572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5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97376" y="1468950"/>
        <a:ext cx="950254" cy="950254"/>
      </dsp:txXfrm>
    </dsp:sp>
    <dsp:sp modelId="{670EC530-2BF9-418C-9EBE-CFD33FE15D7D}">
      <dsp:nvSpPr>
        <dsp:cNvPr id="0" name=""/>
        <dsp:cNvSpPr/>
      </dsp:nvSpPr>
      <dsp:spPr>
        <a:xfrm rot="19440000">
          <a:off x="1301966" y="1130186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312201" y="1252396"/>
        <a:ext cx="250082" cy="27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4/25/2023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4/25/2023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723900"/>
            <a:ext cx="4772848" cy="2826031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Microplastics: Investigating the Potential Link to Cancer 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4295775"/>
            <a:ext cx="4846320" cy="1534175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Alishon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Amber Aeschbach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Ellen Malaki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Steven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Urueta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issues do we have to consider when comparing these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thoughts/analysis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</a:t>
            </a:r>
            <a:r>
              <a:rPr lang="en-US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presenation</a:t>
            </a:r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will answer:</a:t>
            </a:r>
            <a:b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rate of microplastics in the ocean changed over time?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rate of cancer diagnoses changed over time?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challenges in exploring this potential link?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correlation between microplastic rates and cancer rates?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E43F-6C84-D142-B5BA-2EABD9F3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data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7127B-D932-83E0-3BF1-FD891CA6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421DC-EAD2-4983-4443-2B1624D0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C7575-A9DD-368B-59F4-E355E316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82DD5-B13B-26B1-3684-A9174A10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we will show ocean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7" name="Content Placeholder 8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913464"/>
              </p:ext>
            </p:extLst>
          </p:nvPr>
        </p:nvGraphicFramePr>
        <p:xfrm>
          <a:off x="1409700" y="1565275"/>
          <a:ext cx="9372600" cy="462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Ocean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721988"/>
              </p:ext>
            </p:extLst>
          </p:nvPr>
        </p:nvGraphicFramePr>
        <p:xfrm>
          <a:off x="6172200" y="1555750"/>
          <a:ext cx="4610100" cy="20728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9" descr="Basic cycle diagram with a continuing sequence of stages, tasks, or events in a circular flow. Emphasizes the stages or steps rather than the connecting arrows or flow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9675503"/>
              </p:ext>
            </p:extLst>
          </p:nvPr>
        </p:nvGraphicFramePr>
        <p:xfrm>
          <a:off x="6172200" y="1555750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charts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{BD696F02-DB18-497F-B130-DCF2C14FA37F}tf03098889_win32</Template>
  <TotalTime>29</TotalTime>
  <Words>220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Ecology 16x9</vt:lpstr>
      <vt:lpstr>Microplastics: Investigating the Potential Link to Cancer </vt:lpstr>
      <vt:lpstr>In this presenation, we will answer: </vt:lpstr>
      <vt:lpstr>What data did we use?</vt:lpstr>
      <vt:lpstr>Here we will show ocean charts</vt:lpstr>
      <vt:lpstr>Ocean analysis</vt:lpstr>
      <vt:lpstr>Cancer charts</vt:lpstr>
      <vt:lpstr>Cancer analysis</vt:lpstr>
      <vt:lpstr>Regression charts</vt:lpstr>
      <vt:lpstr>PowerPoint Presentation</vt:lpstr>
      <vt:lpstr>What issues do we have to consider when comparing these data?</vt:lpstr>
      <vt:lpstr>Final thoughts/analysis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Microplastics: </dc:title>
  <dc:creator>Amber Aeschbach</dc:creator>
  <cp:lastModifiedBy>Amber Aeschbach</cp:lastModifiedBy>
  <cp:revision>4</cp:revision>
  <dcterms:created xsi:type="dcterms:W3CDTF">2023-04-25T23:46:40Z</dcterms:created>
  <dcterms:modified xsi:type="dcterms:W3CDTF">2023-04-26T00:16:23Z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