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5"/>
  </p:notesMasterIdLst>
  <p:sldIdLst>
    <p:sldId id="269" r:id="rId2"/>
    <p:sldId id="268" r:id="rId3"/>
    <p:sldId id="26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0354FB-F562-F47B-2BDF-3711C58B4403}" v="113" dt="2024-10-16T15:41:49.210"/>
    <p1510:client id="{20800408-E85E-7042-AD64-BB3F5EBC21FF}" v="858" dt="2024-10-16T16:01:05.137"/>
    <p1510:client id="{61F76B92-8057-343F-1DA6-007649C044AE}" v="11" dt="2024-10-16T20:12:00.566"/>
    <p1510:client id="{DD160E42-260B-CC22-69A0-066CCD29869B}" v="616" dt="2024-10-16T15:42:48.062"/>
    <p1510:client id="{F5759AC2-B8F5-F774-CA08-0D1BB12C0AEA}" v="44" dt="2024-10-16T15:03:19.6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697" autoAdjust="0"/>
  </p:normalViewPr>
  <p:slideViewPr>
    <p:cSldViewPr snapToGrid="0">
      <p:cViewPr varScale="1">
        <p:scale>
          <a:sx n="46" d="100"/>
          <a:sy n="46" d="100"/>
        </p:scale>
        <p:origin x="43" y="173"/>
      </p:cViewPr>
      <p:guideLst/>
    </p:cSldViewPr>
  </p:slideViewPr>
  <p:notesTextViewPr>
    <p:cViewPr>
      <p:scale>
        <a:sx n="1" d="1"/>
        <a:sy n="1" d="1"/>
      </p:scale>
      <p:origin x="0" y="-245"/>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C0A92-DED6-D842-80A2-B53695C3676F}" type="datetimeFigureOut">
              <a:rPr lang="en-US" smtClean="0"/>
              <a:t>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B3A2F-2100-A547-A15D-196C7BFEE7CA}" type="slidenum">
              <a:rPr lang="en-US" smtClean="0"/>
              <a:t>‹#›</a:t>
            </a:fld>
            <a:endParaRPr lang="en-US"/>
          </a:p>
        </p:txBody>
      </p:sp>
    </p:spTree>
    <p:extLst>
      <p:ext uri="{BB962C8B-B14F-4D97-AF65-F5344CB8AC3E}">
        <p14:creationId xmlns:p14="http://schemas.microsoft.com/office/powerpoint/2010/main" val="2959664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2DBA4-70E0-0ADF-FC49-362FF5802B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3840E7-4542-97C1-E30F-B4192B6830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17BF87-921A-E357-AF5E-CAA9328DBF56}"/>
              </a:ext>
            </a:extLst>
          </p:cNvPr>
          <p:cNvSpPr>
            <a:spLocks noGrp="1"/>
          </p:cNvSpPr>
          <p:nvPr>
            <p:ph type="body" idx="1"/>
          </p:nvPr>
        </p:nvSpPr>
        <p:spPr/>
        <p:txBody>
          <a:bodyPr/>
          <a:lstStyle/>
          <a:p>
            <a:r>
              <a:rPr lang="en-US" dirty="0"/>
              <a:t>Emaleigh: For the methods, we did sentiment analysis using </a:t>
            </a:r>
            <a:r>
              <a:rPr lang="en-US" dirty="0" err="1"/>
              <a:t>vader</a:t>
            </a:r>
            <a:r>
              <a:rPr lang="en-US" dirty="0"/>
              <a:t> sentiment intensity analyzer to find the scores for the reviews. Scores were from -1 to 1 for and reviews were given a negative, neutral, positive, and compound score, which was the summarized metric. Negative sentiment in reviews and phrases are what we consider bad reviews for </a:t>
            </a:r>
            <a:r>
              <a:rPr lang="en-US" dirty="0" err="1"/>
              <a:t>Wisneland</a:t>
            </a:r>
            <a:r>
              <a:rPr lang="en-US" dirty="0"/>
              <a:t>, where customers are expressing their dissatisfaction about some aspect of the experience. Since we were tasked with finding low-hanging fruit solutions, we extracted the negative scores for each review to focus on solutions to improve customer satisfaction. From there we only focused on reviews that had a negative score in the top 15%, so these were the reviews where people were really upset. Then we generated a </a:t>
            </a:r>
            <a:r>
              <a:rPr lang="en-US" dirty="0" err="1"/>
              <a:t>wordcloud</a:t>
            </a:r>
            <a:r>
              <a:rPr lang="en-US" dirty="0"/>
              <a:t> seen on the right to identify the most common used words in these very negative reviews. </a:t>
            </a:r>
          </a:p>
          <a:p>
            <a:r>
              <a:rPr lang="en-US" dirty="0"/>
              <a:t>Next Ann will go over the areas of dissatisfaction that have some easy fixes to them. </a:t>
            </a:r>
          </a:p>
          <a:p>
            <a:endParaRPr lang="en-US" dirty="0"/>
          </a:p>
          <a:p>
            <a:r>
              <a:rPr lang="en-US" dirty="0"/>
              <a:t>Ann: Some things we noticed about the negative reviews were customers didn’t think the fast pass was work purchasing. They were very disappointed in the experience and didn’t meet their expectations for the price. Customers also noted crowdedness, where there was long lines for everything. Additionally, customers thought the tickets were too expensive and again their experiences didn’t meet the expectations they had especially at the price they paid. </a:t>
            </a:r>
          </a:p>
          <a:p>
            <a:r>
              <a:rPr lang="en-US" dirty="0"/>
              <a:t>To the left here is a select review listing off some of the issues this customer faced, which was very similar to other customer experiences. </a:t>
            </a:r>
          </a:p>
          <a:p>
            <a:r>
              <a:rPr lang="en-US" dirty="0"/>
              <a:t>Next Kenzie will go over the </a:t>
            </a:r>
            <a:r>
              <a:rPr lang="en-US" dirty="0" err="1"/>
              <a:t>actionables</a:t>
            </a:r>
            <a:r>
              <a:rPr lang="en-US" dirty="0"/>
              <a:t> that can be taken for these negative reviews.</a:t>
            </a:r>
          </a:p>
        </p:txBody>
      </p:sp>
      <p:sp>
        <p:nvSpPr>
          <p:cNvPr id="4" name="Slide Number Placeholder 3">
            <a:extLst>
              <a:ext uri="{FF2B5EF4-FFF2-40B4-BE49-F238E27FC236}">
                <a16:creationId xmlns:a16="http://schemas.microsoft.com/office/drawing/2014/main" id="{407FC6A9-8E5E-1AF1-2CB1-C90D09498B4F}"/>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8151AFC-CD2E-5241-A5F6-3092FE7745F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5501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Kenzie: Based off of what Ann and Emaleigh mentioned, we have 4 main action items. First, we would like to introduce multiple tiers of fast passes where customers would, for example pay a lower price for a fast pass to only bypass a small part of the line, paying more if they want to completely cut the line. This could help solve the issue surrounding the value of the fast pass and the long lines. Second item would be to introduce reservations, where customers can book a time for rides, shows, different attractions, and restaurants. As well as mobile ordering for food, solving the long lines issue. Third, introducing some budget-friendly options such as a bundle deal for families, pamphlet guide showing the attractions, what to expect at each. The pamphlets could also help customers prioritize where they want to go, which could help with the crowds. Additionally, the budget friendly options could make customers feel like they are getting the full experience for the value, while reducing the high costs. The fourth item would be to introduce line activities such as character visits or food vendors. This could give the illusion to the customers that they didn’t wait in line that long, which would solve the long line issues. </a:t>
            </a:r>
          </a:p>
          <a:p>
            <a:r>
              <a:rPr lang="en-US" dirty="0"/>
              <a:t>Overall, these are our recommendations that would be easy and cost-effective to implement to improve overall customer experience and reviews at Hong Kong </a:t>
            </a:r>
            <a:r>
              <a:rPr lang="en-US" dirty="0" err="1"/>
              <a:t>Wisneyland</a:t>
            </a:r>
            <a:r>
              <a:rPr lang="en-US"/>
              <a:t>. </a:t>
            </a:r>
            <a:endParaRPr lang="en-US" dirty="0"/>
          </a:p>
        </p:txBody>
      </p:sp>
      <p:sp>
        <p:nvSpPr>
          <p:cNvPr id="4" name="Slide Number Placeholder 3"/>
          <p:cNvSpPr>
            <a:spLocks noGrp="1"/>
          </p:cNvSpPr>
          <p:nvPr>
            <p:ph type="sldNum" sz="quarter" idx="5"/>
          </p:nvPr>
        </p:nvSpPr>
        <p:spPr/>
        <p:txBody>
          <a:bodyPr/>
          <a:lstStyle/>
          <a:p>
            <a:fld id="{58151AFC-CD2E-5241-A5F6-3092FE7745F8}" type="slidenum">
              <a:rPr lang="en-US" smtClean="0"/>
              <a:t>3</a:t>
            </a:fld>
            <a:endParaRPr lang="en-US"/>
          </a:p>
        </p:txBody>
      </p:sp>
    </p:spTree>
    <p:extLst>
      <p:ext uri="{BB962C8B-B14F-4D97-AF65-F5344CB8AC3E}">
        <p14:creationId xmlns:p14="http://schemas.microsoft.com/office/powerpoint/2010/main" val="3738847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alphaModFix amt="50344"/>
            <a:lum/>
          </a:blip>
          <a:srcRect/>
          <a:stretch>
            <a:fillRect/>
          </a:stretch>
        </a:blipFill>
        <a:effectLst/>
      </p:bgPr>
    </p:bg>
    <p:spTree>
      <p:nvGrpSpPr>
        <p:cNvPr id="1" name=""/>
        <p:cNvGrpSpPr/>
        <p:nvPr/>
      </p:nvGrpSpPr>
      <p:grpSpPr>
        <a:xfrm>
          <a:off x="0" y="0"/>
          <a:ext cx="0" cy="0"/>
          <a:chOff x="0" y="0"/>
          <a:chExt cx="0" cy="0"/>
        </a:xfrm>
      </p:grpSpPr>
      <p:sp>
        <p:nvSpPr>
          <p:cNvPr id="19" name="Freeform 18">
            <a:extLst>
              <a:ext uri="{FF2B5EF4-FFF2-40B4-BE49-F238E27FC236}">
                <a16:creationId xmlns:a16="http://schemas.microsoft.com/office/drawing/2014/main" id="{3F103DCA-791F-6E43-9621-0FFA8B5440FF}"/>
              </a:ext>
              <a:ext uri="{C183D7F6-B498-43B3-948B-1728B52AA6E4}">
                <adec:decorative xmlns:adec="http://schemas.microsoft.com/office/drawing/2017/decorative" val="1"/>
              </a:ext>
            </a:extLst>
          </p:cNvPr>
          <p:cNvSpPr/>
          <p:nvPr userDrawn="1"/>
        </p:nvSpPr>
        <p:spPr>
          <a:xfrm>
            <a:off x="0" y="0"/>
            <a:ext cx="10464798" cy="6858000"/>
          </a:xfrm>
          <a:custGeom>
            <a:avLst/>
            <a:gdLst>
              <a:gd name="connsiteX0" fmla="*/ 0 w 10464798"/>
              <a:gd name="connsiteY0" fmla="*/ 0 h 6858000"/>
              <a:gd name="connsiteX1" fmla="*/ 406398 w 10464798"/>
              <a:gd name="connsiteY1" fmla="*/ 0 h 6858000"/>
              <a:gd name="connsiteX2" fmla="*/ 5498904 w 10464798"/>
              <a:gd name="connsiteY2" fmla="*/ 0 h 6858000"/>
              <a:gd name="connsiteX3" fmla="*/ 5850595 w 10464798"/>
              <a:gd name="connsiteY3" fmla="*/ 0 h 6858000"/>
              <a:gd name="connsiteX4" fmla="*/ 10464798 w 10464798"/>
              <a:gd name="connsiteY4" fmla="*/ 0 h 6858000"/>
              <a:gd name="connsiteX5" fmla="*/ 8809500 w 10464798"/>
              <a:gd name="connsiteY5" fmla="*/ 6858000 h 6858000"/>
              <a:gd name="connsiteX6" fmla="*/ 5850595 w 10464798"/>
              <a:gd name="connsiteY6" fmla="*/ 6858000 h 6858000"/>
              <a:gd name="connsiteX7" fmla="*/ 3843605 w 10464798"/>
              <a:gd name="connsiteY7" fmla="*/ 6858000 h 6858000"/>
              <a:gd name="connsiteX8" fmla="*/ 406398 w 10464798"/>
              <a:gd name="connsiteY8" fmla="*/ 6858000 h 6858000"/>
              <a:gd name="connsiteX9" fmla="*/ 0 w 1046479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64798" h="6858000">
                <a:moveTo>
                  <a:pt x="0" y="0"/>
                </a:moveTo>
                <a:lnTo>
                  <a:pt x="406398" y="0"/>
                </a:lnTo>
                <a:lnTo>
                  <a:pt x="5498904" y="0"/>
                </a:lnTo>
                <a:lnTo>
                  <a:pt x="5850595" y="0"/>
                </a:lnTo>
                <a:lnTo>
                  <a:pt x="10464798" y="0"/>
                </a:lnTo>
                <a:lnTo>
                  <a:pt x="8809500" y="6858000"/>
                </a:lnTo>
                <a:lnTo>
                  <a:pt x="5850595" y="6858000"/>
                </a:lnTo>
                <a:lnTo>
                  <a:pt x="3843605" y="6858000"/>
                </a:lnTo>
                <a:lnTo>
                  <a:pt x="406398"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 Placeholder 13">
            <a:extLst>
              <a:ext uri="{FF2B5EF4-FFF2-40B4-BE49-F238E27FC236}">
                <a16:creationId xmlns:a16="http://schemas.microsoft.com/office/drawing/2014/main" id="{8F70F15D-372D-5B45-92B4-1B626E0FC12C}"/>
              </a:ext>
            </a:extLst>
          </p:cNvPr>
          <p:cNvSpPr>
            <a:spLocks noGrp="1"/>
          </p:cNvSpPr>
          <p:nvPr>
            <p:ph type="body" sz="quarter" idx="11" hasCustomPrompt="1"/>
          </p:nvPr>
        </p:nvSpPr>
        <p:spPr>
          <a:xfrm>
            <a:off x="457200" y="3429374"/>
            <a:ext cx="6159500" cy="410882"/>
          </a:xfrm>
        </p:spPr>
        <p:txBody>
          <a:bodyPr/>
          <a:lstStyle>
            <a:lvl1pPr marL="0" indent="0">
              <a:buNone/>
              <a:defRPr sz="2300">
                <a:ln>
                  <a:noFill/>
                </a:ln>
                <a:solidFill>
                  <a:schemeClr val="tx1">
                    <a:lumMod val="25000"/>
                    <a:lumOff val="75000"/>
                  </a:schemeClr>
                </a:solidFill>
              </a:defRPr>
            </a:lvl1pPr>
          </a:lstStyle>
          <a:p>
            <a:pPr lvl="0"/>
            <a:r>
              <a:rPr lang="en-US"/>
              <a:t>Insert subtitle</a:t>
            </a:r>
          </a:p>
        </p:txBody>
      </p:sp>
      <p:sp>
        <p:nvSpPr>
          <p:cNvPr id="15" name="Rectangle 14">
            <a:extLst>
              <a:ext uri="{FF2B5EF4-FFF2-40B4-BE49-F238E27FC236}">
                <a16:creationId xmlns:a16="http://schemas.microsoft.com/office/drawing/2014/main" id="{5E378D8B-ED2A-3D41-92FB-40BA9FA8CC56}"/>
              </a:ext>
              <a:ext uri="{C183D7F6-B498-43B3-948B-1728B52AA6E4}">
                <adec:decorative xmlns:adec="http://schemas.microsoft.com/office/drawing/2017/decorative" val="1"/>
              </a:ext>
            </a:extLst>
          </p:cNvPr>
          <p:cNvSpPr/>
          <p:nvPr userDrawn="1"/>
        </p:nvSpPr>
        <p:spPr>
          <a:xfrm>
            <a:off x="457200" y="3182248"/>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a:extLst>
              <a:ext uri="{FF2B5EF4-FFF2-40B4-BE49-F238E27FC236}">
                <a16:creationId xmlns:a16="http://schemas.microsoft.com/office/drawing/2014/main" id="{B995C957-CDB9-C342-8243-6F7D038511B1}"/>
              </a:ext>
            </a:extLst>
          </p:cNvPr>
          <p:cNvSpPr>
            <a:spLocks noGrp="1"/>
          </p:cNvSpPr>
          <p:nvPr>
            <p:ph type="body" sz="quarter" idx="12" hasCustomPrompt="1"/>
          </p:nvPr>
        </p:nvSpPr>
        <p:spPr>
          <a:xfrm>
            <a:off x="457199" y="6231067"/>
            <a:ext cx="7530353" cy="295466"/>
          </a:xfrm>
        </p:spPr>
        <p:txBody>
          <a:bodyPr bIns="0" anchor="b" anchorCtr="0"/>
          <a:lstStyle>
            <a:lvl1pPr marL="0" indent="0">
              <a:buNone/>
              <a:defRPr sz="1800" b="1">
                <a:solidFill>
                  <a:schemeClr val="tx1">
                    <a:lumMod val="50000"/>
                    <a:lumOff val="50000"/>
                  </a:schemeClr>
                </a:solidFill>
              </a:defRPr>
            </a:lvl1pPr>
          </a:lstStyle>
          <a:p>
            <a:pPr lvl="0"/>
            <a:r>
              <a:rPr lang="en-US"/>
              <a:t>Insert name, position, unit/faculty</a:t>
            </a:r>
          </a:p>
        </p:txBody>
      </p:sp>
      <p:sp>
        <p:nvSpPr>
          <p:cNvPr id="2" name="Title 1">
            <a:extLst>
              <a:ext uri="{FF2B5EF4-FFF2-40B4-BE49-F238E27FC236}">
                <a16:creationId xmlns:a16="http://schemas.microsoft.com/office/drawing/2014/main" id="{E0C77E77-56F4-4C9C-AB6A-89C89D91C729}"/>
              </a:ext>
            </a:extLst>
          </p:cNvPr>
          <p:cNvSpPr>
            <a:spLocks noGrp="1"/>
          </p:cNvSpPr>
          <p:nvPr>
            <p:ph type="title" hasCustomPrompt="1"/>
          </p:nvPr>
        </p:nvSpPr>
        <p:spPr>
          <a:xfrm>
            <a:off x="457199" y="1814627"/>
            <a:ext cx="7530353" cy="1213153"/>
          </a:xfrm>
        </p:spPr>
        <p:txBody>
          <a:bodyPr rIns="182880"/>
          <a:lstStyle>
            <a:lvl1pPr>
              <a:defRPr sz="4200">
                <a:solidFill>
                  <a:schemeClr val="bg1"/>
                </a:solidFill>
              </a:defRPr>
            </a:lvl1pPr>
          </a:lstStyle>
          <a:p>
            <a:r>
              <a:rPr lang="en-US"/>
              <a:t>Insert presentation title in title or sentence case</a:t>
            </a:r>
          </a:p>
        </p:txBody>
      </p:sp>
    </p:spTree>
    <p:extLst>
      <p:ext uri="{BB962C8B-B14F-4D97-AF65-F5344CB8AC3E}">
        <p14:creationId xmlns:p14="http://schemas.microsoft.com/office/powerpoint/2010/main" val="3777071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5A38DE-B4F5-9E44-95BA-B5201705143C}"/>
              </a:ext>
              <a:ext uri="{C183D7F6-B498-43B3-948B-1728B52AA6E4}">
                <adec:decorative xmlns:adec="http://schemas.microsoft.com/office/drawing/2017/decorative" val="1"/>
              </a:ext>
            </a:extLst>
          </p:cNvPr>
          <p:cNvSpPr/>
          <p:nvPr userDrawn="1"/>
        </p:nvSpPr>
        <p:spPr>
          <a:xfrm>
            <a:off x="0" y="-9939"/>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UW–Madison logo with white text on a red background">
            <a:extLst>
              <a:ext uri="{FF2B5EF4-FFF2-40B4-BE49-F238E27FC236}">
                <a16:creationId xmlns:a16="http://schemas.microsoft.com/office/drawing/2014/main" id="{FD11A7E0-5739-204C-9014-DB43944F2DC6}"/>
              </a:ext>
            </a:extLst>
          </p:cNvPr>
          <p:cNvPicPr>
            <a:picLocks noChangeAspect="1"/>
          </p:cNvPicPr>
          <p:nvPr userDrawn="1"/>
        </p:nvPicPr>
        <p:blipFill>
          <a:blip r:embed="rId2"/>
          <a:stretch>
            <a:fillRect/>
          </a:stretch>
        </p:blipFill>
        <p:spPr>
          <a:xfrm>
            <a:off x="4557092" y="2911281"/>
            <a:ext cx="3077817" cy="1035438"/>
          </a:xfrm>
          <a:prstGeom prst="rect">
            <a:avLst/>
          </a:prstGeom>
        </p:spPr>
      </p:pic>
      <p:sp>
        <p:nvSpPr>
          <p:cNvPr id="2" name="Title 1">
            <a:extLst>
              <a:ext uri="{FF2B5EF4-FFF2-40B4-BE49-F238E27FC236}">
                <a16:creationId xmlns:a16="http://schemas.microsoft.com/office/drawing/2014/main" id="{3343DB41-0E0D-3DA2-7A76-C0187BC8FD09}"/>
              </a:ext>
            </a:extLst>
          </p:cNvPr>
          <p:cNvSpPr>
            <a:spLocks noGrp="1"/>
          </p:cNvSpPr>
          <p:nvPr>
            <p:ph type="title" hasCustomPrompt="1"/>
          </p:nvPr>
        </p:nvSpPr>
        <p:spPr>
          <a:xfrm>
            <a:off x="0" y="-223331"/>
            <a:ext cx="10896600" cy="213392"/>
          </a:xfrm>
        </p:spPr>
        <p:txBody>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a:t>Red Closing Slide</a:t>
            </a:r>
          </a:p>
        </p:txBody>
      </p:sp>
    </p:spTree>
    <p:extLst>
      <p:ext uri="{BB962C8B-B14F-4D97-AF65-F5344CB8AC3E}">
        <p14:creationId xmlns:p14="http://schemas.microsoft.com/office/powerpoint/2010/main" val="3144633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5A38DE-B4F5-9E44-95BA-B5201705143C}"/>
              </a:ext>
              <a:ext uri="{C183D7F6-B498-43B3-948B-1728B52AA6E4}">
                <adec:decorative xmlns:adec="http://schemas.microsoft.com/office/drawing/2017/decorative" val="1"/>
              </a:ext>
            </a:extLst>
          </p:cNvPr>
          <p:cNvSpPr/>
          <p:nvPr userDrawn="1"/>
        </p:nvSpPr>
        <p:spPr>
          <a:xfrm>
            <a:off x="0" y="-9939"/>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UW–Madison logo with white text on a red background">
            <a:extLst>
              <a:ext uri="{FF2B5EF4-FFF2-40B4-BE49-F238E27FC236}">
                <a16:creationId xmlns:a16="http://schemas.microsoft.com/office/drawing/2014/main" id="{FD11A7E0-5739-204C-9014-DB43944F2DC6}"/>
              </a:ext>
            </a:extLst>
          </p:cNvPr>
          <p:cNvPicPr>
            <a:picLocks noChangeAspect="1"/>
          </p:cNvPicPr>
          <p:nvPr userDrawn="1"/>
        </p:nvPicPr>
        <p:blipFill>
          <a:blip r:embed="rId2"/>
          <a:stretch>
            <a:fillRect/>
          </a:stretch>
        </p:blipFill>
        <p:spPr>
          <a:xfrm>
            <a:off x="4557092" y="2911281"/>
            <a:ext cx="3077817" cy="1035438"/>
          </a:xfrm>
          <a:prstGeom prst="rect">
            <a:avLst/>
          </a:prstGeom>
        </p:spPr>
      </p:pic>
      <p:sp>
        <p:nvSpPr>
          <p:cNvPr id="2" name="Title 1">
            <a:extLst>
              <a:ext uri="{FF2B5EF4-FFF2-40B4-BE49-F238E27FC236}">
                <a16:creationId xmlns:a16="http://schemas.microsoft.com/office/drawing/2014/main" id="{A27DB89E-70AA-E4A2-9190-47A86DFC3F87}"/>
              </a:ext>
            </a:extLst>
          </p:cNvPr>
          <p:cNvSpPr>
            <a:spLocks noGrp="1"/>
          </p:cNvSpPr>
          <p:nvPr>
            <p:ph type="title" hasCustomPrompt="1"/>
          </p:nvPr>
        </p:nvSpPr>
        <p:spPr>
          <a:xfrm>
            <a:off x="0" y="-223331"/>
            <a:ext cx="10896600" cy="213392"/>
          </a:xfrm>
        </p:spPr>
        <p:txBody>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a:t>Black Closing slide</a:t>
            </a:r>
          </a:p>
        </p:txBody>
      </p:sp>
    </p:spTree>
    <p:extLst>
      <p:ext uri="{BB962C8B-B14F-4D97-AF65-F5344CB8AC3E}">
        <p14:creationId xmlns:p14="http://schemas.microsoft.com/office/powerpoint/2010/main" val="3226722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886E-E0D4-5815-83F1-889895E62F5E}"/>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a:t>Insert slide title</a:t>
            </a:r>
          </a:p>
        </p:txBody>
      </p:sp>
      <p:sp>
        <p:nvSpPr>
          <p:cNvPr id="9" name="Rectangle 8">
            <a:extLst>
              <a:ext uri="{FF2B5EF4-FFF2-40B4-BE49-F238E27FC236}">
                <a16:creationId xmlns:a16="http://schemas.microsoft.com/office/drawing/2014/main" id="{C2969AA8-F260-814E-8CAE-0885CD16F631}"/>
              </a:ext>
              <a:ext uri="{C183D7F6-B498-43B3-948B-1728B52AA6E4}">
                <adec:decorative xmlns:adec="http://schemas.microsoft.com/office/drawing/2017/decorative" val="1"/>
              </a:ext>
            </a:extLst>
          </p:cNvPr>
          <p:cNvSpPr/>
          <p:nvPr userDrawn="1"/>
        </p:nvSpPr>
        <p:spPr>
          <a:xfrm>
            <a:off x="457200" y="1331912"/>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FBF89922-C537-DD47-8C8F-19B8B33E65F8}"/>
              </a:ext>
            </a:extLst>
          </p:cNvPr>
          <p:cNvSpPr>
            <a:spLocks noGrp="1"/>
          </p:cNvSpPr>
          <p:nvPr>
            <p:ph sz="quarter" idx="13" hasCustomPrompt="1"/>
          </p:nvPr>
        </p:nvSpPr>
        <p:spPr>
          <a:xfrm>
            <a:off x="1524000" y="1524000"/>
            <a:ext cx="9829800" cy="4648200"/>
          </a:xfrm>
        </p:spPr>
        <p:txBody>
          <a:bodyPr/>
          <a:lstStyle/>
          <a:p>
            <a:pPr lvl="0"/>
            <a:r>
              <a:rPr lang="en-US"/>
              <a:t>Bulleted list</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17E8CB17-529B-9C4F-B120-C1236DEE817C}"/>
              </a:ext>
            </a:extLst>
          </p:cNvPr>
          <p:cNvSpPr>
            <a:spLocks noGrp="1"/>
          </p:cNvSpPr>
          <p:nvPr>
            <p:ph type="body" sz="quarter" idx="14" hasCustomPrompt="1"/>
          </p:nvPr>
        </p:nvSpPr>
        <p:spPr>
          <a:xfrm>
            <a:off x="0" y="6534055"/>
            <a:ext cx="4460516" cy="323165"/>
          </a:xfrm>
          <a:solidFill>
            <a:schemeClr val="accent1"/>
          </a:solidFill>
        </p:spPr>
        <p:txBody>
          <a:bodyPr wrap="none" lIns="274320" tIns="64008" rIns="274320" bIns="64008"/>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Insert presentation topic or department/unit name</a:t>
            </a:r>
          </a:p>
        </p:txBody>
      </p:sp>
    </p:spTree>
    <p:extLst>
      <p:ext uri="{BB962C8B-B14F-4D97-AF65-F5344CB8AC3E}">
        <p14:creationId xmlns:p14="http://schemas.microsoft.com/office/powerpoint/2010/main" val="3791880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CA86-D8D8-70D0-C62A-9DE796C67AB0}"/>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a:t>Insert slide title</a:t>
            </a:r>
          </a:p>
        </p:txBody>
      </p:sp>
      <p:sp>
        <p:nvSpPr>
          <p:cNvPr id="9" name="Rectangle 8">
            <a:extLst>
              <a:ext uri="{FF2B5EF4-FFF2-40B4-BE49-F238E27FC236}">
                <a16:creationId xmlns:a16="http://schemas.microsoft.com/office/drawing/2014/main" id="{C2969AA8-F260-814E-8CAE-0885CD16F631}"/>
              </a:ext>
              <a:ext uri="{C183D7F6-B498-43B3-948B-1728B52AA6E4}">
                <adec:decorative xmlns:adec="http://schemas.microsoft.com/office/drawing/2017/decorative" val="1"/>
              </a:ext>
            </a:extLst>
          </p:cNvPr>
          <p:cNvSpPr/>
          <p:nvPr userDrawn="1"/>
        </p:nvSpPr>
        <p:spPr>
          <a:xfrm>
            <a:off x="457200" y="1331912"/>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FBF89922-C537-DD47-8C8F-19B8B33E65F8}"/>
              </a:ext>
            </a:extLst>
          </p:cNvPr>
          <p:cNvSpPr>
            <a:spLocks noGrp="1"/>
          </p:cNvSpPr>
          <p:nvPr>
            <p:ph sz="quarter" idx="13" hasCustomPrompt="1"/>
          </p:nvPr>
        </p:nvSpPr>
        <p:spPr>
          <a:xfrm>
            <a:off x="1524000" y="1524000"/>
            <a:ext cx="4724400" cy="4648200"/>
          </a:xfrm>
        </p:spPr>
        <p:txBody>
          <a:bodyPr/>
          <a:lstStyle/>
          <a:p>
            <a:pPr lvl="0"/>
            <a:r>
              <a:rPr lang="en-US"/>
              <a:t>Bulleted list</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17E8CB17-529B-9C4F-B120-C1236DEE817C}"/>
              </a:ext>
            </a:extLst>
          </p:cNvPr>
          <p:cNvSpPr>
            <a:spLocks noGrp="1"/>
          </p:cNvSpPr>
          <p:nvPr>
            <p:ph type="body" sz="quarter" idx="14" hasCustomPrompt="1"/>
          </p:nvPr>
        </p:nvSpPr>
        <p:spPr>
          <a:xfrm>
            <a:off x="0" y="6534055"/>
            <a:ext cx="4460516" cy="323165"/>
          </a:xfrm>
          <a:solidFill>
            <a:schemeClr val="accent1"/>
          </a:solidFill>
        </p:spPr>
        <p:txBody>
          <a:bodyPr wrap="none" lIns="274320" tIns="64008" rIns="274320" bIns="64008"/>
          <a:lstStyle>
            <a:lvl1pPr marL="0" indent="0">
              <a:buNone/>
              <a:defRPr sz="1400">
                <a:solidFill>
                  <a:schemeClr val="bg1"/>
                </a:solidFill>
              </a:defRPr>
            </a:lvl1pPr>
          </a:lstStyle>
          <a:p>
            <a:pPr lvl="0"/>
            <a:r>
              <a:rPr lang="en-US"/>
              <a:t>Insert presentation topic or department/unit name</a:t>
            </a:r>
          </a:p>
        </p:txBody>
      </p:sp>
      <p:sp>
        <p:nvSpPr>
          <p:cNvPr id="6" name="Content Placeholder 12">
            <a:extLst>
              <a:ext uri="{FF2B5EF4-FFF2-40B4-BE49-F238E27FC236}">
                <a16:creationId xmlns:a16="http://schemas.microsoft.com/office/drawing/2014/main" id="{E2D8BB4A-46A4-1343-BA88-41D2E1C0EA50}"/>
              </a:ext>
            </a:extLst>
          </p:cNvPr>
          <p:cNvSpPr>
            <a:spLocks noGrp="1"/>
          </p:cNvSpPr>
          <p:nvPr>
            <p:ph sz="quarter" idx="15" hasCustomPrompt="1"/>
          </p:nvPr>
        </p:nvSpPr>
        <p:spPr>
          <a:xfrm>
            <a:off x="6438900" y="1524000"/>
            <a:ext cx="4914900" cy="4648200"/>
          </a:xfrm>
        </p:spPr>
        <p:txBody>
          <a:bodyPr/>
          <a:lstStyle/>
          <a:p>
            <a:pPr lvl="0"/>
            <a:r>
              <a:rPr lang="en-US"/>
              <a:t>Bulleted list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8854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8866-4F69-FCBB-5935-007FD86EB9E3}"/>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a:t>Insert slide title</a:t>
            </a:r>
          </a:p>
        </p:txBody>
      </p:sp>
      <p:sp>
        <p:nvSpPr>
          <p:cNvPr id="15" name="Text Placeholder 14">
            <a:extLst>
              <a:ext uri="{FF2B5EF4-FFF2-40B4-BE49-F238E27FC236}">
                <a16:creationId xmlns:a16="http://schemas.microsoft.com/office/drawing/2014/main" id="{17E8CB17-529B-9C4F-B120-C1236DEE817C}"/>
              </a:ext>
            </a:extLst>
          </p:cNvPr>
          <p:cNvSpPr>
            <a:spLocks noGrp="1"/>
          </p:cNvSpPr>
          <p:nvPr>
            <p:ph type="body" sz="quarter" idx="14" hasCustomPrompt="1"/>
          </p:nvPr>
        </p:nvSpPr>
        <p:spPr>
          <a:xfrm>
            <a:off x="0" y="6534055"/>
            <a:ext cx="4460516" cy="323165"/>
          </a:xfrm>
          <a:solidFill>
            <a:schemeClr val="accent1"/>
          </a:solidFill>
        </p:spPr>
        <p:txBody>
          <a:bodyPr wrap="none" lIns="274320" tIns="64008" rIns="274320" bIns="64008"/>
          <a:lstStyle>
            <a:lvl1pPr marL="0" indent="0">
              <a:buNone/>
              <a:defRPr sz="1400">
                <a:solidFill>
                  <a:schemeClr val="bg1"/>
                </a:solidFill>
              </a:defRPr>
            </a:lvl1pPr>
          </a:lstStyle>
          <a:p>
            <a:pPr lvl="0"/>
            <a:r>
              <a:rPr lang="en-US"/>
              <a:t>Insert presentation topic or department/unit name</a:t>
            </a:r>
          </a:p>
        </p:txBody>
      </p:sp>
      <p:sp>
        <p:nvSpPr>
          <p:cNvPr id="7" name="Chart Placeholder 11">
            <a:extLst>
              <a:ext uri="{FF2B5EF4-FFF2-40B4-BE49-F238E27FC236}">
                <a16:creationId xmlns:a16="http://schemas.microsoft.com/office/drawing/2014/main" id="{8C3425D9-7762-3940-B7DA-B13EC3E058BA}"/>
              </a:ext>
            </a:extLst>
          </p:cNvPr>
          <p:cNvSpPr>
            <a:spLocks noGrp="1"/>
          </p:cNvSpPr>
          <p:nvPr>
            <p:ph type="chart" sz="quarter" idx="13" hasCustomPrompt="1"/>
          </p:nvPr>
        </p:nvSpPr>
        <p:spPr>
          <a:xfrm>
            <a:off x="1524000" y="1523999"/>
            <a:ext cx="9829800" cy="4631865"/>
          </a:xfrm>
        </p:spPr>
        <p:txBody>
          <a:bodyPr/>
          <a:lstStyle>
            <a:lvl1pPr marL="0" indent="0">
              <a:buNone/>
              <a:defRPr sz="1800"/>
            </a:lvl1pPr>
          </a:lstStyle>
          <a:p>
            <a:r>
              <a:rPr lang="en-US"/>
              <a:t>chart</a:t>
            </a:r>
          </a:p>
        </p:txBody>
      </p:sp>
    </p:spTree>
    <p:extLst>
      <p:ext uri="{BB962C8B-B14F-4D97-AF65-F5344CB8AC3E}">
        <p14:creationId xmlns:p14="http://schemas.microsoft.com/office/powerpoint/2010/main" val="2932028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17D7-4166-2ED9-1881-347107691C56}"/>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a:t>Insert slide title</a:t>
            </a:r>
          </a:p>
        </p:txBody>
      </p:sp>
      <p:sp>
        <p:nvSpPr>
          <p:cNvPr id="12" name="Chart Placeholder 11">
            <a:extLst>
              <a:ext uri="{FF2B5EF4-FFF2-40B4-BE49-F238E27FC236}">
                <a16:creationId xmlns:a16="http://schemas.microsoft.com/office/drawing/2014/main" id="{C8FC7EDF-D625-4640-AF06-22ADBDC8C8CE}"/>
              </a:ext>
            </a:extLst>
          </p:cNvPr>
          <p:cNvSpPr>
            <a:spLocks noGrp="1"/>
          </p:cNvSpPr>
          <p:nvPr>
            <p:ph type="chart" sz="quarter" idx="13" hasCustomPrompt="1"/>
          </p:nvPr>
        </p:nvSpPr>
        <p:spPr>
          <a:xfrm>
            <a:off x="457200" y="1530523"/>
            <a:ext cx="5429250" cy="4641677"/>
          </a:xfrm>
        </p:spPr>
        <p:txBody>
          <a:bodyPr/>
          <a:lstStyle>
            <a:lvl1pPr marL="0" indent="0">
              <a:buNone/>
              <a:defRPr sz="1800"/>
            </a:lvl1pPr>
          </a:lstStyle>
          <a:p>
            <a:r>
              <a:rPr lang="en-US"/>
              <a:t>chart</a:t>
            </a:r>
          </a:p>
        </p:txBody>
      </p:sp>
      <p:sp>
        <p:nvSpPr>
          <p:cNvPr id="13" name="Chart Placeholder 11">
            <a:extLst>
              <a:ext uri="{FF2B5EF4-FFF2-40B4-BE49-F238E27FC236}">
                <a16:creationId xmlns:a16="http://schemas.microsoft.com/office/drawing/2014/main" id="{8C45FAA6-1118-A24C-9C61-949F410E7C81}"/>
              </a:ext>
            </a:extLst>
          </p:cNvPr>
          <p:cNvSpPr>
            <a:spLocks noGrp="1"/>
          </p:cNvSpPr>
          <p:nvPr>
            <p:ph type="chart" sz="quarter" idx="14" hasCustomPrompt="1"/>
          </p:nvPr>
        </p:nvSpPr>
        <p:spPr>
          <a:xfrm>
            <a:off x="6438900" y="1530523"/>
            <a:ext cx="4914900" cy="4641677"/>
          </a:xfrm>
        </p:spPr>
        <p:txBody>
          <a:bodyPr/>
          <a:lstStyle>
            <a:lvl1pPr marL="0" indent="0">
              <a:buNone/>
              <a:defRPr sz="1800"/>
            </a:lvl1pPr>
          </a:lstStyle>
          <a:p>
            <a:r>
              <a:rPr lang="en-US"/>
              <a:t>chart</a:t>
            </a:r>
          </a:p>
        </p:txBody>
      </p:sp>
      <p:sp>
        <p:nvSpPr>
          <p:cNvPr id="16" name="Text Placeholder 14">
            <a:extLst>
              <a:ext uri="{FF2B5EF4-FFF2-40B4-BE49-F238E27FC236}">
                <a16:creationId xmlns:a16="http://schemas.microsoft.com/office/drawing/2014/main" id="{2437A76B-A3F1-E24A-9B72-37AC8087EC19}"/>
              </a:ext>
            </a:extLst>
          </p:cNvPr>
          <p:cNvSpPr>
            <a:spLocks noGrp="1"/>
          </p:cNvSpPr>
          <p:nvPr>
            <p:ph type="body" sz="quarter" idx="17" hasCustomPrompt="1"/>
          </p:nvPr>
        </p:nvSpPr>
        <p:spPr>
          <a:xfrm>
            <a:off x="0" y="6534835"/>
            <a:ext cx="4460516" cy="323165"/>
          </a:xfrm>
          <a:solidFill>
            <a:schemeClr val="accent1"/>
          </a:solidFill>
        </p:spPr>
        <p:txBody>
          <a:bodyPr wrap="none" lIns="274320" tIns="64008" rIns="274320" bIns="64008"/>
          <a:lstStyle>
            <a:lvl1pPr marL="0" indent="0">
              <a:buNone/>
              <a:defRPr sz="1400">
                <a:solidFill>
                  <a:schemeClr val="bg1"/>
                </a:solidFill>
              </a:defRPr>
            </a:lvl1pPr>
          </a:lstStyle>
          <a:p>
            <a:pPr lvl="0"/>
            <a:r>
              <a:rPr lang="en-US"/>
              <a:t>Insert presentation topic or department/unit name</a:t>
            </a:r>
          </a:p>
        </p:txBody>
      </p:sp>
    </p:spTree>
    <p:extLst>
      <p:ext uri="{BB962C8B-B14F-4D97-AF65-F5344CB8AC3E}">
        <p14:creationId xmlns:p14="http://schemas.microsoft.com/office/powerpoint/2010/main" val="2962713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a:extLst>
              <a:ext uri="{FF2B5EF4-FFF2-40B4-BE49-F238E27FC236}">
                <a16:creationId xmlns:a16="http://schemas.microsoft.com/office/drawing/2014/main" id="{200CC43E-DAB5-6045-A3FC-1B1B9D6DFFEB}"/>
              </a:ext>
            </a:extLst>
          </p:cNvPr>
          <p:cNvSpPr>
            <a:spLocks noGrp="1"/>
          </p:cNvSpPr>
          <p:nvPr>
            <p:ph type="tbl" sz="quarter" idx="13" hasCustomPrompt="1"/>
          </p:nvPr>
        </p:nvSpPr>
        <p:spPr>
          <a:xfrm>
            <a:off x="1524000" y="1524000"/>
            <a:ext cx="9829800" cy="341632"/>
          </a:xfrm>
        </p:spPr>
        <p:txBody>
          <a:bodyPr/>
          <a:lstStyle>
            <a:lvl1pPr marL="0" indent="0">
              <a:buNone/>
              <a:defRPr sz="1800">
                <a:solidFill>
                  <a:schemeClr val="tx1">
                    <a:lumMod val="50000"/>
                    <a:lumOff val="50000"/>
                  </a:schemeClr>
                </a:solidFill>
              </a:defRPr>
            </a:lvl1pPr>
          </a:lstStyle>
          <a:p>
            <a:r>
              <a:rPr lang="en-US"/>
              <a:t>Insert table	</a:t>
            </a:r>
          </a:p>
        </p:txBody>
      </p:sp>
      <p:sp>
        <p:nvSpPr>
          <p:cNvPr id="10" name="Text Placeholder 14">
            <a:extLst>
              <a:ext uri="{FF2B5EF4-FFF2-40B4-BE49-F238E27FC236}">
                <a16:creationId xmlns:a16="http://schemas.microsoft.com/office/drawing/2014/main" id="{A0123EED-038F-7B4A-92A4-A606571FF59E}"/>
              </a:ext>
            </a:extLst>
          </p:cNvPr>
          <p:cNvSpPr>
            <a:spLocks noGrp="1"/>
          </p:cNvSpPr>
          <p:nvPr>
            <p:ph type="body" sz="quarter" idx="16" hasCustomPrompt="1"/>
          </p:nvPr>
        </p:nvSpPr>
        <p:spPr>
          <a:xfrm>
            <a:off x="0" y="6534835"/>
            <a:ext cx="4460516" cy="323165"/>
          </a:xfrm>
          <a:solidFill>
            <a:schemeClr val="accent1"/>
          </a:solidFill>
        </p:spPr>
        <p:txBody>
          <a:bodyPr wrap="none" lIns="274320" tIns="64008" rIns="274320" bIns="64008"/>
          <a:lstStyle>
            <a:lvl1pPr marL="0" indent="0">
              <a:buNone/>
              <a:defRPr sz="1400">
                <a:solidFill>
                  <a:schemeClr val="bg1"/>
                </a:solidFill>
              </a:defRPr>
            </a:lvl1pPr>
          </a:lstStyle>
          <a:p>
            <a:pPr lvl="0"/>
            <a:r>
              <a:rPr lang="en-US"/>
              <a:t>Insert presentation topic or department/unit name</a:t>
            </a:r>
          </a:p>
        </p:txBody>
      </p:sp>
      <p:sp>
        <p:nvSpPr>
          <p:cNvPr id="2" name="Title 1">
            <a:extLst>
              <a:ext uri="{FF2B5EF4-FFF2-40B4-BE49-F238E27FC236}">
                <a16:creationId xmlns:a16="http://schemas.microsoft.com/office/drawing/2014/main" id="{7B972BC0-0141-2D65-4384-82B2C1196A05}"/>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a:t>Insert slide title</a:t>
            </a:r>
          </a:p>
        </p:txBody>
      </p:sp>
    </p:spTree>
    <p:extLst>
      <p:ext uri="{BB962C8B-B14F-4D97-AF65-F5344CB8AC3E}">
        <p14:creationId xmlns:p14="http://schemas.microsoft.com/office/powerpoint/2010/main" val="14185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868577-B206-C94D-AA90-90C71CB8AC7C}"/>
              </a:ext>
              <a:ext uri="{C183D7F6-B498-43B3-948B-1728B52AA6E4}">
                <adec:decorative xmlns:adec="http://schemas.microsoft.com/office/drawing/2017/decorative" val="1"/>
              </a:ext>
            </a:extLst>
          </p:cNvPr>
          <p:cNvPicPr>
            <a:picLocks noChangeAspect="1"/>
          </p:cNvPicPr>
          <p:nvPr userDrawn="1"/>
        </p:nvPicPr>
        <p:blipFill rotWithShape="1">
          <a:blip r:embed="rId2"/>
          <a:srcRect r="4479"/>
          <a:stretch/>
        </p:blipFill>
        <p:spPr>
          <a:xfrm>
            <a:off x="0" y="0"/>
            <a:ext cx="11645900" cy="6858000"/>
          </a:xfrm>
          <a:prstGeom prst="rect">
            <a:avLst/>
          </a:prstGeom>
        </p:spPr>
      </p:pic>
      <p:sp>
        <p:nvSpPr>
          <p:cNvPr id="9" name="Rectangle 8">
            <a:extLst>
              <a:ext uri="{FF2B5EF4-FFF2-40B4-BE49-F238E27FC236}">
                <a16:creationId xmlns:a16="http://schemas.microsoft.com/office/drawing/2014/main" id="{55926B1D-2681-6D40-953A-D41E624A2187}"/>
              </a:ext>
              <a:ext uri="{C183D7F6-B498-43B3-948B-1728B52AA6E4}">
                <adec:decorative xmlns:adec="http://schemas.microsoft.com/office/drawing/2017/decorative" val="1"/>
              </a:ext>
            </a:extLst>
          </p:cNvPr>
          <p:cNvSpPr/>
          <p:nvPr userDrawn="1"/>
        </p:nvSpPr>
        <p:spPr>
          <a:xfrm>
            <a:off x="469900" y="1104900"/>
            <a:ext cx="10210800" cy="464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FC3DB9-D22E-37C1-8603-44F3A55AA5E9}"/>
              </a:ext>
            </a:extLst>
          </p:cNvPr>
          <p:cNvSpPr>
            <a:spLocks noGrp="1"/>
          </p:cNvSpPr>
          <p:nvPr>
            <p:ph type="title" hasCustomPrompt="1"/>
          </p:nvPr>
        </p:nvSpPr>
        <p:spPr>
          <a:xfrm>
            <a:off x="965200" y="3125519"/>
            <a:ext cx="9080500" cy="603563"/>
          </a:xfrm>
        </p:spPr>
        <p:txBody>
          <a:bodyPr anchor="ctr" anchorCtr="0"/>
          <a:lstStyle>
            <a:lvl1pPr>
              <a:defRPr sz="4000">
                <a:solidFill>
                  <a:schemeClr val="bg1"/>
                </a:solidFill>
              </a:defRPr>
            </a:lvl1pPr>
          </a:lstStyle>
          <a:p>
            <a:r>
              <a:rPr lang="en-US"/>
              <a:t>Insert section header slide title</a:t>
            </a:r>
          </a:p>
        </p:txBody>
      </p:sp>
    </p:spTree>
    <p:extLst>
      <p:ext uri="{BB962C8B-B14F-4D97-AF65-F5344CB8AC3E}">
        <p14:creationId xmlns:p14="http://schemas.microsoft.com/office/powerpoint/2010/main" val="63468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a:t>Insert slide title</a:t>
            </a:r>
          </a:p>
        </p:txBody>
      </p:sp>
      <p:sp>
        <p:nvSpPr>
          <p:cNvPr id="6" name="Footer Placeholder 5">
            <a:extLst>
              <a:ext uri="{FF2B5EF4-FFF2-40B4-BE49-F238E27FC236}">
                <a16:creationId xmlns:a16="http://schemas.microsoft.com/office/drawing/2014/main" id="{2CB19960-C592-024C-8B94-896ABF102E5C}"/>
              </a:ext>
            </a:extLst>
          </p:cNvPr>
          <p:cNvSpPr>
            <a:spLocks noGrp="1"/>
          </p:cNvSpPr>
          <p:nvPr>
            <p:ph type="ftr" sz="quarter" idx="10"/>
          </p:nvPr>
        </p:nvSpPr>
        <p:spPr>
          <a:xfrm>
            <a:off x="0" y="6528435"/>
            <a:ext cx="4460516" cy="344710"/>
          </a:xfrm>
        </p:spPr>
        <p:txBody>
          <a:bodyPr wrap="none" tIns="64008" bIns="64008"/>
          <a:lstStyle/>
          <a:p>
            <a:r>
              <a:rPr lang="en-US"/>
              <a:t>Insert presentation topic or department/unit name</a:t>
            </a:r>
          </a:p>
        </p:txBody>
      </p:sp>
    </p:spTree>
    <p:extLst>
      <p:ext uri="{BB962C8B-B14F-4D97-AF65-F5344CB8AC3E}">
        <p14:creationId xmlns:p14="http://schemas.microsoft.com/office/powerpoint/2010/main" val="3448934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6621CCA-1EB8-EE46-B4BA-5F3D97575441}"/>
              </a:ext>
            </a:extLst>
          </p:cNvPr>
          <p:cNvSpPr>
            <a:spLocks noGrp="1"/>
          </p:cNvSpPr>
          <p:nvPr>
            <p:ph type="ftr" sz="quarter" idx="10"/>
          </p:nvPr>
        </p:nvSpPr>
        <p:spPr>
          <a:xfrm>
            <a:off x="0" y="6528435"/>
            <a:ext cx="4460516" cy="344710"/>
          </a:xfrm>
        </p:spPr>
        <p:txBody>
          <a:bodyPr wrap="none" tIns="64008" bIns="64008"/>
          <a:lstStyle/>
          <a:p>
            <a:r>
              <a:rPr lang="en-US"/>
              <a:t>Insert presentation topic or department/unit name</a:t>
            </a:r>
          </a:p>
        </p:txBody>
      </p:sp>
      <p:sp>
        <p:nvSpPr>
          <p:cNvPr id="2" name="Title 1">
            <a:extLst>
              <a:ext uri="{FF2B5EF4-FFF2-40B4-BE49-F238E27FC236}">
                <a16:creationId xmlns:a16="http://schemas.microsoft.com/office/drawing/2014/main" id="{B941FB28-7881-67A2-3E03-9832EF556D0D}"/>
              </a:ext>
            </a:extLst>
          </p:cNvPr>
          <p:cNvSpPr>
            <a:spLocks noGrp="1"/>
          </p:cNvSpPr>
          <p:nvPr>
            <p:ph type="title" hasCustomPrompt="1"/>
          </p:nvPr>
        </p:nvSpPr>
        <p:spPr>
          <a:xfrm>
            <a:off x="0" y="-213392"/>
            <a:ext cx="10896600" cy="213392"/>
          </a:xfrm>
        </p:spPr>
        <p:txBody>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a:t>Blank Slide</a:t>
            </a:r>
          </a:p>
        </p:txBody>
      </p:sp>
    </p:spTree>
    <p:extLst>
      <p:ext uri="{BB962C8B-B14F-4D97-AF65-F5344CB8AC3E}">
        <p14:creationId xmlns:p14="http://schemas.microsoft.com/office/powerpoint/2010/main" val="834457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0455"/>
            <a:ext cx="10896600" cy="517065"/>
          </a:xfrm>
          <a:prstGeom prst="rect">
            <a:avLst/>
          </a:prstGeom>
        </p:spPr>
        <p:txBody>
          <a:bodyPr vert="horz" wrap="square" lIns="0" tIns="45720" rIns="91440" bIns="0" rtlCol="0" anchor="b" anchorCtr="0">
            <a:spAutoFit/>
          </a:bodyPr>
          <a:lstStyle/>
          <a:p>
            <a:r>
              <a:rPr lang="en-US"/>
              <a:t>Click to edit Master title style</a:t>
            </a:r>
          </a:p>
        </p:txBody>
      </p:sp>
      <p:sp>
        <p:nvSpPr>
          <p:cNvPr id="3" name="Text Placeholder 2"/>
          <p:cNvSpPr>
            <a:spLocks noGrp="1"/>
          </p:cNvSpPr>
          <p:nvPr>
            <p:ph type="body" idx="1"/>
          </p:nvPr>
        </p:nvSpPr>
        <p:spPr>
          <a:xfrm>
            <a:off x="457200" y="1524000"/>
            <a:ext cx="10896600" cy="1775358"/>
          </a:xfrm>
          <a:prstGeom prst="rect">
            <a:avLst/>
          </a:prstGeom>
        </p:spPr>
        <p:txBody>
          <a:bodyPr vert="horz" wrap="square" lIns="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0" y="6543580"/>
            <a:ext cx="1116106" cy="314420"/>
          </a:xfrm>
          <a:prstGeom prst="rect">
            <a:avLst/>
          </a:prstGeom>
          <a:solidFill>
            <a:schemeClr val="accent1"/>
          </a:solidFill>
        </p:spPr>
        <p:txBody>
          <a:bodyPr vert="horz" wrap="square" lIns="274320" tIns="45720" rIns="274320" bIns="45720" rtlCol="0" anchor="ctr">
            <a:spAutoFit/>
          </a:bodyPr>
          <a:lstStyle>
            <a:lvl1pPr algn="l">
              <a:defRPr sz="1400">
                <a:solidFill>
                  <a:schemeClr val="bg1"/>
                </a:solidFill>
                <a:latin typeface="Red Hat Text" panose="02010303040201060303" pitchFamily="2" charset="0"/>
                <a:ea typeface="Red Hat Text" panose="02010303040201060303" pitchFamily="2" charset="0"/>
                <a:cs typeface="Red Hat Text" panose="02010303040201060303" pitchFamily="2" charset="0"/>
              </a:defRPr>
            </a:lvl1pPr>
          </a:lstStyle>
          <a:p>
            <a:endParaRPr lang="en-US"/>
          </a:p>
        </p:txBody>
      </p:sp>
      <p:sp>
        <p:nvSpPr>
          <p:cNvPr id="7" name="Rectangle 6">
            <a:extLst>
              <a:ext uri="{FF2B5EF4-FFF2-40B4-BE49-F238E27FC236}">
                <a16:creationId xmlns:a16="http://schemas.microsoft.com/office/drawing/2014/main" id="{B60EB5E6-54D5-9945-8BFD-BD46E279442E}"/>
              </a:ext>
              <a:ext uri="{C183D7F6-B498-43B3-948B-1728B52AA6E4}">
                <adec:decorative xmlns:adec="http://schemas.microsoft.com/office/drawing/2017/decorative" val="1"/>
              </a:ext>
            </a:extLst>
          </p:cNvPr>
          <p:cNvSpPr/>
          <p:nvPr userDrawn="1"/>
        </p:nvSpPr>
        <p:spPr>
          <a:xfrm>
            <a:off x="11647553" y="0"/>
            <a:ext cx="5706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UW–Madison crest logo in red">
            <a:extLst>
              <a:ext uri="{FF2B5EF4-FFF2-40B4-BE49-F238E27FC236}">
                <a16:creationId xmlns:a16="http://schemas.microsoft.com/office/drawing/2014/main" id="{52794618-AA7B-F040-BD0B-B97556AA7FE3}"/>
              </a:ext>
            </a:extLst>
          </p:cNvPr>
          <p:cNvPicPr>
            <a:picLocks noChangeAspect="1"/>
          </p:cNvPicPr>
          <p:nvPr userDrawn="1"/>
        </p:nvPicPr>
        <p:blipFill>
          <a:blip r:embed="rId13"/>
          <a:stretch>
            <a:fillRect/>
          </a:stretch>
        </p:blipFill>
        <p:spPr>
          <a:xfrm>
            <a:off x="11704812" y="222225"/>
            <a:ext cx="456122" cy="716763"/>
          </a:xfrm>
          <a:prstGeom prst="rect">
            <a:avLst/>
          </a:prstGeom>
        </p:spPr>
      </p:pic>
    </p:spTree>
    <p:extLst>
      <p:ext uri="{BB962C8B-B14F-4D97-AF65-F5344CB8AC3E}">
        <p14:creationId xmlns:p14="http://schemas.microsoft.com/office/powerpoint/2010/main" val="18569726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3400" b="1" i="0" kern="1200">
          <a:solidFill>
            <a:schemeClr val="tx1">
              <a:lumMod val="90000"/>
              <a:lumOff val="10000"/>
            </a:schemeClr>
          </a:solidFill>
          <a:latin typeface="Red Hat Display" panose="02010303040201060303" pitchFamily="2" charset="0"/>
          <a:ea typeface="Red Hat Display" panose="02010303040201060303" pitchFamily="2" charset="0"/>
          <a:cs typeface="Red Hat Display" panose="02010303040201060303"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1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2">
          <p15:clr>
            <a:srgbClr val="F26B43"/>
          </p15:clr>
        </p15:guide>
        <p15:guide id="2" pos="72">
          <p15:clr>
            <a:srgbClr val="F26B43"/>
          </p15:clr>
        </p15:guide>
        <p15:guide id="3" pos="7608">
          <p15:clr>
            <a:srgbClr val="F26B43"/>
          </p15:clr>
        </p15:guide>
        <p15:guide id="4" orient="horz" pos="4248">
          <p15:clr>
            <a:srgbClr val="F26B43"/>
          </p15:clr>
        </p15:guide>
        <p15:guide id="5" pos="288">
          <p15:clr>
            <a:srgbClr val="F26B43"/>
          </p15:clr>
        </p15:guide>
        <p15:guide id="6" orient="horz" pos="768">
          <p15:clr>
            <a:srgbClr val="F26B43"/>
          </p15:clr>
        </p15:guide>
        <p15:guide id="7" orient="horz" pos="960">
          <p15:clr>
            <a:srgbClr val="F26B43"/>
          </p15:clr>
        </p15:guide>
        <p15:guide id="8" orient="horz" pos="1152">
          <p15:clr>
            <a:srgbClr val="F26B43"/>
          </p15:clr>
        </p15:guide>
        <p15:guide id="9" orient="horz" pos="3888">
          <p15:clr>
            <a:srgbClr val="F26B43"/>
          </p15:clr>
        </p15:guide>
        <p15:guide id="10" pos="9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D7302C-5716-4CD8-57D4-0762201D3DB2}"/>
              </a:ext>
            </a:extLst>
          </p:cNvPr>
          <p:cNvSpPr>
            <a:spLocks noGrp="1"/>
          </p:cNvSpPr>
          <p:nvPr>
            <p:ph type="body" sz="quarter" idx="11"/>
          </p:nvPr>
        </p:nvSpPr>
        <p:spPr/>
        <p:txBody>
          <a:bodyPr/>
          <a:lstStyle/>
          <a:p>
            <a:r>
              <a:rPr lang="en-US"/>
              <a:t>MacKenzie, Ann, </a:t>
            </a:r>
            <a:r>
              <a:rPr lang="en-US" err="1"/>
              <a:t>Emaleigh</a:t>
            </a:r>
            <a:endParaRPr lang="en-US"/>
          </a:p>
        </p:txBody>
      </p:sp>
      <p:sp>
        <p:nvSpPr>
          <p:cNvPr id="3" name="Text Placeholder 2">
            <a:extLst>
              <a:ext uri="{FF2B5EF4-FFF2-40B4-BE49-F238E27FC236}">
                <a16:creationId xmlns:a16="http://schemas.microsoft.com/office/drawing/2014/main" id="{87CAABD0-7A60-C49A-3BC5-62EB04C02135}"/>
              </a:ext>
            </a:extLst>
          </p:cNvPr>
          <p:cNvSpPr>
            <a:spLocks noGrp="1"/>
          </p:cNvSpPr>
          <p:nvPr>
            <p:ph type="body" sz="quarter" idx="12"/>
          </p:nvPr>
        </p:nvSpPr>
        <p:spPr/>
        <p:txBody>
          <a:bodyPr/>
          <a:lstStyle/>
          <a:p>
            <a:r>
              <a:rPr lang="en-US" err="1"/>
              <a:t>Wisneyland</a:t>
            </a:r>
            <a:r>
              <a:rPr lang="en-US"/>
              <a:t> Analysis Competition</a:t>
            </a:r>
          </a:p>
        </p:txBody>
      </p:sp>
      <p:sp>
        <p:nvSpPr>
          <p:cNvPr id="4" name="Title 3">
            <a:extLst>
              <a:ext uri="{FF2B5EF4-FFF2-40B4-BE49-F238E27FC236}">
                <a16:creationId xmlns:a16="http://schemas.microsoft.com/office/drawing/2014/main" id="{CED90271-4AED-DDD6-FA18-133CB5BE2C30}"/>
              </a:ext>
            </a:extLst>
          </p:cNvPr>
          <p:cNvSpPr>
            <a:spLocks noGrp="1"/>
          </p:cNvSpPr>
          <p:nvPr>
            <p:ph type="title"/>
          </p:nvPr>
        </p:nvSpPr>
        <p:spPr>
          <a:xfrm>
            <a:off x="457199" y="1818218"/>
            <a:ext cx="7530353" cy="1209562"/>
          </a:xfrm>
        </p:spPr>
        <p:txBody>
          <a:bodyPr/>
          <a:lstStyle/>
          <a:p>
            <a:r>
              <a:rPr lang="en-US" dirty="0"/>
              <a:t>MSBA AI and Analytics Challenge</a:t>
            </a:r>
            <a:br>
              <a:rPr lang="en-US" dirty="0"/>
            </a:br>
            <a:r>
              <a:rPr lang="en-US" dirty="0" err="1"/>
              <a:t>Wisneyland</a:t>
            </a:r>
            <a:r>
              <a:rPr lang="en-US" dirty="0"/>
              <a:t> Analysis</a:t>
            </a:r>
          </a:p>
        </p:txBody>
      </p:sp>
    </p:spTree>
    <p:extLst>
      <p:ext uri="{BB962C8B-B14F-4D97-AF65-F5344CB8AC3E}">
        <p14:creationId xmlns:p14="http://schemas.microsoft.com/office/powerpoint/2010/main" val="281051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8F00F-4A10-123E-BD2E-A4B20E421713}"/>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7F73B6A-CD32-1BA4-E343-13A4BCB09C78}"/>
              </a:ext>
            </a:extLst>
          </p:cNvPr>
          <p:cNvSpPr/>
          <p:nvPr/>
        </p:nvSpPr>
        <p:spPr>
          <a:xfrm>
            <a:off x="163283" y="3082611"/>
            <a:ext cx="5600700" cy="3299397"/>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BAC545C-23C7-99E3-8D8E-579976F69DC2}"/>
              </a:ext>
            </a:extLst>
          </p:cNvPr>
          <p:cNvSpPr>
            <a:spLocks noGrp="1"/>
          </p:cNvSpPr>
          <p:nvPr>
            <p:ph type="title"/>
          </p:nvPr>
        </p:nvSpPr>
        <p:spPr>
          <a:xfrm>
            <a:off x="457200" y="702134"/>
            <a:ext cx="4942703" cy="517065"/>
          </a:xfrm>
        </p:spPr>
        <p:txBody>
          <a:bodyPr/>
          <a:lstStyle/>
          <a:p>
            <a:r>
              <a:rPr lang="en-US"/>
              <a:t>Methods</a:t>
            </a:r>
          </a:p>
        </p:txBody>
      </p:sp>
      <p:sp>
        <p:nvSpPr>
          <p:cNvPr id="3" name="Content Placeholder 2">
            <a:extLst>
              <a:ext uri="{FF2B5EF4-FFF2-40B4-BE49-F238E27FC236}">
                <a16:creationId xmlns:a16="http://schemas.microsoft.com/office/drawing/2014/main" id="{3F016985-E556-9AA6-AA6B-85152E5E500F}"/>
              </a:ext>
            </a:extLst>
          </p:cNvPr>
          <p:cNvSpPr>
            <a:spLocks noGrp="1"/>
          </p:cNvSpPr>
          <p:nvPr>
            <p:ph sz="quarter" idx="13"/>
          </p:nvPr>
        </p:nvSpPr>
        <p:spPr>
          <a:xfrm>
            <a:off x="485003" y="1524000"/>
            <a:ext cx="4942703" cy="1429109"/>
          </a:xfrm>
        </p:spPr>
        <p:txBody>
          <a:bodyPr vert="horz" wrap="square" lIns="0" tIns="45720" rIns="91440" bIns="45720" rtlCol="0" anchor="t">
            <a:spAutoFit/>
          </a:bodyPr>
          <a:lstStyle/>
          <a:p>
            <a:r>
              <a:rPr lang="en-US" dirty="0">
                <a:latin typeface="Red Hat Text"/>
              </a:rPr>
              <a:t>Word sentiment analysis</a:t>
            </a:r>
          </a:p>
          <a:p>
            <a:r>
              <a:rPr lang="en-US" dirty="0">
                <a:latin typeface="Red Hat Text"/>
              </a:rPr>
              <a:t>Word cloud</a:t>
            </a:r>
          </a:p>
          <a:p>
            <a:pPr marL="0" indent="0">
              <a:buNone/>
            </a:pPr>
            <a:endParaRPr lang="en-US" dirty="0"/>
          </a:p>
        </p:txBody>
      </p:sp>
      <p:sp>
        <p:nvSpPr>
          <p:cNvPr id="4" name="Text Placeholder 3">
            <a:extLst>
              <a:ext uri="{FF2B5EF4-FFF2-40B4-BE49-F238E27FC236}">
                <a16:creationId xmlns:a16="http://schemas.microsoft.com/office/drawing/2014/main" id="{880706A7-B8C4-D7E1-BE45-517078BF78A7}"/>
              </a:ext>
            </a:extLst>
          </p:cNvPr>
          <p:cNvSpPr>
            <a:spLocks noGrp="1"/>
          </p:cNvSpPr>
          <p:nvPr>
            <p:ph type="body" sz="quarter" idx="14"/>
          </p:nvPr>
        </p:nvSpPr>
        <p:spPr>
          <a:xfrm>
            <a:off x="0" y="6534055"/>
            <a:ext cx="2038763" cy="323165"/>
          </a:xfrm>
        </p:spPr>
        <p:txBody>
          <a:bodyPr/>
          <a:lstStyle/>
          <a:p>
            <a:r>
              <a:rPr lang="en-US" err="1"/>
              <a:t>Wisneyland</a:t>
            </a:r>
            <a:r>
              <a:rPr lang="en-US"/>
              <a:t> Analysis</a:t>
            </a:r>
          </a:p>
        </p:txBody>
      </p:sp>
      <p:sp>
        <p:nvSpPr>
          <p:cNvPr id="2" name="Title 6">
            <a:extLst>
              <a:ext uri="{FF2B5EF4-FFF2-40B4-BE49-F238E27FC236}">
                <a16:creationId xmlns:a16="http://schemas.microsoft.com/office/drawing/2014/main" id="{EF12238A-4BE4-78B9-293E-D27D002C22E3}"/>
              </a:ext>
            </a:extLst>
          </p:cNvPr>
          <p:cNvSpPr txBox="1">
            <a:spLocks/>
          </p:cNvSpPr>
          <p:nvPr/>
        </p:nvSpPr>
        <p:spPr>
          <a:xfrm>
            <a:off x="6096000" y="737003"/>
            <a:ext cx="10896600" cy="517065"/>
          </a:xfrm>
          <a:prstGeom prst="rect">
            <a:avLst/>
          </a:prstGeom>
        </p:spPr>
        <p:txBody>
          <a:bodyPr vert="horz" wrap="square" lIns="0" tIns="45720" rIns="91440" bIns="0" rtlCol="0" anchor="b" anchorCtr="0">
            <a:spAutoFit/>
          </a:bodyPr>
          <a:lstStyle>
            <a:lvl1pPr algn="l" defTabSz="914400" rtl="0" eaLnBrk="1" latinLnBrk="0" hangingPunct="1">
              <a:lnSpc>
                <a:spcPct val="90000"/>
              </a:lnSpc>
              <a:spcBef>
                <a:spcPct val="0"/>
              </a:spcBef>
              <a:buNone/>
              <a:defRPr sz="3400" b="1"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stStyle>
          <a:p>
            <a:r>
              <a:rPr lang="en-US"/>
              <a:t>Findings</a:t>
            </a:r>
          </a:p>
        </p:txBody>
      </p:sp>
      <p:sp>
        <p:nvSpPr>
          <p:cNvPr id="5" name="Content Placeholder 2">
            <a:extLst>
              <a:ext uri="{FF2B5EF4-FFF2-40B4-BE49-F238E27FC236}">
                <a16:creationId xmlns:a16="http://schemas.microsoft.com/office/drawing/2014/main" id="{006BCD55-DA96-8382-5992-6B7DFE6D239C}"/>
              </a:ext>
            </a:extLst>
          </p:cNvPr>
          <p:cNvSpPr txBox="1">
            <a:spLocks/>
          </p:cNvSpPr>
          <p:nvPr/>
        </p:nvSpPr>
        <p:spPr>
          <a:xfrm>
            <a:off x="6096000" y="1524000"/>
            <a:ext cx="5432854" cy="1789208"/>
          </a:xfrm>
          <a:prstGeom prst="rect">
            <a:avLst/>
          </a:prstGeom>
        </p:spPr>
        <p:txBody>
          <a:bodyPr vert="horz" wrap="square" lIns="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1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Red Hat Text"/>
              </a:rPr>
              <a:t>Low value in purchasing fast pass</a:t>
            </a:r>
          </a:p>
          <a:p>
            <a:r>
              <a:rPr lang="en-US" dirty="0">
                <a:latin typeface="Red Hat Text"/>
              </a:rPr>
              <a:t>The park is crowded (long lines for food, restrooms, rides, etc.)</a:t>
            </a:r>
            <a:endParaRPr lang="en-US" dirty="0"/>
          </a:p>
          <a:p>
            <a:r>
              <a:rPr lang="en-US" dirty="0">
                <a:latin typeface="Red Hat Text"/>
              </a:rPr>
              <a:t>High cost</a:t>
            </a:r>
          </a:p>
        </p:txBody>
      </p:sp>
      <p:pic>
        <p:nvPicPr>
          <p:cNvPr id="6" name="Picture 5" descr="A close up of words&#10;&#10;Description automatically generated">
            <a:extLst>
              <a:ext uri="{FF2B5EF4-FFF2-40B4-BE49-F238E27FC236}">
                <a16:creationId xmlns:a16="http://schemas.microsoft.com/office/drawing/2014/main" id="{19AB5A3B-AED7-9AA0-E9D5-02B6F02F6F5D}"/>
              </a:ext>
            </a:extLst>
          </p:cNvPr>
          <p:cNvPicPr>
            <a:picLocks noChangeAspect="1"/>
          </p:cNvPicPr>
          <p:nvPr/>
        </p:nvPicPr>
        <p:blipFill>
          <a:blip r:embed="rId3">
            <a:duotone>
              <a:schemeClr val="accent1">
                <a:shade val="45000"/>
                <a:satMod val="135000"/>
              </a:schemeClr>
              <a:prstClr val="white"/>
            </a:duotone>
          </a:blip>
          <a:stretch>
            <a:fillRect/>
          </a:stretch>
        </p:blipFill>
        <p:spPr>
          <a:xfrm>
            <a:off x="6004354" y="3799075"/>
            <a:ext cx="5610142" cy="2817339"/>
          </a:xfrm>
          <a:prstGeom prst="rect">
            <a:avLst/>
          </a:prstGeom>
        </p:spPr>
      </p:pic>
      <p:sp>
        <p:nvSpPr>
          <p:cNvPr id="8" name="TextBox 7">
            <a:extLst>
              <a:ext uri="{FF2B5EF4-FFF2-40B4-BE49-F238E27FC236}">
                <a16:creationId xmlns:a16="http://schemas.microsoft.com/office/drawing/2014/main" id="{9888B01A-B965-327E-B553-EB601F5E44DB}"/>
              </a:ext>
            </a:extLst>
          </p:cNvPr>
          <p:cNvSpPr txBox="1"/>
          <p:nvPr/>
        </p:nvSpPr>
        <p:spPr>
          <a:xfrm>
            <a:off x="159021" y="2787232"/>
            <a:ext cx="5600701" cy="36163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363636"/>
                </a:solidFill>
                <a:latin typeface="Red Hat Text"/>
                <a:ea typeface="Arial"/>
                <a:cs typeface="Arial"/>
              </a:rPr>
              <a:t>Select Review:</a:t>
            </a:r>
          </a:p>
          <a:p>
            <a:pPr algn="l"/>
            <a:r>
              <a:rPr lang="en-US" sz="1900" baseline="0" dirty="0">
                <a:solidFill>
                  <a:schemeClr val="bg1"/>
                </a:solidFill>
                <a:latin typeface="Red Hat Text"/>
                <a:ea typeface="Arial"/>
                <a:cs typeface="Arial"/>
              </a:rPr>
              <a:t>"There is literally no space to walk especially as ride lines become extended and further block available walking space." Force people to make reservations (lottery if necessary) and reduce same day ticket sales entries. 'With rides closing down constantly (we had a stretch where we went to 4 rides consecutively with fast passes and each ride was closed down for repairs), lines weaving everywhere it was often very difficult to try to understand where the line actually started, long lines for food and bathrooms, etc.' I kept wondering why I had paid so much for this.'</a:t>
            </a:r>
            <a:r>
              <a:rPr lang="en-US" sz="1900" dirty="0">
                <a:solidFill>
                  <a:schemeClr val="bg1"/>
                </a:solidFill>
                <a:latin typeface="Red Hat Text"/>
                <a:ea typeface="Arial"/>
                <a:cs typeface="Arial"/>
              </a:rPr>
              <a:t>​</a:t>
            </a:r>
            <a:endParaRPr lang="en-US" sz="1900" dirty="0">
              <a:solidFill>
                <a:schemeClr val="bg1"/>
              </a:solidFill>
              <a:cs typeface="Calibri"/>
            </a:endParaRPr>
          </a:p>
        </p:txBody>
      </p:sp>
    </p:spTree>
    <p:extLst>
      <p:ext uri="{BB962C8B-B14F-4D97-AF65-F5344CB8AC3E}">
        <p14:creationId xmlns:p14="http://schemas.microsoft.com/office/powerpoint/2010/main" val="1588640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56FB33B-F2C0-A347-2740-14261EC217B9}"/>
              </a:ext>
            </a:extLst>
          </p:cNvPr>
          <p:cNvSpPr>
            <a:spLocks noGrp="1"/>
          </p:cNvSpPr>
          <p:nvPr>
            <p:ph type="title"/>
          </p:nvPr>
        </p:nvSpPr>
        <p:spPr/>
        <p:txBody>
          <a:bodyPr/>
          <a:lstStyle/>
          <a:p>
            <a:r>
              <a:rPr lang="en-US"/>
              <a:t>Action Items</a:t>
            </a:r>
          </a:p>
        </p:txBody>
      </p:sp>
      <p:sp>
        <p:nvSpPr>
          <p:cNvPr id="3" name="Content Placeholder 2">
            <a:extLst>
              <a:ext uri="{FF2B5EF4-FFF2-40B4-BE49-F238E27FC236}">
                <a16:creationId xmlns:a16="http://schemas.microsoft.com/office/drawing/2014/main" id="{12A98574-9742-9B47-94FA-808EF6C372CE}"/>
              </a:ext>
            </a:extLst>
          </p:cNvPr>
          <p:cNvSpPr>
            <a:spLocks noGrp="1"/>
          </p:cNvSpPr>
          <p:nvPr>
            <p:ph sz="quarter" idx="13"/>
          </p:nvPr>
        </p:nvSpPr>
        <p:spPr>
          <a:xfrm>
            <a:off x="1524000" y="1524000"/>
            <a:ext cx="9829800" cy="2405787"/>
          </a:xfrm>
        </p:spPr>
        <p:txBody>
          <a:bodyPr vert="horz" wrap="square" lIns="0" tIns="45720" rIns="91440" bIns="45720" rtlCol="0" anchor="t">
            <a:spAutoFit/>
          </a:bodyPr>
          <a:lstStyle/>
          <a:p>
            <a:r>
              <a:rPr lang="en-US">
                <a:latin typeface="Red Hat Text"/>
              </a:rPr>
              <a:t>Multiple tiers of fast pass</a:t>
            </a:r>
          </a:p>
          <a:p>
            <a:r>
              <a:rPr lang="en-US">
                <a:latin typeface="Red Hat Text"/>
              </a:rPr>
              <a:t>Reservations (for rides, shows, attractions, mobile ordering)</a:t>
            </a:r>
            <a:endParaRPr lang="en-US"/>
          </a:p>
          <a:p>
            <a:r>
              <a:rPr lang="en-US">
                <a:latin typeface="Red Hat Text"/>
              </a:rPr>
              <a:t>Budget-friendly options (bundle deal, pamphlet guide)</a:t>
            </a:r>
          </a:p>
          <a:p>
            <a:r>
              <a:rPr lang="en-US">
                <a:latin typeface="Red Hat Text"/>
              </a:rPr>
              <a:t>Line activities (character visits, food vendors)</a:t>
            </a:r>
            <a:endParaRPr lang="en-US"/>
          </a:p>
          <a:p>
            <a:endParaRPr lang="en-US"/>
          </a:p>
        </p:txBody>
      </p:sp>
      <p:sp>
        <p:nvSpPr>
          <p:cNvPr id="4" name="Text Placeholder 3">
            <a:extLst>
              <a:ext uri="{FF2B5EF4-FFF2-40B4-BE49-F238E27FC236}">
                <a16:creationId xmlns:a16="http://schemas.microsoft.com/office/drawing/2014/main" id="{58C13DF1-F5BA-FD44-AB37-3592199D9BCB}"/>
              </a:ext>
            </a:extLst>
          </p:cNvPr>
          <p:cNvSpPr>
            <a:spLocks noGrp="1"/>
          </p:cNvSpPr>
          <p:nvPr>
            <p:ph type="body" sz="quarter" idx="14"/>
          </p:nvPr>
        </p:nvSpPr>
        <p:spPr>
          <a:xfrm>
            <a:off x="0" y="6534055"/>
            <a:ext cx="2038763" cy="323165"/>
          </a:xfrm>
        </p:spPr>
        <p:txBody>
          <a:bodyPr/>
          <a:lstStyle/>
          <a:p>
            <a:r>
              <a:rPr lang="en-US" err="1"/>
              <a:t>Wisneyland</a:t>
            </a:r>
            <a:r>
              <a:rPr lang="en-US"/>
              <a:t> Analysis</a:t>
            </a:r>
          </a:p>
        </p:txBody>
      </p:sp>
    </p:spTree>
    <p:extLst>
      <p:ext uri="{BB962C8B-B14F-4D97-AF65-F5344CB8AC3E}">
        <p14:creationId xmlns:p14="http://schemas.microsoft.com/office/powerpoint/2010/main" val="2296508585"/>
      </p:ext>
    </p:extLst>
  </p:cSld>
  <p:clrMapOvr>
    <a:masterClrMapping/>
  </p:clrMapOvr>
</p:sld>
</file>

<file path=ppt/theme/theme1.xml><?xml version="1.0" encoding="utf-8"?>
<a:theme xmlns:a="http://schemas.openxmlformats.org/drawingml/2006/main" name="1_Office Theme">
  <a:themeElements>
    <a:clrScheme name="UW-Madison 2">
      <a:dk1>
        <a:srgbClr val="202020"/>
      </a:dk1>
      <a:lt1>
        <a:srgbClr val="FFFFFF"/>
      </a:lt1>
      <a:dk2>
        <a:srgbClr val="101010"/>
      </a:dk2>
      <a:lt2>
        <a:srgbClr val="DADFE1"/>
      </a:lt2>
      <a:accent1>
        <a:srgbClr val="C5050C"/>
      </a:accent1>
      <a:accent2>
        <a:srgbClr val="8DD3CE"/>
      </a:accent2>
      <a:accent3>
        <a:srgbClr val="FCCB51"/>
      </a:accent3>
      <a:accent4>
        <a:srgbClr val="ADADAD"/>
      </a:accent4>
      <a:accent5>
        <a:srgbClr val="006992"/>
      </a:accent5>
      <a:accent6>
        <a:srgbClr val="432E4F"/>
      </a:accent6>
      <a:hlink>
        <a:srgbClr val="0479A8"/>
      </a:hlink>
      <a:folHlink>
        <a:srgbClr val="0479A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Madison-data-RedHat-16_9" id="{39149448-8F7A-FF49-B9B1-924C8F85E517}" vid="{49B34611-19B4-3D48-B648-24C73EA204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757</Words>
  <Application>Microsoft Office PowerPoint</Application>
  <PresentationFormat>Widescreen</PresentationFormat>
  <Paragraphs>29</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Arial</vt:lpstr>
      <vt:lpstr>Calibri</vt:lpstr>
      <vt:lpstr>Red Hat Display</vt:lpstr>
      <vt:lpstr>Red Hat Text</vt:lpstr>
      <vt:lpstr>1_Office Theme</vt:lpstr>
      <vt:lpstr>MSBA AI and Analytics Challenge Wisneyland Analysis</vt:lpstr>
      <vt:lpstr>Methods</vt:lpstr>
      <vt:lpstr>Action Items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Mackenzie Haas</dc:creator>
  <cp:lastModifiedBy>Emaleigh N</cp:lastModifiedBy>
  <cp:revision>8</cp:revision>
  <dcterms:created xsi:type="dcterms:W3CDTF">2024-10-16T14:08:23Z</dcterms:created>
  <dcterms:modified xsi:type="dcterms:W3CDTF">2025-01-09T21:50:11Z</dcterms:modified>
</cp:coreProperties>
</file>