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Nunito"/>
      <p:regular r:id="rId25"/>
      <p:bold r:id="rId26"/>
      <p:italic r:id="rId27"/>
      <p:boldItalic r:id="rId28"/>
    </p:embeddedFont>
    <p:embeddedFont>
      <p:font typeface="Maven Pro"/>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bold.fntdata"/><Relationship Id="rId25" Type="http://schemas.openxmlformats.org/officeDocument/2006/relationships/font" Target="fonts/Nunito-regular.fntdata"/><Relationship Id="rId28" Type="http://schemas.openxmlformats.org/officeDocument/2006/relationships/font" Target="fonts/Nunito-boldItalic.fntdata"/><Relationship Id="rId27" Type="http://schemas.openxmlformats.org/officeDocument/2006/relationships/font" Target="fonts/Nuni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MavenPro-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a35e6e6236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a35e6e6236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a350e1ebc5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a350e1ebc5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a350e1ebc5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a350e1ebc5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a350e1ebc5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a350e1ebc5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a350e1ebc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2a350e1ebc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a386183ed4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a386183ed4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a386183ed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a386183ed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a386183ed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a386183ed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a386183ed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a386183ed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2a350e1ebc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2a350e1ebc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a35e6e623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a35e6e623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35e6e6236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35e6e6236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a386183e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a386183e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this slide move to whiteboard to work on solving the wave equation in form of (7.10) on </a:t>
            </a:r>
            <a:r>
              <a:rPr lang="en"/>
              <a:t>paper notes.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a386183ed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a386183ed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35e6e623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35e6e623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Next we will focus on 2-dimensional Laplace equation.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we had a heated metal circle and knew the </a:t>
            </a:r>
            <a:r>
              <a:rPr lang="en">
                <a:solidFill>
                  <a:schemeClr val="dk1"/>
                </a:solidFill>
              </a:rPr>
              <a:t>temperature</a:t>
            </a:r>
            <a:r>
              <a:rPr lang="en">
                <a:solidFill>
                  <a:schemeClr val="dk1"/>
                </a:solidFill>
              </a:rPr>
              <a:t> at every point on the edge we would be able to use the Laplace equation to figure out the </a:t>
            </a:r>
            <a:r>
              <a:rPr lang="en">
                <a:solidFill>
                  <a:schemeClr val="dk1"/>
                </a:solidFill>
              </a:rPr>
              <a:t>temperature</a:t>
            </a:r>
            <a:r>
              <a:rPr lang="en">
                <a:solidFill>
                  <a:schemeClr val="dk1"/>
                </a:solidFill>
              </a:rPr>
              <a:t> at any point inside the circle. In order to solve this we need to use fourier series in order to break down complex wave patterns.  Since it is a circle we would also e able to use polar coordinates.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a350e1ebc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2a350e1ebc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are focusing on the </a:t>
            </a:r>
            <a:r>
              <a:rPr lang="en"/>
              <a:t>temperature</a:t>
            </a:r>
            <a:r>
              <a:rPr lang="en"/>
              <a:t> on a flat surface then there shouldn’t be any change as we move around the surface. We are </a:t>
            </a:r>
            <a:r>
              <a:rPr lang="en"/>
              <a:t>particularly, looking at a flat circle called unit disc. We are focusing on a heated circle where the heat doesn’t focus on one particular spot.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350e1ebc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350e1ebc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Theorem 7.5 (pg 154) Convolution If f,g in L^2(T) then hat(f*g)_n  =sqrt(2pi) hat f_n hat g_nwe are combining convolution theorem with Poisson Kernel g^r(theta) with or edge function f to get the general solution u(r,theta)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L^2(T) the solution u(r,theta) will </a:t>
            </a:r>
            <a:r>
              <a:rPr lang="en"/>
              <a:t>always</a:t>
            </a:r>
            <a:r>
              <a:rPr lang="en"/>
              <a:t> be a smooth and well behaved in the circle like a smooth pond.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a386183ed4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a386183ed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lt1"/>
              </a:buClr>
              <a:buSzPts val="8000"/>
              <a:buNone/>
              <a:defRPr sz="8000">
                <a:solidFill>
                  <a:schemeClr val="lt1"/>
                </a:solidFill>
              </a:defRPr>
            </a:lvl1pPr>
            <a:lvl2pPr lvl="1" rtl="0" algn="ctr">
              <a:spcBef>
                <a:spcPts val="0"/>
              </a:spcBef>
              <a:spcAft>
                <a:spcPts val="0"/>
              </a:spcAft>
              <a:buClr>
                <a:schemeClr val="lt1"/>
              </a:buClr>
              <a:buSzPts val="8000"/>
              <a:buNone/>
              <a:defRPr sz="8000">
                <a:solidFill>
                  <a:schemeClr val="lt1"/>
                </a:solidFill>
              </a:defRPr>
            </a:lvl2pPr>
            <a:lvl3pPr lvl="2" rtl="0" algn="ctr">
              <a:spcBef>
                <a:spcPts val="0"/>
              </a:spcBef>
              <a:spcAft>
                <a:spcPts val="0"/>
              </a:spcAft>
              <a:buClr>
                <a:schemeClr val="lt1"/>
              </a:buClr>
              <a:buSzPts val="8000"/>
              <a:buNone/>
              <a:defRPr sz="8000">
                <a:solidFill>
                  <a:schemeClr val="lt1"/>
                </a:solidFill>
              </a:defRPr>
            </a:lvl3pPr>
            <a:lvl4pPr lvl="3" rtl="0" algn="ctr">
              <a:spcBef>
                <a:spcPts val="0"/>
              </a:spcBef>
              <a:spcAft>
                <a:spcPts val="0"/>
              </a:spcAft>
              <a:buClr>
                <a:schemeClr val="lt1"/>
              </a:buClr>
              <a:buSzPts val="8000"/>
              <a:buNone/>
              <a:defRPr sz="8000">
                <a:solidFill>
                  <a:schemeClr val="lt1"/>
                </a:solidFill>
              </a:defRPr>
            </a:lvl4pPr>
            <a:lvl5pPr lvl="4" rtl="0" algn="ctr">
              <a:spcBef>
                <a:spcPts val="0"/>
              </a:spcBef>
              <a:spcAft>
                <a:spcPts val="0"/>
              </a:spcAft>
              <a:buClr>
                <a:schemeClr val="lt1"/>
              </a:buClr>
              <a:buSzPts val="8000"/>
              <a:buNone/>
              <a:defRPr sz="8000">
                <a:solidFill>
                  <a:schemeClr val="lt1"/>
                </a:solidFill>
              </a:defRPr>
            </a:lvl5pPr>
            <a:lvl6pPr lvl="5" rtl="0" algn="ctr">
              <a:spcBef>
                <a:spcPts val="0"/>
              </a:spcBef>
              <a:spcAft>
                <a:spcPts val="0"/>
              </a:spcAft>
              <a:buClr>
                <a:schemeClr val="lt1"/>
              </a:buClr>
              <a:buSzPts val="8000"/>
              <a:buNone/>
              <a:defRPr sz="8000">
                <a:solidFill>
                  <a:schemeClr val="lt1"/>
                </a:solidFill>
              </a:defRPr>
            </a:lvl6pPr>
            <a:lvl7pPr lvl="6" rtl="0" algn="ctr">
              <a:spcBef>
                <a:spcPts val="0"/>
              </a:spcBef>
              <a:spcAft>
                <a:spcPts val="0"/>
              </a:spcAft>
              <a:buClr>
                <a:schemeClr val="lt1"/>
              </a:buClr>
              <a:buSzPts val="8000"/>
              <a:buNone/>
              <a:defRPr sz="8000">
                <a:solidFill>
                  <a:schemeClr val="lt1"/>
                </a:solidFill>
              </a:defRPr>
            </a:lvl7pPr>
            <a:lvl8pPr lvl="7" rtl="0" algn="ctr">
              <a:spcBef>
                <a:spcPts val="0"/>
              </a:spcBef>
              <a:spcAft>
                <a:spcPts val="0"/>
              </a:spcAft>
              <a:buClr>
                <a:schemeClr val="lt1"/>
              </a:buClr>
              <a:buSzPts val="8000"/>
              <a:buNone/>
              <a:defRPr sz="8000">
                <a:solidFill>
                  <a:schemeClr val="lt1"/>
                </a:solidFill>
              </a:defRPr>
            </a:lvl8pPr>
            <a:lvl9pPr lvl="8" rtl="0"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Clr>
                <a:schemeClr val="lt1"/>
              </a:buClr>
              <a:buSzPts val="1300"/>
              <a:buChar char="●"/>
              <a:defRPr>
                <a:solidFill>
                  <a:schemeClr val="lt1"/>
                </a:solidFill>
              </a:defRPr>
            </a:lvl1pPr>
            <a:lvl2pPr indent="-298450" lvl="1" marL="914400" rtl="0" algn="ctr">
              <a:spcBef>
                <a:spcPts val="0"/>
              </a:spcBef>
              <a:spcAft>
                <a:spcPts val="0"/>
              </a:spcAft>
              <a:buClr>
                <a:schemeClr val="lt1"/>
              </a:buClr>
              <a:buSzPts val="1100"/>
              <a:buChar char="○"/>
              <a:defRPr>
                <a:solidFill>
                  <a:schemeClr val="lt1"/>
                </a:solidFill>
              </a:defRPr>
            </a:lvl2pPr>
            <a:lvl3pPr indent="-298450" lvl="2" marL="1371600" rtl="0" algn="ctr">
              <a:spcBef>
                <a:spcPts val="0"/>
              </a:spcBef>
              <a:spcAft>
                <a:spcPts val="0"/>
              </a:spcAft>
              <a:buClr>
                <a:schemeClr val="lt1"/>
              </a:buClr>
              <a:buSzPts val="1100"/>
              <a:buChar char="■"/>
              <a:defRPr>
                <a:solidFill>
                  <a:schemeClr val="lt1"/>
                </a:solidFill>
              </a:defRPr>
            </a:lvl3pPr>
            <a:lvl4pPr indent="-298450" lvl="3" marL="1828800" rtl="0" algn="ctr">
              <a:spcBef>
                <a:spcPts val="0"/>
              </a:spcBef>
              <a:spcAft>
                <a:spcPts val="0"/>
              </a:spcAft>
              <a:buClr>
                <a:schemeClr val="lt1"/>
              </a:buClr>
              <a:buSzPts val="1100"/>
              <a:buChar char="●"/>
              <a:defRPr>
                <a:solidFill>
                  <a:schemeClr val="lt1"/>
                </a:solidFill>
              </a:defRPr>
            </a:lvl4pPr>
            <a:lvl5pPr indent="-298450" lvl="4" marL="2286000" rtl="0" algn="ctr">
              <a:spcBef>
                <a:spcPts val="0"/>
              </a:spcBef>
              <a:spcAft>
                <a:spcPts val="0"/>
              </a:spcAft>
              <a:buClr>
                <a:schemeClr val="lt1"/>
              </a:buClr>
              <a:buSzPts val="1100"/>
              <a:buChar char="○"/>
              <a:defRPr>
                <a:solidFill>
                  <a:schemeClr val="lt1"/>
                </a:solidFill>
              </a:defRPr>
            </a:lvl5pPr>
            <a:lvl6pPr indent="-298450" lvl="5" marL="2743200" rtl="0" algn="ctr">
              <a:spcBef>
                <a:spcPts val="0"/>
              </a:spcBef>
              <a:spcAft>
                <a:spcPts val="0"/>
              </a:spcAft>
              <a:buClr>
                <a:schemeClr val="lt1"/>
              </a:buClr>
              <a:buSzPts val="1100"/>
              <a:buChar char="■"/>
              <a:defRPr>
                <a:solidFill>
                  <a:schemeClr val="lt1"/>
                </a:solidFill>
              </a:defRPr>
            </a:lvl6pPr>
            <a:lvl7pPr indent="-298450" lvl="6" marL="3200400" rtl="0" algn="ctr">
              <a:spcBef>
                <a:spcPts val="0"/>
              </a:spcBef>
              <a:spcAft>
                <a:spcPts val="0"/>
              </a:spcAft>
              <a:buClr>
                <a:schemeClr val="lt1"/>
              </a:buClr>
              <a:buSzPts val="1100"/>
              <a:buChar char="●"/>
              <a:defRPr>
                <a:solidFill>
                  <a:schemeClr val="lt1"/>
                </a:solidFill>
              </a:defRPr>
            </a:lvl7pPr>
            <a:lvl8pPr indent="-298450" lvl="7" marL="3657600" rtl="0" algn="ctr">
              <a:spcBef>
                <a:spcPts val="0"/>
              </a:spcBef>
              <a:spcAft>
                <a:spcPts val="0"/>
              </a:spcAft>
              <a:buClr>
                <a:schemeClr val="lt1"/>
              </a:buClr>
              <a:buSzPts val="1100"/>
              <a:buChar char="○"/>
              <a:defRPr>
                <a:solidFill>
                  <a:schemeClr val="lt1"/>
                </a:solidFill>
              </a:defRPr>
            </a:lvl8pPr>
            <a:lvl9pPr indent="-298450" lvl="8" marL="4114800" rtl="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rt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rtl="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rtl="0" algn="r">
              <a:buNone/>
              <a:defRPr sz="900">
                <a:solidFill>
                  <a:schemeClr val="dk2"/>
                </a:solidFill>
                <a:latin typeface="Nunito"/>
                <a:ea typeface="Nunito"/>
                <a:cs typeface="Nunito"/>
                <a:sym typeface="Nunito"/>
              </a:defRPr>
            </a:lvl1pPr>
            <a:lvl2pPr lvl="1" rtl="0" algn="r">
              <a:buNone/>
              <a:defRPr sz="900">
                <a:solidFill>
                  <a:schemeClr val="dk2"/>
                </a:solidFill>
                <a:latin typeface="Nunito"/>
                <a:ea typeface="Nunito"/>
                <a:cs typeface="Nunito"/>
                <a:sym typeface="Nunito"/>
              </a:defRPr>
            </a:lvl2pPr>
            <a:lvl3pPr lvl="2" rtl="0" algn="r">
              <a:buNone/>
              <a:defRPr sz="900">
                <a:solidFill>
                  <a:schemeClr val="dk2"/>
                </a:solidFill>
                <a:latin typeface="Nunito"/>
                <a:ea typeface="Nunito"/>
                <a:cs typeface="Nunito"/>
                <a:sym typeface="Nunito"/>
              </a:defRPr>
            </a:lvl3pPr>
            <a:lvl4pPr lvl="3" rtl="0" algn="r">
              <a:buNone/>
              <a:defRPr sz="900">
                <a:solidFill>
                  <a:schemeClr val="dk2"/>
                </a:solidFill>
                <a:latin typeface="Nunito"/>
                <a:ea typeface="Nunito"/>
                <a:cs typeface="Nunito"/>
                <a:sym typeface="Nunito"/>
              </a:defRPr>
            </a:lvl4pPr>
            <a:lvl5pPr lvl="4" rtl="0" algn="r">
              <a:buNone/>
              <a:defRPr sz="900">
                <a:solidFill>
                  <a:schemeClr val="dk2"/>
                </a:solidFill>
                <a:latin typeface="Nunito"/>
                <a:ea typeface="Nunito"/>
                <a:cs typeface="Nunito"/>
                <a:sym typeface="Nunito"/>
              </a:defRPr>
            </a:lvl5pPr>
            <a:lvl6pPr lvl="5" rtl="0" algn="r">
              <a:buNone/>
              <a:defRPr sz="900">
                <a:solidFill>
                  <a:schemeClr val="dk2"/>
                </a:solidFill>
                <a:latin typeface="Nunito"/>
                <a:ea typeface="Nunito"/>
                <a:cs typeface="Nunito"/>
                <a:sym typeface="Nunito"/>
              </a:defRPr>
            </a:lvl6pPr>
            <a:lvl7pPr lvl="6" rtl="0" algn="r">
              <a:buNone/>
              <a:defRPr sz="900">
                <a:solidFill>
                  <a:schemeClr val="dk2"/>
                </a:solidFill>
                <a:latin typeface="Nunito"/>
                <a:ea typeface="Nunito"/>
                <a:cs typeface="Nunito"/>
                <a:sym typeface="Nunito"/>
              </a:defRPr>
            </a:lvl7pPr>
            <a:lvl8pPr lvl="7" rtl="0" algn="r">
              <a:buNone/>
              <a:defRPr sz="900">
                <a:solidFill>
                  <a:schemeClr val="dk2"/>
                </a:solidFill>
                <a:latin typeface="Nunito"/>
                <a:ea typeface="Nunito"/>
                <a:cs typeface="Nunito"/>
                <a:sym typeface="Nunito"/>
              </a:defRPr>
            </a:lvl8pPr>
            <a:lvl9pPr lvl="8" rtl="0"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 Id="rId3" Type="http://schemas.openxmlformats.org/officeDocument/2006/relationships/image" Target="../media/image1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Fourier Series </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Emalina and Kristine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2"/>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Some other applications of Fourier Series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1199450" y="1082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Isoperimetric problem</a:t>
            </a:r>
            <a:endParaRPr/>
          </a:p>
        </p:txBody>
      </p:sp>
      <p:sp>
        <p:nvSpPr>
          <p:cNvPr id="349" name="Google Shape;349;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0" name="Google Shape;350;p23"/>
          <p:cNvPicPr preferRelativeResize="0"/>
          <p:nvPr/>
        </p:nvPicPr>
        <p:blipFill>
          <a:blip r:embed="rId3">
            <a:alphaModFix/>
          </a:blip>
          <a:stretch>
            <a:fillRect/>
          </a:stretch>
        </p:blipFill>
        <p:spPr>
          <a:xfrm>
            <a:off x="385838" y="903025"/>
            <a:ext cx="8657724" cy="411376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pic>
        <p:nvPicPr>
          <p:cNvPr id="355" name="Google Shape;355;p24"/>
          <p:cNvPicPr preferRelativeResize="0"/>
          <p:nvPr/>
        </p:nvPicPr>
        <p:blipFill>
          <a:blip r:embed="rId3">
            <a:alphaModFix/>
          </a:blip>
          <a:stretch>
            <a:fillRect/>
          </a:stretch>
        </p:blipFill>
        <p:spPr>
          <a:xfrm>
            <a:off x="878475" y="212825"/>
            <a:ext cx="7209226" cy="49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25"/>
          <p:cNvPicPr preferRelativeResize="0"/>
          <p:nvPr/>
        </p:nvPicPr>
        <p:blipFill>
          <a:blip r:embed="rId3">
            <a:alphaModFix/>
          </a:blip>
          <a:stretch>
            <a:fillRect/>
          </a:stretch>
        </p:blipFill>
        <p:spPr>
          <a:xfrm>
            <a:off x="593513" y="152400"/>
            <a:ext cx="7956974" cy="4838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pic>
        <p:nvPicPr>
          <p:cNvPr id="365" name="Google Shape;365;p26"/>
          <p:cNvPicPr preferRelativeResize="0"/>
          <p:nvPr/>
        </p:nvPicPr>
        <p:blipFill>
          <a:blip r:embed="rId3">
            <a:alphaModFix/>
          </a:blip>
          <a:stretch>
            <a:fillRect/>
          </a:stretch>
        </p:blipFill>
        <p:spPr>
          <a:xfrm>
            <a:off x="648925" y="212825"/>
            <a:ext cx="7741324" cy="4590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7"/>
          <p:cNvSpPr txBox="1"/>
          <p:nvPr>
            <p:ph type="title"/>
          </p:nvPr>
        </p:nvSpPr>
        <p:spPr>
          <a:xfrm>
            <a:off x="1056750" y="34285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The Ergodic Theorem</a:t>
            </a:r>
            <a:endParaRPr sz="2800"/>
          </a:p>
        </p:txBody>
      </p:sp>
      <p:pic>
        <p:nvPicPr>
          <p:cNvPr id="371" name="Google Shape;371;p27"/>
          <p:cNvPicPr preferRelativeResize="0"/>
          <p:nvPr/>
        </p:nvPicPr>
        <p:blipFill>
          <a:blip r:embed="rId3">
            <a:alphaModFix/>
          </a:blip>
          <a:stretch>
            <a:fillRect/>
          </a:stretch>
        </p:blipFill>
        <p:spPr>
          <a:xfrm>
            <a:off x="857250" y="1254175"/>
            <a:ext cx="7429500" cy="990600"/>
          </a:xfrm>
          <a:prstGeom prst="rect">
            <a:avLst/>
          </a:prstGeom>
          <a:noFill/>
          <a:ln>
            <a:noFill/>
          </a:ln>
        </p:spPr>
      </p:pic>
      <p:pic>
        <p:nvPicPr>
          <p:cNvPr id="372" name="Google Shape;372;p27"/>
          <p:cNvPicPr preferRelativeResize="0"/>
          <p:nvPr/>
        </p:nvPicPr>
        <p:blipFill>
          <a:blip r:embed="rId4">
            <a:alphaModFix/>
          </a:blip>
          <a:stretch>
            <a:fillRect/>
          </a:stretch>
        </p:blipFill>
        <p:spPr>
          <a:xfrm>
            <a:off x="1291450" y="2386950"/>
            <a:ext cx="6561099" cy="2092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28"/>
          <p:cNvPicPr preferRelativeResize="0"/>
          <p:nvPr/>
        </p:nvPicPr>
        <p:blipFill>
          <a:blip r:embed="rId3">
            <a:alphaModFix/>
          </a:blip>
          <a:stretch>
            <a:fillRect/>
          </a:stretch>
        </p:blipFill>
        <p:spPr>
          <a:xfrm>
            <a:off x="4572004" y="172711"/>
            <a:ext cx="4415351" cy="4808189"/>
          </a:xfrm>
          <a:prstGeom prst="rect">
            <a:avLst/>
          </a:prstGeom>
          <a:noFill/>
          <a:ln>
            <a:noFill/>
          </a:ln>
        </p:spPr>
      </p:pic>
      <p:sp>
        <p:nvSpPr>
          <p:cNvPr id="378" name="Google Shape;378;p28"/>
          <p:cNvSpPr txBox="1"/>
          <p:nvPr/>
        </p:nvSpPr>
        <p:spPr>
          <a:xfrm>
            <a:off x="204525" y="286325"/>
            <a:ext cx="3998100" cy="431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800">
                <a:solidFill>
                  <a:schemeClr val="lt1"/>
                </a:solidFill>
                <a:latin typeface="Maven Pro"/>
                <a:ea typeface="Maven Pro"/>
                <a:cs typeface="Maven Pro"/>
                <a:sym typeface="Maven Pro"/>
              </a:rPr>
              <a:t>The Ergodic Theorem</a:t>
            </a:r>
            <a:endParaRPr b="1" sz="2800">
              <a:solidFill>
                <a:schemeClr val="lt1"/>
              </a:solidFill>
              <a:latin typeface="Maven Pro"/>
              <a:ea typeface="Maven Pro"/>
              <a:cs typeface="Maven Pro"/>
              <a:sym typeface="Maven Pro"/>
            </a:endParaRPr>
          </a:p>
          <a:p>
            <a:pPr indent="0" lvl="0" marL="0" rtl="0" algn="l">
              <a:spcBef>
                <a:spcPts val="0"/>
              </a:spcBef>
              <a:spcAft>
                <a:spcPts val="0"/>
              </a:spcAft>
              <a:buNone/>
            </a:pPr>
            <a:r>
              <a:rPr b="1" lang="en" sz="2800">
                <a:solidFill>
                  <a:schemeClr val="lt1"/>
                </a:solidFill>
                <a:latin typeface="Maven Pro"/>
                <a:ea typeface="Maven Pro"/>
                <a:cs typeface="Maven Pro"/>
                <a:sym typeface="Maven Pro"/>
              </a:rPr>
              <a:t>cont.</a:t>
            </a:r>
            <a:endParaRPr b="1" sz="2800">
              <a:solidFill>
                <a:schemeClr val="lt1"/>
              </a:solidFill>
              <a:latin typeface="Maven Pro"/>
              <a:ea typeface="Maven Pro"/>
              <a:cs typeface="Maven Pro"/>
              <a:sym typeface="Maven Pr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9"/>
          <p:cNvSpPr txBox="1"/>
          <p:nvPr>
            <p:ph type="title"/>
          </p:nvPr>
        </p:nvSpPr>
        <p:spPr>
          <a:xfrm>
            <a:off x="1056750" y="34285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The Ergodic Theorem</a:t>
            </a:r>
            <a:endParaRPr sz="2800"/>
          </a:p>
        </p:txBody>
      </p:sp>
      <p:pic>
        <p:nvPicPr>
          <p:cNvPr id="384" name="Google Shape;384;p29"/>
          <p:cNvPicPr preferRelativeResize="0"/>
          <p:nvPr/>
        </p:nvPicPr>
        <p:blipFill>
          <a:blip r:embed="rId3">
            <a:alphaModFix/>
          </a:blip>
          <a:stretch>
            <a:fillRect/>
          </a:stretch>
        </p:blipFill>
        <p:spPr>
          <a:xfrm>
            <a:off x="843125" y="1342150"/>
            <a:ext cx="7457751" cy="222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0"/>
          <p:cNvSpPr txBox="1"/>
          <p:nvPr>
            <p:ph type="title"/>
          </p:nvPr>
        </p:nvSpPr>
        <p:spPr>
          <a:xfrm>
            <a:off x="1056750" y="34285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Haar Wavelets</a:t>
            </a:r>
            <a:endParaRPr sz="2800"/>
          </a:p>
        </p:txBody>
      </p:sp>
      <p:pic>
        <p:nvPicPr>
          <p:cNvPr id="390" name="Google Shape;390;p30"/>
          <p:cNvPicPr preferRelativeResize="0"/>
          <p:nvPr/>
        </p:nvPicPr>
        <p:blipFill>
          <a:blip r:embed="rId3">
            <a:alphaModFix/>
          </a:blip>
          <a:stretch>
            <a:fillRect/>
          </a:stretch>
        </p:blipFill>
        <p:spPr>
          <a:xfrm>
            <a:off x="152400" y="1494550"/>
            <a:ext cx="4533701" cy="2800226"/>
          </a:xfrm>
          <a:prstGeom prst="rect">
            <a:avLst/>
          </a:prstGeom>
          <a:noFill/>
          <a:ln>
            <a:noFill/>
          </a:ln>
        </p:spPr>
      </p:pic>
      <p:pic>
        <p:nvPicPr>
          <p:cNvPr id="391" name="Google Shape;391;p30"/>
          <p:cNvPicPr preferRelativeResize="0"/>
          <p:nvPr/>
        </p:nvPicPr>
        <p:blipFill>
          <a:blip r:embed="rId4">
            <a:alphaModFix/>
          </a:blip>
          <a:stretch>
            <a:fillRect/>
          </a:stretch>
        </p:blipFill>
        <p:spPr>
          <a:xfrm>
            <a:off x="4825525" y="1494550"/>
            <a:ext cx="4254850" cy="305675"/>
          </a:xfrm>
          <a:prstGeom prst="rect">
            <a:avLst/>
          </a:prstGeom>
          <a:noFill/>
          <a:ln>
            <a:noFill/>
          </a:ln>
        </p:spPr>
      </p:pic>
      <p:sp>
        <p:nvSpPr>
          <p:cNvPr id="392" name="Google Shape;392;p30"/>
          <p:cNvSpPr txBox="1"/>
          <p:nvPr>
            <p:ph idx="1" type="body"/>
          </p:nvPr>
        </p:nvSpPr>
        <p:spPr>
          <a:xfrm>
            <a:off x="4815900" y="1952625"/>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Haar wavelet is a specific, simple example of a wavelet. It consists of a “scaling function” and a “wavelet function”.</a:t>
            </a:r>
            <a:endParaRPr/>
          </a:p>
          <a:p>
            <a:pPr indent="0" lvl="0" marL="0" rtl="0" algn="l">
              <a:spcBef>
                <a:spcPts val="1200"/>
              </a:spcBef>
              <a:spcAft>
                <a:spcPts val="0"/>
              </a:spcAft>
              <a:buNone/>
            </a:pPr>
            <a:r>
              <a:rPr lang="en"/>
              <a:t>The Haar wavelet can be used to create a basis for L</a:t>
            </a:r>
            <a:r>
              <a:rPr baseline="30000" lang="en"/>
              <a:t>2</a:t>
            </a:r>
            <a:r>
              <a:rPr lang="en"/>
              <a:t>([0,1]).</a:t>
            </a:r>
            <a:endParaRPr/>
          </a:p>
          <a:p>
            <a:pPr indent="-311150" lvl="0" marL="457200" rtl="0" algn="l">
              <a:spcBef>
                <a:spcPts val="1200"/>
              </a:spcBef>
              <a:spcAft>
                <a:spcPts val="0"/>
              </a:spcAft>
              <a:buSzPts val="1300"/>
              <a:buChar char="➢"/>
            </a:pPr>
            <a:r>
              <a:rPr lang="en"/>
              <a:t>This basis forms a complete and orthonormal basis of </a:t>
            </a:r>
            <a:r>
              <a:rPr lang="en"/>
              <a:t>L</a:t>
            </a:r>
            <a:r>
              <a:rPr baseline="30000" lang="en"/>
              <a:t>2</a:t>
            </a:r>
            <a:r>
              <a:rPr lang="en"/>
              <a:t>([0,1]).</a:t>
            </a:r>
            <a:endParaRPr/>
          </a:p>
          <a:p>
            <a:pPr indent="0" lvl="0" marL="0" rtl="0" algn="l">
              <a:spcBef>
                <a:spcPts val="1200"/>
              </a:spcBef>
              <a:spcAft>
                <a:spcPts val="1200"/>
              </a:spcAft>
              <a:buNone/>
            </a:pPr>
            <a:r>
              <a:rPr lang="en"/>
              <a:t>Multiresolution Analysis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6A5AF"/>
        </a:solidFill>
      </p:bgPr>
    </p:bg>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Example </a:t>
            </a:r>
            <a:endParaRPr/>
          </a:p>
        </p:txBody>
      </p:sp>
      <p:pic>
        <p:nvPicPr>
          <p:cNvPr id="398" name="Google Shape;398;p31"/>
          <p:cNvPicPr preferRelativeResize="0"/>
          <p:nvPr/>
        </p:nvPicPr>
        <p:blipFill>
          <a:blip r:embed="rId3">
            <a:alphaModFix/>
          </a:blip>
          <a:stretch>
            <a:fillRect/>
          </a:stretch>
        </p:blipFill>
        <p:spPr>
          <a:xfrm>
            <a:off x="152400" y="1750275"/>
            <a:ext cx="8839204" cy="23177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824000" y="1258425"/>
            <a:ext cx="6494700" cy="2430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400"/>
              <a:t>Using Fourier Series to solve the following PDE’s:</a:t>
            </a:r>
            <a:endParaRPr sz="2400"/>
          </a:p>
          <a:p>
            <a:pPr indent="-381000" lvl="0" marL="457200" rtl="0" algn="l">
              <a:spcBef>
                <a:spcPts val="0"/>
              </a:spcBef>
              <a:spcAft>
                <a:spcPts val="0"/>
              </a:spcAft>
              <a:buSzPts val="2400"/>
              <a:buChar char="➢"/>
            </a:pPr>
            <a:r>
              <a:rPr lang="en" sz="2400"/>
              <a:t>The one-dimensional wave equation</a:t>
            </a:r>
            <a:endParaRPr sz="2400"/>
          </a:p>
          <a:p>
            <a:pPr indent="-381000" lvl="0" marL="457200" rtl="0" algn="l">
              <a:spcBef>
                <a:spcPts val="0"/>
              </a:spcBef>
              <a:spcAft>
                <a:spcPts val="0"/>
              </a:spcAft>
              <a:buSzPts val="2400"/>
              <a:buChar char="➢"/>
            </a:pPr>
            <a:r>
              <a:rPr lang="en" sz="2400"/>
              <a:t>The two-dimensional Laplace equation</a:t>
            </a:r>
            <a:endParaRPr sz="2400"/>
          </a:p>
          <a:p>
            <a:pPr indent="-381000" lvl="0" marL="457200" rtl="0" algn="l">
              <a:spcBef>
                <a:spcPts val="0"/>
              </a:spcBef>
              <a:spcAft>
                <a:spcPts val="0"/>
              </a:spcAft>
              <a:buSzPts val="2400"/>
              <a:buChar char="➢"/>
            </a:pPr>
            <a:r>
              <a:rPr lang="en" sz="2400"/>
              <a:t>The KdV equation</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15"/>
          <p:cNvSpPr txBox="1"/>
          <p:nvPr>
            <p:ph type="title"/>
          </p:nvPr>
        </p:nvSpPr>
        <p:spPr>
          <a:xfrm>
            <a:off x="1056750" y="34285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The Wave Equation</a:t>
            </a:r>
            <a:endParaRPr sz="2800"/>
          </a:p>
        </p:txBody>
      </p:sp>
      <p:sp>
        <p:nvSpPr>
          <p:cNvPr id="289" name="Google Shape;289;p15"/>
          <p:cNvSpPr txBox="1"/>
          <p:nvPr>
            <p:ph idx="1" type="body"/>
          </p:nvPr>
        </p:nvSpPr>
        <p:spPr>
          <a:xfrm>
            <a:off x="194825" y="1928700"/>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Our 1D wave equation is given as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Char char="➢"/>
            </a:pPr>
            <a:r>
              <a:rPr lang="en"/>
              <a:t>Where u is a function of both space and time, and c is the speed of the wave</a:t>
            </a:r>
            <a:endParaRPr/>
          </a:p>
          <a:p>
            <a:pPr indent="0" lvl="0" marL="0" rtl="0" algn="l">
              <a:spcBef>
                <a:spcPts val="1200"/>
              </a:spcBef>
              <a:spcAft>
                <a:spcPts val="0"/>
              </a:spcAft>
              <a:buNone/>
            </a:pPr>
            <a:r>
              <a:rPr lang="en"/>
              <a:t>The wave equation model the propagation of waves with a constant speed and describes phenomena such as waves on an elastic string, sound waves or light waves in a vacuum.</a:t>
            </a:r>
            <a:endParaRPr/>
          </a:p>
          <a:p>
            <a:pPr indent="0" lvl="0" marL="0" rtl="0" algn="l">
              <a:spcBef>
                <a:spcPts val="1200"/>
              </a:spcBef>
              <a:spcAft>
                <a:spcPts val="1200"/>
              </a:spcAft>
              <a:buNone/>
            </a:pPr>
            <a:r>
              <a:t/>
            </a:r>
            <a:endParaRPr/>
          </a:p>
        </p:txBody>
      </p:sp>
      <p:pic>
        <p:nvPicPr>
          <p:cNvPr id="290" name="Google Shape;290;p15"/>
          <p:cNvPicPr preferRelativeResize="0"/>
          <p:nvPr/>
        </p:nvPicPr>
        <p:blipFill>
          <a:blip r:embed="rId3">
            <a:alphaModFix/>
          </a:blip>
          <a:stretch>
            <a:fillRect/>
          </a:stretch>
        </p:blipFill>
        <p:spPr>
          <a:xfrm>
            <a:off x="1423650" y="2255600"/>
            <a:ext cx="1396232" cy="445350"/>
          </a:xfrm>
          <a:prstGeom prst="rect">
            <a:avLst/>
          </a:prstGeom>
          <a:noFill/>
          <a:ln>
            <a:noFill/>
          </a:ln>
        </p:spPr>
      </p:pic>
      <p:sp>
        <p:nvSpPr>
          <p:cNvPr id="291" name="Google Shape;291;p15"/>
          <p:cNvSpPr txBox="1"/>
          <p:nvPr>
            <p:ph idx="1" type="body"/>
          </p:nvPr>
        </p:nvSpPr>
        <p:spPr>
          <a:xfrm>
            <a:off x="4675075" y="1928700"/>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Since its second order in time, two initial conditions are required to determine a unique solution.</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br>
              <a:rPr lang="en"/>
            </a:br>
            <a:endParaRPr/>
          </a:p>
        </p:txBody>
      </p:sp>
      <p:pic>
        <p:nvPicPr>
          <p:cNvPr id="292" name="Google Shape;292;p15"/>
          <p:cNvPicPr preferRelativeResize="0"/>
          <p:nvPr/>
        </p:nvPicPr>
        <p:blipFill>
          <a:blip r:embed="rId4">
            <a:alphaModFix/>
          </a:blip>
          <a:stretch>
            <a:fillRect/>
          </a:stretch>
        </p:blipFill>
        <p:spPr>
          <a:xfrm>
            <a:off x="4862125" y="2571750"/>
            <a:ext cx="1784443" cy="999300"/>
          </a:xfrm>
          <a:prstGeom prst="rect">
            <a:avLst/>
          </a:prstGeom>
          <a:noFill/>
          <a:ln>
            <a:noFill/>
          </a:ln>
        </p:spPr>
      </p:pic>
      <p:pic>
        <p:nvPicPr>
          <p:cNvPr id="293" name="Google Shape;293;p15"/>
          <p:cNvPicPr preferRelativeResize="0"/>
          <p:nvPr/>
        </p:nvPicPr>
        <p:blipFill>
          <a:blip r:embed="rId5">
            <a:alphaModFix/>
          </a:blip>
          <a:stretch>
            <a:fillRect/>
          </a:stretch>
        </p:blipFill>
        <p:spPr>
          <a:xfrm>
            <a:off x="4862125" y="3616200"/>
            <a:ext cx="3114775" cy="221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6"/>
          <p:cNvSpPr txBox="1"/>
          <p:nvPr>
            <p:ph type="title"/>
          </p:nvPr>
        </p:nvSpPr>
        <p:spPr>
          <a:xfrm>
            <a:off x="1056750" y="34285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The Wave </a:t>
            </a:r>
            <a:r>
              <a:rPr lang="en" sz="2800"/>
              <a:t>Equation cont.</a:t>
            </a:r>
            <a:endParaRPr sz="2800"/>
          </a:p>
        </p:txBody>
      </p:sp>
      <p:sp>
        <p:nvSpPr>
          <p:cNvPr id="299" name="Google Shape;299;p16"/>
          <p:cNvSpPr txBox="1"/>
          <p:nvPr>
            <p:ph idx="1" type="body"/>
          </p:nvPr>
        </p:nvSpPr>
        <p:spPr>
          <a:xfrm>
            <a:off x="194825" y="1928700"/>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separated solutions of the wave equation that are </a:t>
            </a:r>
            <a:r>
              <a:rPr lang="en"/>
              <a:t>proportional to e</a:t>
            </a:r>
            <a:r>
              <a:rPr baseline="30000" lang="en"/>
              <a:t>inx </a:t>
            </a:r>
            <a:r>
              <a:rPr lang="en"/>
              <a:t>:</a:t>
            </a:r>
            <a:endParaRPr/>
          </a:p>
          <a:p>
            <a:pPr indent="-311150" lvl="0" marL="457200" rtl="0" algn="l">
              <a:spcBef>
                <a:spcPts val="1200"/>
              </a:spcBef>
              <a:spcAft>
                <a:spcPts val="0"/>
              </a:spcAft>
              <a:buSzPts val="1300"/>
              <a:buChar char="➢"/>
            </a:pPr>
            <a:r>
              <a:rPr lang="en"/>
              <a:t>For n≠0 we have</a:t>
            </a:r>
            <a:endParaRPr/>
          </a:p>
          <a:p>
            <a:pPr indent="0" lvl="0" marL="914400" rtl="0" algn="l">
              <a:spcBef>
                <a:spcPts val="1200"/>
              </a:spcBef>
              <a:spcAft>
                <a:spcPts val="0"/>
              </a:spcAft>
              <a:buNone/>
            </a:pPr>
            <a:r>
              <a:t/>
            </a:r>
            <a:endParaRPr/>
          </a:p>
          <a:p>
            <a:pPr indent="-311150" lvl="0" marL="457200" rtl="0" algn="l">
              <a:spcBef>
                <a:spcPts val="1200"/>
              </a:spcBef>
              <a:spcAft>
                <a:spcPts val="0"/>
              </a:spcAft>
              <a:buSzPts val="1300"/>
              <a:buChar char="➢"/>
            </a:pPr>
            <a:r>
              <a:rPr lang="en"/>
              <a:t>For n=0 we have</a:t>
            </a:r>
            <a:endParaRPr/>
          </a:p>
        </p:txBody>
      </p:sp>
      <p:sp>
        <p:nvSpPr>
          <p:cNvPr id="300" name="Google Shape;300;p16"/>
          <p:cNvSpPr txBox="1"/>
          <p:nvPr>
            <p:ph idx="1" type="body"/>
          </p:nvPr>
        </p:nvSpPr>
        <p:spPr>
          <a:xfrm>
            <a:off x="4675075" y="1928700"/>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Superimposing these two solutions we get the general solution below:</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01" name="Google Shape;301;p16"/>
          <p:cNvPicPr preferRelativeResize="0"/>
          <p:nvPr/>
        </p:nvPicPr>
        <p:blipFill>
          <a:blip r:embed="rId3">
            <a:alphaModFix/>
          </a:blip>
          <a:stretch>
            <a:fillRect/>
          </a:stretch>
        </p:blipFill>
        <p:spPr>
          <a:xfrm>
            <a:off x="806850" y="2904950"/>
            <a:ext cx="2649425" cy="332900"/>
          </a:xfrm>
          <a:prstGeom prst="rect">
            <a:avLst/>
          </a:prstGeom>
          <a:noFill/>
          <a:ln>
            <a:noFill/>
          </a:ln>
        </p:spPr>
      </p:pic>
      <p:pic>
        <p:nvPicPr>
          <p:cNvPr id="302" name="Google Shape;302;p16"/>
          <p:cNvPicPr preferRelativeResize="0"/>
          <p:nvPr/>
        </p:nvPicPr>
        <p:blipFill>
          <a:blip r:embed="rId4">
            <a:alphaModFix/>
          </a:blip>
          <a:stretch>
            <a:fillRect/>
          </a:stretch>
        </p:blipFill>
        <p:spPr>
          <a:xfrm>
            <a:off x="1206625" y="3616200"/>
            <a:ext cx="1720125" cy="289350"/>
          </a:xfrm>
          <a:prstGeom prst="rect">
            <a:avLst/>
          </a:prstGeom>
          <a:noFill/>
          <a:ln>
            <a:noFill/>
          </a:ln>
        </p:spPr>
      </p:pic>
      <p:pic>
        <p:nvPicPr>
          <p:cNvPr id="303" name="Google Shape;303;p16"/>
          <p:cNvPicPr preferRelativeResize="0"/>
          <p:nvPr/>
        </p:nvPicPr>
        <p:blipFill>
          <a:blip r:embed="rId5">
            <a:alphaModFix/>
          </a:blip>
          <a:stretch>
            <a:fillRect/>
          </a:stretch>
        </p:blipFill>
        <p:spPr>
          <a:xfrm>
            <a:off x="4548800" y="2571750"/>
            <a:ext cx="4526650" cy="1629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7"/>
          <p:cNvSpPr txBox="1"/>
          <p:nvPr>
            <p:ph type="title"/>
          </p:nvPr>
        </p:nvSpPr>
        <p:spPr>
          <a:xfrm>
            <a:off x="1056750" y="342850"/>
            <a:ext cx="7030500" cy="9993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sz="2800"/>
              <a:t>The Wave Equation cont.</a:t>
            </a:r>
            <a:br>
              <a:rPr lang="en" sz="2800"/>
            </a:br>
            <a:r>
              <a:rPr lang="en" sz="2800"/>
              <a:t>In comparison to the Heat equation</a:t>
            </a:r>
            <a:endParaRPr sz="2800"/>
          </a:p>
        </p:txBody>
      </p:sp>
      <p:sp>
        <p:nvSpPr>
          <p:cNvPr id="309" name="Google Shape;309;p17"/>
          <p:cNvSpPr txBox="1"/>
          <p:nvPr>
            <p:ph idx="1" type="body"/>
          </p:nvPr>
        </p:nvSpPr>
        <p:spPr>
          <a:xfrm>
            <a:off x="460150" y="2719650"/>
            <a:ext cx="8221500" cy="17508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 sz="1500"/>
              <a:t>While the solution to the heat equation smoothes out initial data over time, due to the diffusion </a:t>
            </a:r>
            <a:r>
              <a:rPr lang="en" sz="1500"/>
              <a:t>process, the wave equation does not.</a:t>
            </a:r>
            <a:br>
              <a:rPr lang="en" sz="1500"/>
            </a:br>
            <a:endParaRPr sz="1500"/>
          </a:p>
          <a:p>
            <a:pPr indent="-323850" lvl="0" marL="457200" rtl="0" algn="l">
              <a:spcBef>
                <a:spcPts val="0"/>
              </a:spcBef>
              <a:spcAft>
                <a:spcPts val="0"/>
              </a:spcAft>
              <a:buSzPts val="1500"/>
              <a:buChar char="➢"/>
            </a:pPr>
            <a:r>
              <a:rPr lang="en" sz="1500"/>
              <a:t>The solution to the wave equation does not converge to a stationary solution as t → ∞.</a:t>
            </a:r>
            <a:endParaRPr sz="1500"/>
          </a:p>
        </p:txBody>
      </p:sp>
      <p:pic>
        <p:nvPicPr>
          <p:cNvPr id="310" name="Google Shape;310;p17"/>
          <p:cNvPicPr preferRelativeResize="0"/>
          <p:nvPr/>
        </p:nvPicPr>
        <p:blipFill>
          <a:blip r:embed="rId3">
            <a:alphaModFix/>
          </a:blip>
          <a:stretch>
            <a:fillRect/>
          </a:stretch>
        </p:blipFill>
        <p:spPr>
          <a:xfrm>
            <a:off x="2675425" y="1599350"/>
            <a:ext cx="3790950" cy="1066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8"/>
          <p:cNvSpPr txBox="1"/>
          <p:nvPr>
            <p:ph type="title"/>
          </p:nvPr>
        </p:nvSpPr>
        <p:spPr>
          <a:xfrm>
            <a:off x="1303800" y="598575"/>
            <a:ext cx="7030500" cy="99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What is Laplace used for?</a:t>
            </a:r>
            <a:endParaRPr/>
          </a:p>
        </p:txBody>
      </p:sp>
      <p:sp>
        <p:nvSpPr>
          <p:cNvPr id="316" name="Google Shape;316;p18"/>
          <p:cNvSpPr txBox="1"/>
          <p:nvPr>
            <p:ph idx="4294967295" type="body"/>
          </p:nvPr>
        </p:nvSpPr>
        <p:spPr>
          <a:xfrm>
            <a:off x="1303800" y="1990050"/>
            <a:ext cx="3430500" cy="25416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Laplace is used for a specific area or domain such as a circle </a:t>
            </a:r>
            <a:endParaRPr/>
          </a:p>
          <a:p>
            <a:pPr indent="-311150" lvl="0" marL="457200" rtl="0" algn="l">
              <a:spcBef>
                <a:spcPts val="0"/>
              </a:spcBef>
              <a:spcAft>
                <a:spcPts val="0"/>
              </a:spcAft>
              <a:buSzPts val="1300"/>
              <a:buChar char="➔"/>
            </a:pPr>
            <a:r>
              <a:rPr lang="en"/>
              <a:t>If we had a heated circle</a:t>
            </a:r>
            <a:endParaRPr/>
          </a:p>
          <a:p>
            <a:pPr indent="-298450" lvl="1" marL="914400" rtl="0" algn="l">
              <a:spcBef>
                <a:spcPts val="0"/>
              </a:spcBef>
              <a:spcAft>
                <a:spcPts val="0"/>
              </a:spcAft>
              <a:buSzPts val="1100"/>
              <a:buChar char="◆"/>
            </a:pPr>
            <a:r>
              <a:rPr lang="en"/>
              <a:t>If we knew the boundary conditions we would be able to find the temperature at any point inside the circle</a:t>
            </a:r>
            <a:endParaRPr/>
          </a:p>
          <a:p>
            <a:pPr indent="0" lvl="0" marL="0" rtl="0" algn="l">
              <a:spcBef>
                <a:spcPts val="1200"/>
              </a:spcBef>
              <a:spcAft>
                <a:spcPts val="1200"/>
              </a:spcAft>
              <a:buNone/>
            </a:pPr>
            <a:r>
              <a:rPr lang="en"/>
              <a:t>A solution to the Laplace equation can include an infinite sum of terms, but we only need a few to solutions to obtain a good approximation.</a:t>
            </a:r>
            <a:endParaRPr/>
          </a:p>
        </p:txBody>
      </p:sp>
      <p:pic>
        <p:nvPicPr>
          <p:cNvPr id="317" name="Google Shape;317;p18"/>
          <p:cNvPicPr preferRelativeResize="0"/>
          <p:nvPr/>
        </p:nvPicPr>
        <p:blipFill>
          <a:blip r:embed="rId3">
            <a:alphaModFix/>
          </a:blip>
          <a:stretch>
            <a:fillRect/>
          </a:stretch>
        </p:blipFill>
        <p:spPr>
          <a:xfrm>
            <a:off x="5114275" y="1381325"/>
            <a:ext cx="3515950" cy="3422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19"/>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23" name="Google Shape;323;p19"/>
          <p:cNvPicPr preferRelativeResize="0"/>
          <p:nvPr/>
        </p:nvPicPr>
        <p:blipFill>
          <a:blip r:embed="rId3">
            <a:alphaModFix/>
          </a:blip>
          <a:stretch>
            <a:fillRect/>
          </a:stretch>
        </p:blipFill>
        <p:spPr>
          <a:xfrm>
            <a:off x="753875" y="129375"/>
            <a:ext cx="7636250" cy="484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t/>
            </a:r>
            <a:endParaRPr/>
          </a:p>
        </p:txBody>
      </p:sp>
      <p:pic>
        <p:nvPicPr>
          <p:cNvPr id="329" name="Google Shape;329;p20"/>
          <p:cNvPicPr preferRelativeResize="0"/>
          <p:nvPr/>
        </p:nvPicPr>
        <p:blipFill>
          <a:blip r:embed="rId3">
            <a:alphaModFix/>
          </a:blip>
          <a:stretch>
            <a:fillRect/>
          </a:stretch>
        </p:blipFill>
        <p:spPr>
          <a:xfrm>
            <a:off x="299397" y="0"/>
            <a:ext cx="8545207"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title"/>
          </p:nvPr>
        </p:nvSpPr>
        <p:spPr>
          <a:xfrm>
            <a:off x="1056750" y="342850"/>
            <a:ext cx="7030500" cy="999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2800"/>
              <a:t>The KdV Equation</a:t>
            </a:r>
            <a:endParaRPr sz="2800"/>
          </a:p>
        </p:txBody>
      </p:sp>
      <p:sp>
        <p:nvSpPr>
          <p:cNvPr id="335" name="Google Shape;335;p21"/>
          <p:cNvSpPr txBox="1"/>
          <p:nvPr>
            <p:ph idx="1" type="body"/>
          </p:nvPr>
        </p:nvSpPr>
        <p:spPr>
          <a:xfrm>
            <a:off x="194825" y="1928700"/>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above PDE is used to describe waves on shallow water surfaces. More specifically it describes waves that keep their shape while traveling which is known as solitary waves or solitons.</a:t>
            </a:r>
            <a:endParaRPr/>
          </a:p>
          <a:p>
            <a:pPr indent="0" lvl="0" marL="0" rtl="0" algn="l">
              <a:spcBef>
                <a:spcPts val="1200"/>
              </a:spcBef>
              <a:spcAft>
                <a:spcPts val="0"/>
              </a:spcAft>
              <a:buNone/>
            </a:pPr>
            <a:r>
              <a:rPr lang="en"/>
              <a:t>Although the equation is complex because it involves nonlinearity, it can still be solved with a technique called the inverse scattering method. </a:t>
            </a:r>
            <a:endParaRPr/>
          </a:p>
          <a:p>
            <a:pPr indent="-311150" lvl="0" marL="457200" rtl="0" algn="l">
              <a:spcBef>
                <a:spcPts val="1200"/>
              </a:spcBef>
              <a:spcAft>
                <a:spcPts val="0"/>
              </a:spcAft>
              <a:buSzPts val="1300"/>
              <a:buChar char="➢"/>
            </a:pPr>
            <a:r>
              <a:rPr lang="en"/>
              <a:t>However dispersion will be </a:t>
            </a:r>
            <a:r>
              <a:rPr lang="en"/>
              <a:t>discussed later instead of inverse scattering method.</a:t>
            </a:r>
            <a:endParaRPr/>
          </a:p>
        </p:txBody>
      </p:sp>
      <p:sp>
        <p:nvSpPr>
          <p:cNvPr id="336" name="Google Shape;336;p21"/>
          <p:cNvSpPr txBox="1"/>
          <p:nvPr>
            <p:ph idx="1" type="body"/>
          </p:nvPr>
        </p:nvSpPr>
        <p:spPr>
          <a:xfrm>
            <a:off x="4675075" y="1928700"/>
            <a:ext cx="4274100" cy="2541600"/>
          </a:xfrm>
          <a:prstGeom prst="rect">
            <a:avLst/>
          </a:prstGeom>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lang="en"/>
              <a:t>The component uu</a:t>
            </a:r>
            <a:r>
              <a:rPr baseline="-25000" lang="en"/>
              <a:t>x </a:t>
            </a:r>
            <a:r>
              <a:rPr lang="en"/>
              <a:t>is what makes the pde nonlinear.</a:t>
            </a:r>
            <a:endParaRPr/>
          </a:p>
          <a:p>
            <a:pPr indent="-311150" lvl="0" marL="457200" rtl="0" algn="l">
              <a:spcBef>
                <a:spcPts val="1200"/>
              </a:spcBef>
              <a:spcAft>
                <a:spcPts val="0"/>
              </a:spcAft>
              <a:buSzPts val="1300"/>
              <a:buChar char="➢"/>
            </a:pPr>
            <a:r>
              <a:rPr lang="en"/>
              <a:t>Assume that the wave height u is sufficiently small so that the nonlinear component does not influence the solution and we then obtain a linearized KdV equation: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337" name="Google Shape;337;p21"/>
          <p:cNvPicPr preferRelativeResize="0"/>
          <p:nvPr/>
        </p:nvPicPr>
        <p:blipFill>
          <a:blip r:embed="rId3">
            <a:alphaModFix/>
          </a:blip>
          <a:stretch>
            <a:fillRect/>
          </a:stretch>
        </p:blipFill>
        <p:spPr>
          <a:xfrm>
            <a:off x="3505175" y="1342150"/>
            <a:ext cx="2133650" cy="368400"/>
          </a:xfrm>
          <a:prstGeom prst="rect">
            <a:avLst/>
          </a:prstGeom>
          <a:noFill/>
          <a:ln>
            <a:noFill/>
          </a:ln>
        </p:spPr>
      </p:pic>
      <p:pic>
        <p:nvPicPr>
          <p:cNvPr id="338" name="Google Shape;338;p21"/>
          <p:cNvPicPr preferRelativeResize="0"/>
          <p:nvPr/>
        </p:nvPicPr>
        <p:blipFill>
          <a:blip r:embed="rId4">
            <a:alphaModFix/>
          </a:blip>
          <a:stretch>
            <a:fillRect/>
          </a:stretch>
        </p:blipFill>
        <p:spPr>
          <a:xfrm>
            <a:off x="4920243" y="3389200"/>
            <a:ext cx="3783757" cy="999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