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Lato"/>
      <p:regular r:id="rId22"/>
      <p:bold r:id="rId23"/>
      <p:italic r:id="rId24"/>
      <p:boldItalic r:id="rId25"/>
    </p:embeddedFont>
    <p:embeddedFont>
      <p:font typeface="Syne"/>
      <p:regular r:id="rId26"/>
      <p:bold r:id="rId27"/>
    </p:embeddedFont>
    <p:embeddedFont>
      <p:font typeface="Syne SemiBold"/>
      <p:regular r:id="rId28"/>
      <p:bold r:id="rId29"/>
    </p:embeddedFont>
    <p:embeddedFont>
      <p:font typeface="Barlow SemiBold"/>
      <p:regular r:id="rId30"/>
      <p:bold r:id="rId31"/>
      <p:italic r:id="rId32"/>
      <p:boldItalic r:id="rId33"/>
    </p:embeddedFont>
    <p:embeddedFont>
      <p:font typeface="Commissioner ExtraBold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jKRb4XcLzsPMZzsrWqEuqCQ5F5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Lato-regular.fntdata"/><Relationship Id="rId21" Type="http://schemas.openxmlformats.org/officeDocument/2006/relationships/slide" Target="slides/slide17.xml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yne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SyneSemiBold-regular.fntdata"/><Relationship Id="rId27" Type="http://schemas.openxmlformats.org/officeDocument/2006/relationships/font" Target="fonts/Syn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yneSemiBo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Bold-bold.fntdata"/><Relationship Id="rId30" Type="http://schemas.openxmlformats.org/officeDocument/2006/relationships/font" Target="fonts/BarlowSemiBold-regular.fntdata"/><Relationship Id="rId11" Type="http://schemas.openxmlformats.org/officeDocument/2006/relationships/slide" Target="slides/slide7.xml"/><Relationship Id="rId33" Type="http://schemas.openxmlformats.org/officeDocument/2006/relationships/font" Target="fonts/BarlowSemiBold-boldItalic.fntdata"/><Relationship Id="rId10" Type="http://schemas.openxmlformats.org/officeDocument/2006/relationships/slide" Target="slides/slide6.xml"/><Relationship Id="rId32" Type="http://schemas.openxmlformats.org/officeDocument/2006/relationships/font" Target="fonts/BarlowSemiBold-italic.fntdata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font" Target="fonts/CommissionerExtraBold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hilda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hilda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efced0a6f_1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1efced0a6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8c4739b808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8c4739b80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shraddha height, hilda weight, ema predictors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8c4739b808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8c4739b80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hilda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3c3d8e987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23c3d8e987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c3d8e987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ema</a:t>
            </a:r>
            <a:endParaRPr/>
          </a:p>
        </p:txBody>
      </p:sp>
      <p:sp>
        <p:nvSpPr>
          <p:cNvPr id="249" name="Google Shape;249;g23c3d8e987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hilda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hilda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Possible Question: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Does a dog’s obedience rate and the ability to respond to commands predict a dog’s height?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Original: </a:t>
            </a:r>
            <a:r>
              <a:rPr lang="en-US"/>
              <a:t>Does a dog’s ability to respond to commands predict a dog’s height?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Original: Does a dog’s obedience rate and the ability to respond to commands predict a dog’s height?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shraddha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c4739b80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8c4739b8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shraddha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c4ab6e66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c4ab6e66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shraddha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c4ab6e66d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3c4ab6e66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ema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c3d8e987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3c3d8e98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shraddha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0"/>
          <p:cNvSpPr/>
          <p:nvPr/>
        </p:nvSpPr>
        <p:spPr>
          <a:xfrm>
            <a:off x="-730625" y="4223451"/>
            <a:ext cx="4868528" cy="1019188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0"/>
          <p:cNvSpPr/>
          <p:nvPr/>
        </p:nvSpPr>
        <p:spPr>
          <a:xfrm rot="4919997">
            <a:off x="-313064" y="3577515"/>
            <a:ext cx="2199492" cy="1987509"/>
          </a:xfrm>
          <a:custGeom>
            <a:rect b="b" l="l" r="r" t="t"/>
            <a:pathLst>
              <a:path extrusionOk="0" h="62546" w="69217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0"/>
          <p:cNvSpPr/>
          <p:nvPr/>
        </p:nvSpPr>
        <p:spPr>
          <a:xfrm rot="430479">
            <a:off x="48915" y="-222860"/>
            <a:ext cx="2155859" cy="1948081"/>
          </a:xfrm>
          <a:custGeom>
            <a:rect b="b" l="l" r="r" t="t"/>
            <a:pathLst>
              <a:path extrusionOk="0" h="62546" w="69217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0"/>
          <p:cNvSpPr/>
          <p:nvPr/>
        </p:nvSpPr>
        <p:spPr>
          <a:xfrm>
            <a:off x="7418125" y="3343925"/>
            <a:ext cx="2290125" cy="2206451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0"/>
          <p:cNvSpPr txBox="1"/>
          <p:nvPr>
            <p:ph type="ctrTitle"/>
          </p:nvPr>
        </p:nvSpPr>
        <p:spPr>
          <a:xfrm>
            <a:off x="1116600" y="1247275"/>
            <a:ext cx="7314000" cy="20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0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10"/>
          <p:cNvSpPr txBox="1"/>
          <p:nvPr>
            <p:ph idx="1" type="subTitle"/>
          </p:nvPr>
        </p:nvSpPr>
        <p:spPr>
          <a:xfrm>
            <a:off x="4701700" y="3607600"/>
            <a:ext cx="35631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0"/>
          <p:cNvSpPr/>
          <p:nvPr/>
        </p:nvSpPr>
        <p:spPr>
          <a:xfrm flipH="1">
            <a:off x="-2339200" y="-202835"/>
            <a:ext cx="3678948" cy="2369960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0"/>
          <p:cNvSpPr/>
          <p:nvPr/>
        </p:nvSpPr>
        <p:spPr>
          <a:xfrm rot="-5901255">
            <a:off x="7272343" y="-1250861"/>
            <a:ext cx="2933454" cy="2884727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/>
          <p:nvPr/>
        </p:nvSpPr>
        <p:spPr>
          <a:xfrm>
            <a:off x="2794625" y="4306375"/>
            <a:ext cx="4747219" cy="887388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9"/>
          <p:cNvSpPr/>
          <p:nvPr/>
        </p:nvSpPr>
        <p:spPr>
          <a:xfrm rot="5400000">
            <a:off x="-471136" y="3834293"/>
            <a:ext cx="2246179" cy="1460600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9"/>
          <p:cNvSpPr/>
          <p:nvPr/>
        </p:nvSpPr>
        <p:spPr>
          <a:xfrm flipH="1">
            <a:off x="-30975" y="-39975"/>
            <a:ext cx="3514322" cy="2263908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9"/>
          <p:cNvSpPr/>
          <p:nvPr/>
        </p:nvSpPr>
        <p:spPr>
          <a:xfrm>
            <a:off x="6772625" y="3900325"/>
            <a:ext cx="2531000" cy="1293450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9"/>
          <p:cNvSpPr txBox="1"/>
          <p:nvPr>
            <p:ph hasCustomPrompt="1" type="title"/>
          </p:nvPr>
        </p:nvSpPr>
        <p:spPr>
          <a:xfrm>
            <a:off x="3925525" y="1406850"/>
            <a:ext cx="45519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9"/>
          <p:cNvSpPr txBox="1"/>
          <p:nvPr>
            <p:ph idx="1" type="subTitle"/>
          </p:nvPr>
        </p:nvSpPr>
        <p:spPr>
          <a:xfrm>
            <a:off x="3927157" y="3342625"/>
            <a:ext cx="454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/>
          <p:nvPr/>
        </p:nvSpPr>
        <p:spPr>
          <a:xfrm>
            <a:off x="-1276825" y="-338425"/>
            <a:ext cx="3566904" cy="89128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1"/>
          <p:cNvSpPr/>
          <p:nvPr/>
        </p:nvSpPr>
        <p:spPr>
          <a:xfrm rot="10800000">
            <a:off x="6583825" y="4295000"/>
            <a:ext cx="3566904" cy="89128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1"/>
          <p:cNvSpPr/>
          <p:nvPr/>
        </p:nvSpPr>
        <p:spPr>
          <a:xfrm>
            <a:off x="-801000" y="-447950"/>
            <a:ext cx="2531000" cy="1293450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1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subTitle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/>
          <p:nvPr/>
        </p:nvSpPr>
        <p:spPr>
          <a:xfrm>
            <a:off x="1353872" y="-169303"/>
            <a:ext cx="7887674" cy="10687980"/>
          </a:xfrm>
          <a:custGeom>
            <a:rect b="b" l="l" r="r" t="t"/>
            <a:pathLst>
              <a:path extrusionOk="0" h="31753" w="23730">
                <a:moveTo>
                  <a:pt x="1" y="0"/>
                </a:moveTo>
                <a:cubicBezTo>
                  <a:pt x="12" y="191"/>
                  <a:pt x="120" y="357"/>
                  <a:pt x="191" y="524"/>
                </a:cubicBezTo>
                <a:cubicBezTo>
                  <a:pt x="465" y="1084"/>
                  <a:pt x="763" y="1643"/>
                  <a:pt x="1084" y="2179"/>
                </a:cubicBezTo>
                <a:cubicBezTo>
                  <a:pt x="2287" y="4179"/>
                  <a:pt x="3870" y="5846"/>
                  <a:pt x="5942" y="7013"/>
                </a:cubicBezTo>
                <a:cubicBezTo>
                  <a:pt x="7347" y="7799"/>
                  <a:pt x="8835" y="8382"/>
                  <a:pt x="10395" y="8799"/>
                </a:cubicBezTo>
                <a:cubicBezTo>
                  <a:pt x="11490" y="9097"/>
                  <a:pt x="12562" y="9454"/>
                  <a:pt x="13490" y="10168"/>
                </a:cubicBezTo>
                <a:cubicBezTo>
                  <a:pt x="14526" y="10966"/>
                  <a:pt x="15479" y="11847"/>
                  <a:pt x="16264" y="12895"/>
                </a:cubicBezTo>
                <a:cubicBezTo>
                  <a:pt x="18086" y="15252"/>
                  <a:pt x="19122" y="17931"/>
                  <a:pt x="19443" y="20907"/>
                </a:cubicBezTo>
                <a:cubicBezTo>
                  <a:pt x="19586" y="22336"/>
                  <a:pt x="19622" y="23789"/>
                  <a:pt x="19741" y="25218"/>
                </a:cubicBezTo>
                <a:cubicBezTo>
                  <a:pt x="19813" y="26230"/>
                  <a:pt x="19979" y="27206"/>
                  <a:pt x="20313" y="28170"/>
                </a:cubicBezTo>
                <a:cubicBezTo>
                  <a:pt x="20848" y="29635"/>
                  <a:pt x="21777" y="30778"/>
                  <a:pt x="23134" y="31552"/>
                </a:cubicBezTo>
                <a:cubicBezTo>
                  <a:pt x="23287" y="31643"/>
                  <a:pt x="23448" y="31752"/>
                  <a:pt x="23633" y="31752"/>
                </a:cubicBezTo>
                <a:cubicBezTo>
                  <a:pt x="23665" y="31752"/>
                  <a:pt x="23697" y="31749"/>
                  <a:pt x="23730" y="31742"/>
                </a:cubicBezTo>
                <a:lnTo>
                  <a:pt x="237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3"/>
          <p:cNvSpPr/>
          <p:nvPr/>
        </p:nvSpPr>
        <p:spPr>
          <a:xfrm>
            <a:off x="-1234475" y="4471600"/>
            <a:ext cx="3451957" cy="747486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3"/>
          <p:cNvSpPr/>
          <p:nvPr/>
        </p:nvSpPr>
        <p:spPr>
          <a:xfrm>
            <a:off x="6312624" y="-89900"/>
            <a:ext cx="3002097" cy="801511"/>
          </a:xfrm>
          <a:custGeom>
            <a:rect b="b" l="l" r="r" t="t"/>
            <a:pathLst>
              <a:path extrusionOk="0" h="21116" w="79091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3"/>
          <p:cNvSpPr txBox="1"/>
          <p:nvPr>
            <p:ph type="title"/>
          </p:nvPr>
        </p:nvSpPr>
        <p:spPr>
          <a:xfrm>
            <a:off x="1505914" y="2913163"/>
            <a:ext cx="28986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yne SemiBold"/>
              <a:buNone/>
              <a:defRPr sz="2000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subTitle"/>
          </p:nvPr>
        </p:nvSpPr>
        <p:spPr>
          <a:xfrm>
            <a:off x="1506814" y="3406913"/>
            <a:ext cx="28968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13"/>
          <p:cNvSpPr txBox="1"/>
          <p:nvPr>
            <p:ph idx="2" type="subTitle"/>
          </p:nvPr>
        </p:nvSpPr>
        <p:spPr>
          <a:xfrm>
            <a:off x="4739486" y="1909223"/>
            <a:ext cx="2898600" cy="1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3"/>
          <p:cNvSpPr txBox="1"/>
          <p:nvPr>
            <p:ph idx="3" type="subTitle"/>
          </p:nvPr>
        </p:nvSpPr>
        <p:spPr>
          <a:xfrm>
            <a:off x="4739486" y="1412563"/>
            <a:ext cx="28986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yne SemiBold"/>
              <a:buNone/>
              <a:defRPr sz="2000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/>
          <p:nvPr/>
        </p:nvSpPr>
        <p:spPr>
          <a:xfrm flipH="1">
            <a:off x="-2339200" y="-202835"/>
            <a:ext cx="3678948" cy="2369960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4"/>
          <p:cNvSpPr/>
          <p:nvPr/>
        </p:nvSpPr>
        <p:spPr>
          <a:xfrm>
            <a:off x="7277150" y="2601950"/>
            <a:ext cx="2933467" cy="2884739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4"/>
          <p:cNvSpPr/>
          <p:nvPr/>
        </p:nvSpPr>
        <p:spPr>
          <a:xfrm>
            <a:off x="7158125" y="-793875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46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14"/>
          <p:cNvSpPr txBox="1"/>
          <p:nvPr>
            <p:ph idx="1" type="subTitle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title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/>
          <p:nvPr/>
        </p:nvSpPr>
        <p:spPr>
          <a:xfrm>
            <a:off x="6902721" y="-533225"/>
            <a:ext cx="3477765" cy="2240359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5"/>
          <p:cNvSpPr/>
          <p:nvPr/>
        </p:nvSpPr>
        <p:spPr>
          <a:xfrm>
            <a:off x="6840375" y="3860538"/>
            <a:ext cx="2031884" cy="1321297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5"/>
          <p:cNvSpPr/>
          <p:nvPr/>
        </p:nvSpPr>
        <p:spPr>
          <a:xfrm>
            <a:off x="6552475" y="-340700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-208250" y="4062488"/>
            <a:ext cx="2879987" cy="1471965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7779188" y="3174075"/>
            <a:ext cx="622125" cy="600725"/>
          </a:xfrm>
          <a:custGeom>
            <a:rect b="b" l="l" r="r" t="t"/>
            <a:pathLst>
              <a:path extrusionOk="0" h="24029" w="24885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5"/>
          <p:cNvSpPr txBox="1"/>
          <p:nvPr>
            <p:ph idx="1" type="subTitle"/>
          </p:nvPr>
        </p:nvSpPr>
        <p:spPr>
          <a:xfrm>
            <a:off x="843000" y="1436150"/>
            <a:ext cx="48444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15"/>
          <p:cNvSpPr txBox="1"/>
          <p:nvPr>
            <p:ph type="title"/>
          </p:nvPr>
        </p:nvSpPr>
        <p:spPr>
          <a:xfrm>
            <a:off x="713250" y="469500"/>
            <a:ext cx="5784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/>
          <p:nvPr/>
        </p:nvSpPr>
        <p:spPr>
          <a:xfrm>
            <a:off x="3269949" y="3913766"/>
            <a:ext cx="6732640" cy="1258519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6"/>
          <p:cNvSpPr/>
          <p:nvPr/>
        </p:nvSpPr>
        <p:spPr>
          <a:xfrm rot="10800000">
            <a:off x="-626096" y="-193028"/>
            <a:ext cx="3369906" cy="1722364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6"/>
          <p:cNvSpPr/>
          <p:nvPr/>
        </p:nvSpPr>
        <p:spPr>
          <a:xfrm>
            <a:off x="6098039" y="3457193"/>
            <a:ext cx="3402170" cy="1738655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6"/>
          <p:cNvSpPr/>
          <p:nvPr/>
        </p:nvSpPr>
        <p:spPr>
          <a:xfrm>
            <a:off x="509300" y="-193031"/>
            <a:ext cx="2657853" cy="709603"/>
          </a:xfrm>
          <a:custGeom>
            <a:rect b="b" l="l" r="r" t="t"/>
            <a:pathLst>
              <a:path extrusionOk="0" h="21116" w="79091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6"/>
          <p:cNvSpPr txBox="1"/>
          <p:nvPr>
            <p:ph type="title"/>
          </p:nvPr>
        </p:nvSpPr>
        <p:spPr>
          <a:xfrm>
            <a:off x="1388100" y="1724700"/>
            <a:ext cx="6367800" cy="16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/>
          <p:nvPr/>
        </p:nvSpPr>
        <p:spPr>
          <a:xfrm flipH="1" rot="-5400000">
            <a:off x="-534003" y="-410922"/>
            <a:ext cx="2365353" cy="2540748"/>
          </a:xfrm>
          <a:custGeom>
            <a:rect b="b" l="l" r="r" t="t"/>
            <a:pathLst>
              <a:path extrusionOk="0" h="57509" w="53539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7"/>
          <p:cNvSpPr/>
          <p:nvPr/>
        </p:nvSpPr>
        <p:spPr>
          <a:xfrm rot="10800000">
            <a:off x="-2149526" y="3143152"/>
            <a:ext cx="4858076" cy="3129548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7"/>
          <p:cNvSpPr/>
          <p:nvPr/>
        </p:nvSpPr>
        <p:spPr>
          <a:xfrm>
            <a:off x="7519300" y="3392550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7"/>
          <p:cNvSpPr/>
          <p:nvPr/>
        </p:nvSpPr>
        <p:spPr>
          <a:xfrm rot="-1037058">
            <a:off x="-168127" y="-141641"/>
            <a:ext cx="1977187" cy="527877"/>
          </a:xfrm>
          <a:custGeom>
            <a:rect b="b" l="l" r="r" t="t"/>
            <a:pathLst>
              <a:path extrusionOk="0" h="21116" w="79091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7"/>
          <p:cNvSpPr txBox="1"/>
          <p:nvPr>
            <p:ph type="title"/>
          </p:nvPr>
        </p:nvSpPr>
        <p:spPr>
          <a:xfrm>
            <a:off x="2446975" y="1870148"/>
            <a:ext cx="48645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60" name="Google Shape;60;p17"/>
          <p:cNvSpPr txBox="1"/>
          <p:nvPr>
            <p:ph idx="1" type="subTitle"/>
          </p:nvPr>
        </p:nvSpPr>
        <p:spPr>
          <a:xfrm>
            <a:off x="2444575" y="2758163"/>
            <a:ext cx="4866900" cy="1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661875" y="933675"/>
            <a:ext cx="40950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b="0" i="0" sz="3100" u="none" cap="none" strike="noStrike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b="0" i="0" sz="2800" u="none" cap="none" strike="noStrik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b="0" i="0" sz="2800" u="none" cap="none" strike="noStrik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b="0" i="0" sz="2800" u="none" cap="none" strike="noStrik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b="0" i="0" sz="2800" u="none" cap="none" strike="noStrik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b="0" i="0" sz="2800" u="none" cap="none" strike="noStrik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b="0" i="0" sz="2800" u="none" cap="none" strike="noStrik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b="0" i="0" sz="2800" u="none" cap="none" strike="noStrik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b="0" i="0" sz="2800" u="none" cap="none" strike="noStrike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b="0" i="0" sz="1800" u="none" cap="none" strike="noStrik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b="0" i="0" sz="1400" u="none" cap="none" strike="noStrik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b="0" i="0" sz="1400" u="none" cap="none" strike="noStrik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b="0" i="0" sz="1400" u="none" cap="none" strike="noStrik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b="0" i="0" sz="1400" u="none" cap="none" strike="noStrik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b="0" i="0" sz="1400" u="none" cap="none" strike="noStrik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 b="0" i="0" sz="1400" u="none" cap="none" strike="noStrik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 b="0" i="0" sz="1400" u="none" cap="none" strike="noStrik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 b="0" i="0" sz="1400" u="none" cap="none" strike="noStrik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/>
          <p:nvPr/>
        </p:nvSpPr>
        <p:spPr>
          <a:xfrm>
            <a:off x="4535800" y="3584250"/>
            <a:ext cx="3894900" cy="6441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>
            <p:ph type="ctrTitle"/>
          </p:nvPr>
        </p:nvSpPr>
        <p:spPr>
          <a:xfrm>
            <a:off x="1116600" y="1247275"/>
            <a:ext cx="7314000" cy="20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Dog intelligence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may predict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the size of a dog </a:t>
            </a:r>
            <a:endParaRPr/>
          </a:p>
        </p:txBody>
      </p:sp>
      <p:sp>
        <p:nvSpPr>
          <p:cNvPr id="77" name="Google Shape;77;p1"/>
          <p:cNvSpPr txBox="1"/>
          <p:nvPr>
            <p:ph idx="1" type="subTitle"/>
          </p:nvPr>
        </p:nvSpPr>
        <p:spPr>
          <a:xfrm>
            <a:off x="4701700" y="3660450"/>
            <a:ext cx="35631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Shraddha Swaroop, Emalina Huerta &amp; Hilda Ulloa, STATS 510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Results Q2</a:t>
            </a:r>
            <a:endParaRPr/>
          </a:p>
        </p:txBody>
      </p:sp>
      <p:pic>
        <p:nvPicPr>
          <p:cNvPr id="180" name="Google Shape;18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" y="1019738"/>
            <a:ext cx="6389184" cy="4055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/>
          <p:cNvSpPr txBox="1"/>
          <p:nvPr>
            <p:ph idx="1" type="subTitle"/>
          </p:nvPr>
        </p:nvSpPr>
        <p:spPr>
          <a:xfrm>
            <a:off x="6545850" y="1019750"/>
            <a:ext cx="23568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u="sng">
                <a:solidFill>
                  <a:srgbClr val="2E3338"/>
                </a:solidFill>
              </a:rPr>
              <a:t>There is a relationship between weight and height of a dog</a:t>
            </a:r>
            <a:br>
              <a:rPr b="1" lang="en-US" sz="1500" u="sng">
                <a:solidFill>
                  <a:srgbClr val="2E3338"/>
                </a:solidFill>
              </a:rPr>
            </a:br>
            <a:br>
              <a:rPr b="1" lang="en-US" sz="1500" u="sng">
                <a:solidFill>
                  <a:srgbClr val="2E3338"/>
                </a:solidFill>
              </a:rPr>
            </a:br>
            <a:endParaRPr sz="1500">
              <a:solidFill>
                <a:srgbClr val="2E33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3338"/>
                </a:solidFill>
              </a:rPr>
              <a:t>Positive Linear Relationship</a:t>
            </a:r>
            <a:endParaRPr sz="1500">
              <a:solidFill>
                <a:srgbClr val="2E333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500"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>
            <p:ph type="title"/>
          </p:nvPr>
        </p:nvSpPr>
        <p:spPr>
          <a:xfrm>
            <a:off x="478100" y="469500"/>
            <a:ext cx="7952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Results: Q3</a:t>
            </a:r>
            <a:endParaRPr/>
          </a:p>
        </p:txBody>
      </p:sp>
      <p:sp>
        <p:nvSpPr>
          <p:cNvPr id="187" name="Google Shape;187;p7"/>
          <p:cNvSpPr txBox="1"/>
          <p:nvPr/>
        </p:nvSpPr>
        <p:spPr>
          <a:xfrm>
            <a:off x="440450" y="1075800"/>
            <a:ext cx="31653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>
                <a:latin typeface="Syne"/>
                <a:ea typeface="Syne"/>
                <a:cs typeface="Syne"/>
                <a:sym typeface="Syne"/>
              </a:rPr>
              <a:t>What are the strongest predictors in determining a dog’s height?</a:t>
            </a:r>
            <a:endParaRPr sz="1900"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1900"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AIC - Stepwise </a:t>
            </a:r>
            <a:endParaRPr sz="15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	X2 &amp; x5</a:t>
            </a:r>
            <a:endParaRPr sz="15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Subset Regression Process CP Mallows statistic</a:t>
            </a:r>
            <a:endParaRPr sz="15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Model 5</a:t>
            </a: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:    y = x1+ x2 +x3 +x4 +x5</a:t>
            </a:r>
            <a:endParaRPr sz="1900"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188" name="Google Shape;18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500" y="0"/>
            <a:ext cx="3746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5874" y="0"/>
            <a:ext cx="294041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efced0a6f_1_11"/>
          <p:cNvSpPr txBox="1"/>
          <p:nvPr>
            <p:ph type="title"/>
          </p:nvPr>
        </p:nvSpPr>
        <p:spPr>
          <a:xfrm>
            <a:off x="478100" y="469500"/>
            <a:ext cx="7952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Results: Q3</a:t>
            </a:r>
            <a:endParaRPr/>
          </a:p>
        </p:txBody>
      </p:sp>
      <p:sp>
        <p:nvSpPr>
          <p:cNvPr id="195" name="Google Shape;195;g21efced0a6f_1_11"/>
          <p:cNvSpPr txBox="1"/>
          <p:nvPr/>
        </p:nvSpPr>
        <p:spPr>
          <a:xfrm>
            <a:off x="478100" y="990025"/>
            <a:ext cx="3377700" cy="3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>
                <a:latin typeface="Syne"/>
                <a:ea typeface="Syne"/>
                <a:cs typeface="Syne"/>
                <a:sym typeface="Syne"/>
              </a:rPr>
              <a:t>What are the strongest predictors in determining a dog’s height?</a:t>
            </a:r>
            <a:endParaRPr sz="1900"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1900"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AIC - Stepwise </a:t>
            </a:r>
            <a:endParaRPr sz="15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	X2 &amp; x5</a:t>
            </a:r>
            <a:endParaRPr sz="15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Subset Regression Process CP Mallows statistic</a:t>
            </a:r>
            <a:endParaRPr sz="15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Model 5</a:t>
            </a: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 was the most unbiased</a:t>
            </a: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    y = x1+ x2 +x3 +x4 +x5</a:t>
            </a:r>
            <a:endParaRPr sz="1900"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196" name="Google Shape;196;g21efced0a6f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4850" y="990025"/>
            <a:ext cx="3842575" cy="388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21efced0a6f_1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9211" y="1114175"/>
            <a:ext cx="3153726" cy="365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8c4739b808_0_21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Interpretation</a:t>
            </a:r>
            <a:endParaRPr/>
          </a:p>
        </p:txBody>
      </p:sp>
      <p:sp>
        <p:nvSpPr>
          <p:cNvPr id="203" name="Google Shape;203;g18c4739b808_0_21"/>
          <p:cNvSpPr txBox="1"/>
          <p:nvPr/>
        </p:nvSpPr>
        <p:spPr>
          <a:xfrm>
            <a:off x="341700" y="1563250"/>
            <a:ext cx="4043700" cy="23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Height = 34.13 - 0.16(obedience) – 12.79(commands)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The overall regression was not statistically significant (R2 = 0.07, F(1, 122) = 2.96, p = &lt; .08768)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(β = -.16, p = .0855)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95% confident that the mean number of commands dogs mastered is between 10.55 and -30.15, regardless of the obedience rate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8c4739b808_0_21"/>
          <p:cNvSpPr/>
          <p:nvPr/>
        </p:nvSpPr>
        <p:spPr>
          <a:xfrm>
            <a:off x="713225" y="1099450"/>
            <a:ext cx="2191500" cy="411600"/>
          </a:xfrm>
          <a:prstGeom prst="roundRect">
            <a:avLst>
              <a:gd fmla="val 50000" name="adj"/>
            </a:avLst>
          </a:prstGeom>
          <a:solidFill>
            <a:srgbClr val="AD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Height</a:t>
            </a:r>
            <a:endParaRPr b="1" i="0" sz="2000" u="none" cap="none" strike="noStrike">
              <a:solidFill>
                <a:schemeClr val="lt2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05" name="Google Shape;205;g18c4739b808_0_21"/>
          <p:cNvSpPr/>
          <p:nvPr/>
        </p:nvSpPr>
        <p:spPr>
          <a:xfrm>
            <a:off x="4451976" y="1060150"/>
            <a:ext cx="795000" cy="795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rPr>
              <a:t>01</a:t>
            </a:r>
            <a:endParaRPr b="0" i="0" sz="2400" u="none" cap="none" strike="noStrike">
              <a:solidFill>
                <a:schemeClr val="lt1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  <p:sp>
        <p:nvSpPr>
          <p:cNvPr id="206" name="Google Shape;206;g18c4739b808_0_21"/>
          <p:cNvSpPr txBox="1"/>
          <p:nvPr/>
        </p:nvSpPr>
        <p:spPr>
          <a:xfrm>
            <a:off x="704400" y="4168525"/>
            <a:ext cx="331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yne"/>
              <a:buChar char="●"/>
            </a:pPr>
            <a:r>
              <a:rPr lang="en-US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Discussion of barriers in knowledge in working with categorical Y variable</a:t>
            </a:r>
            <a:endParaRPr sz="12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07" name="Google Shape;207;g18c4739b808_0_21"/>
          <p:cNvSpPr/>
          <p:nvPr/>
        </p:nvSpPr>
        <p:spPr>
          <a:xfrm>
            <a:off x="6149863" y="2365950"/>
            <a:ext cx="2281200" cy="411600"/>
          </a:xfrm>
          <a:prstGeom prst="roundRect">
            <a:avLst>
              <a:gd fmla="val 50000" name="adj"/>
            </a:avLst>
          </a:prstGeom>
          <a:solidFill>
            <a:srgbClr val="AD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Weight</a:t>
            </a:r>
            <a:endParaRPr b="1" i="0" sz="2000" u="none" cap="none" strike="noStrike">
              <a:solidFill>
                <a:schemeClr val="lt2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08" name="Google Shape;208;g18c4739b808_0_21"/>
          <p:cNvSpPr/>
          <p:nvPr/>
        </p:nvSpPr>
        <p:spPr>
          <a:xfrm>
            <a:off x="4385401" y="2400175"/>
            <a:ext cx="795000" cy="794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rPr>
              <a:t>02</a:t>
            </a:r>
            <a:endParaRPr b="0" i="0" sz="2400" u="none" cap="none" strike="noStrike">
              <a:solidFill>
                <a:schemeClr val="lt1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  <p:sp>
        <p:nvSpPr>
          <p:cNvPr id="209" name="Google Shape;209;g18c4739b808_0_21"/>
          <p:cNvSpPr txBox="1"/>
          <p:nvPr/>
        </p:nvSpPr>
        <p:spPr>
          <a:xfrm>
            <a:off x="5259700" y="2851275"/>
            <a:ext cx="3703800" cy="18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Height = 11.10 +0.17(average weight)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The overall regression was statistically significant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(R2 = 0.57, F(1, 123) = 162.77, p = &lt; 2.2e-16)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>
                <a:latin typeface="Lato"/>
                <a:ea typeface="Lato"/>
                <a:cs typeface="Lato"/>
                <a:sym typeface="Lato"/>
              </a:rPr>
              <a:t>(β = 0.17, p = .2e-16)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95% confident that the mean weight of dogs increases by between .1461 and .1998 lbs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0" name="Google Shape;210;g18c4739b808_0_21"/>
          <p:cNvSpPr/>
          <p:nvPr/>
        </p:nvSpPr>
        <p:spPr>
          <a:xfrm>
            <a:off x="819900" y="3644025"/>
            <a:ext cx="2191500" cy="411600"/>
          </a:xfrm>
          <a:prstGeom prst="roundRect">
            <a:avLst>
              <a:gd fmla="val 50000" name="adj"/>
            </a:avLst>
          </a:prstGeom>
          <a:solidFill>
            <a:srgbClr val="AD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Predictors</a:t>
            </a:r>
            <a:endParaRPr b="1" i="0" sz="2000" u="none" cap="none" strike="noStrike">
              <a:solidFill>
                <a:schemeClr val="lt2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11" name="Google Shape;211;g18c4739b808_0_21"/>
          <p:cNvSpPr/>
          <p:nvPr/>
        </p:nvSpPr>
        <p:spPr>
          <a:xfrm>
            <a:off x="4369351" y="3532450"/>
            <a:ext cx="810900" cy="810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rPr>
              <a:t>03</a:t>
            </a:r>
            <a:endParaRPr b="0" i="0" sz="2400" u="none" cap="none" strike="noStrike">
              <a:solidFill>
                <a:schemeClr val="lt1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  <p:sp>
        <p:nvSpPr>
          <p:cNvPr id="212" name="Google Shape;212;g18c4739b808_0_21"/>
          <p:cNvSpPr/>
          <p:nvPr/>
        </p:nvSpPr>
        <p:spPr>
          <a:xfrm>
            <a:off x="2768625" y="1635850"/>
            <a:ext cx="225600" cy="225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8c4739b808_0_21"/>
          <p:cNvSpPr/>
          <p:nvPr/>
        </p:nvSpPr>
        <p:spPr>
          <a:xfrm>
            <a:off x="2768625" y="3900400"/>
            <a:ext cx="225600" cy="225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g18c4739b808_0_21"/>
          <p:cNvCxnSpPr/>
          <p:nvPr/>
        </p:nvCxnSpPr>
        <p:spPr>
          <a:xfrm rot="10800000">
            <a:off x="2994150" y="1443850"/>
            <a:ext cx="10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15" name="Google Shape;215;g18c4739b808_0_21"/>
          <p:cNvCxnSpPr/>
          <p:nvPr/>
        </p:nvCxnSpPr>
        <p:spPr>
          <a:xfrm flipH="1">
            <a:off x="5259688" y="2726250"/>
            <a:ext cx="8109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16" name="Google Shape;216;g18c4739b808_0_21"/>
          <p:cNvCxnSpPr/>
          <p:nvPr/>
        </p:nvCxnSpPr>
        <p:spPr>
          <a:xfrm rot="10800000">
            <a:off x="3145125" y="4013075"/>
            <a:ext cx="109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pic>
        <p:nvPicPr>
          <p:cNvPr descr="Yorkshire terrier with tennis ball lying on grass" id="217" name="Google Shape;217;g18c4739b808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1855" y="975277"/>
            <a:ext cx="1975424" cy="1316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18c4739b808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9773" y="831575"/>
            <a:ext cx="2191498" cy="146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8c4739b808_0_41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24" name="Google Shape;224;g18c4739b808_0_41"/>
          <p:cNvSpPr txBox="1"/>
          <p:nvPr/>
        </p:nvSpPr>
        <p:spPr>
          <a:xfrm>
            <a:off x="559625" y="1457600"/>
            <a:ext cx="27576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Intelligence has a positive linear relationship to height but there are other factors to consider:</a:t>
            </a:r>
            <a:endParaRPr b="0" i="0" sz="1600" u="none" cap="none" strike="noStrike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●"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Trainer</a:t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●"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Gender</a:t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●"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Heritage </a:t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25" name="Google Shape;225;g18c4739b808_0_41"/>
          <p:cNvSpPr/>
          <p:nvPr/>
        </p:nvSpPr>
        <p:spPr>
          <a:xfrm>
            <a:off x="4091250" y="1267900"/>
            <a:ext cx="961500" cy="9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  <p:sp>
        <p:nvSpPr>
          <p:cNvPr id="226" name="Google Shape;226;g18c4739b808_0_41"/>
          <p:cNvSpPr txBox="1"/>
          <p:nvPr/>
        </p:nvSpPr>
        <p:spPr>
          <a:xfrm>
            <a:off x="6239250" y="2956300"/>
            <a:ext cx="2191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Height and weight relationship</a:t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yne"/>
              <a:buChar char="●"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Diet</a:t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27" name="Google Shape;227;g18c4739b808_0_41"/>
          <p:cNvSpPr/>
          <p:nvPr/>
        </p:nvSpPr>
        <p:spPr>
          <a:xfrm>
            <a:off x="4091250" y="2651000"/>
            <a:ext cx="961500" cy="9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  <p:sp>
        <p:nvSpPr>
          <p:cNvPr id="228" name="Google Shape;228;g18c4739b808_0_41"/>
          <p:cNvSpPr/>
          <p:nvPr/>
        </p:nvSpPr>
        <p:spPr>
          <a:xfrm>
            <a:off x="2768625" y="1635850"/>
            <a:ext cx="225600" cy="225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18c4739b808_0_41"/>
          <p:cNvSpPr/>
          <p:nvPr/>
        </p:nvSpPr>
        <p:spPr>
          <a:xfrm>
            <a:off x="2768625" y="2768125"/>
            <a:ext cx="225600" cy="225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18c4739b808_0_41"/>
          <p:cNvSpPr/>
          <p:nvPr/>
        </p:nvSpPr>
        <p:spPr>
          <a:xfrm>
            <a:off x="2768625" y="3900400"/>
            <a:ext cx="225600" cy="225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g18c4739b808_0_41"/>
          <p:cNvCxnSpPr>
            <a:stCxn id="225" idx="2"/>
            <a:endCxn id="228" idx="6"/>
          </p:cNvCxnSpPr>
          <p:nvPr/>
        </p:nvCxnSpPr>
        <p:spPr>
          <a:xfrm rot="10800000">
            <a:off x="2994150" y="1748650"/>
            <a:ext cx="10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32" name="Google Shape;232;g18c4739b808_0_41"/>
          <p:cNvCxnSpPr/>
          <p:nvPr/>
        </p:nvCxnSpPr>
        <p:spPr>
          <a:xfrm rot="10800000">
            <a:off x="5097450" y="3131750"/>
            <a:ext cx="10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pic>
        <p:nvPicPr>
          <p:cNvPr id="233" name="Google Shape;233;g18c4739b808_0_41"/>
          <p:cNvPicPr preferRelativeResize="0"/>
          <p:nvPr/>
        </p:nvPicPr>
        <p:blipFill rotWithShape="1">
          <a:blip r:embed="rId3">
            <a:alphaModFix/>
          </a:blip>
          <a:srcRect b="3899" l="0" r="0" t="26963"/>
          <a:stretch/>
        </p:blipFill>
        <p:spPr>
          <a:xfrm>
            <a:off x="6239275" y="603825"/>
            <a:ext cx="1975424" cy="1707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18c4739b808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49" y="3464050"/>
            <a:ext cx="1562451" cy="155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40" name="Google Shape;240;p8"/>
          <p:cNvSpPr txBox="1"/>
          <p:nvPr>
            <p:ph idx="1" type="subTitle"/>
          </p:nvPr>
        </p:nvSpPr>
        <p:spPr>
          <a:xfrm>
            <a:off x="713200" y="1525025"/>
            <a:ext cx="7717500" cy="3238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Bray, E. E., Gruen, M. E., Gnanadesikan, G. E., Horschler, D. J., Levy, K. M., Kennedy, B. S., ... &amp; MacLean, E. L. (2021). Dog cognitive development: a longitudinal study across the first 2 years of life. Animal cognition, 24(2), 311-328.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Carballo, F., Cavalli, C. M., Gácsi, M., Miklósi, Á., &amp; Kubinyi, E. (2020). Assistance and therapy dogs are better problem solvers than both trained and untrained family dogs. Frontiers in Veterinary Science, 7, 164.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Duranton, C., Rödel, H. G., Bedossa, T., &amp; Belkhir, S. (2015). Inverse sex effects on performance of domestic dogs (Canis familiaris) in a repeated problem-solving task. Journal of Comparative Psychology, 129(1), 84–87. https://doi.org/10.1037/a0037825</a:t>
            </a:r>
            <a:endParaRPr/>
          </a:p>
          <a:p>
            <a:pPr indent="-3429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Marshall-Pescini, S., Valsecchi, P., Petak, I., Accorsi, P. A., &amp; Previde, E. P. (2008). Does training make you smarter? The effects of training on dogs’ performance (Canis familiaris) in a problem solving task. Behavioural processes, 78(3), 449-454.</a:t>
            </a:r>
            <a:endParaRPr/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c3d8e9871_0_16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Appendix A: </a:t>
            </a:r>
            <a:br>
              <a:rPr lang="en-US"/>
            </a:br>
            <a:r>
              <a:rPr lang="en-US" sz="2700"/>
              <a:t>RvF</a:t>
            </a:r>
            <a:r>
              <a:rPr lang="en-US" sz="2700"/>
              <a:t> plot with categorical outcome variable</a:t>
            </a:r>
            <a:r>
              <a:rPr lang="en-US"/>
              <a:t>  </a:t>
            </a:r>
            <a:endParaRPr/>
          </a:p>
        </p:txBody>
      </p:sp>
      <p:pic>
        <p:nvPicPr>
          <p:cNvPr id="246" name="Google Shape;246;g23c3d8e9871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200" y="1543375"/>
            <a:ext cx="5319949" cy="34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c3d8e9871_0_23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Appendix B: </a:t>
            </a:r>
            <a:br>
              <a:rPr lang="en-US"/>
            </a:br>
            <a:r>
              <a:rPr lang="en-US" sz="2700"/>
              <a:t>QQ-Plot</a:t>
            </a:r>
            <a:r>
              <a:rPr lang="en-US" sz="2700"/>
              <a:t> with categorical outcome variable</a:t>
            </a:r>
            <a:r>
              <a:rPr lang="en-US"/>
              <a:t>  </a:t>
            </a:r>
            <a:endParaRPr/>
          </a:p>
        </p:txBody>
      </p:sp>
      <p:pic>
        <p:nvPicPr>
          <p:cNvPr id="252" name="Google Shape;252;g23c3d8e9871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600" y="1557500"/>
            <a:ext cx="5274248" cy="34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800"/>
              <a:t>Background</a:t>
            </a:r>
            <a:endParaRPr sz="3800"/>
          </a:p>
        </p:txBody>
      </p:sp>
      <p:sp>
        <p:nvSpPr>
          <p:cNvPr id="83" name="Google Shape;83;p2"/>
          <p:cNvSpPr txBox="1"/>
          <p:nvPr>
            <p:ph idx="1" type="subTitle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Dog intelligence and size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Sample size = 124, based on different dog breeds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Data set tells us how long it takes dogs to learn commands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5 different classifications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brightest dogs, excellent working dogs, above average, average, fair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Dog’s Weight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Dog’s Height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Research Questions</a:t>
            </a:r>
            <a:endParaRPr/>
          </a:p>
        </p:txBody>
      </p:sp>
      <p:sp>
        <p:nvSpPr>
          <p:cNvPr id="89" name="Google Shape;89;p3"/>
          <p:cNvSpPr/>
          <p:nvPr/>
        </p:nvSpPr>
        <p:spPr>
          <a:xfrm>
            <a:off x="1500425" y="1226025"/>
            <a:ext cx="961500" cy="9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rPr>
              <a:t>01</a:t>
            </a:r>
            <a:endParaRPr b="0" i="0" sz="2400" u="none" cap="none" strike="noStrike">
              <a:solidFill>
                <a:schemeClr val="lt1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823000" y="2827723"/>
            <a:ext cx="231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Does a dog’s obedience rate predict a dog’ height?</a:t>
            </a:r>
            <a:endParaRPr b="0" i="0" sz="1600" u="none" cap="none" strike="noStrike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713225" y="2339913"/>
            <a:ext cx="2535900" cy="411600"/>
          </a:xfrm>
          <a:prstGeom prst="roundRect">
            <a:avLst>
              <a:gd fmla="val 50000" name="adj"/>
            </a:avLst>
          </a:prstGeom>
          <a:solidFill>
            <a:srgbClr val="AD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Height</a:t>
            </a:r>
            <a:endParaRPr b="1" i="0" sz="2000" u="none" cap="none" strike="noStrike">
              <a:solidFill>
                <a:schemeClr val="lt2"/>
              </a:solidFill>
              <a:latin typeface="Syne"/>
              <a:ea typeface="Syne"/>
              <a:cs typeface="Syne"/>
              <a:sym typeface="Syne"/>
            </a:endParaRPr>
          </a:p>
        </p:txBody>
      </p:sp>
      <p:grpSp>
        <p:nvGrpSpPr>
          <p:cNvPr id="92" name="Google Shape;92;p3"/>
          <p:cNvGrpSpPr/>
          <p:nvPr/>
        </p:nvGrpSpPr>
        <p:grpSpPr>
          <a:xfrm>
            <a:off x="3304050" y="2354500"/>
            <a:ext cx="5126700" cy="1813023"/>
            <a:chOff x="3304050" y="2354500"/>
            <a:chExt cx="5126700" cy="1813023"/>
          </a:xfrm>
        </p:grpSpPr>
        <p:sp>
          <p:nvSpPr>
            <p:cNvPr id="93" name="Google Shape;93;p3"/>
            <p:cNvSpPr/>
            <p:nvPr/>
          </p:nvSpPr>
          <p:spPr>
            <a:xfrm>
              <a:off x="4091250" y="2354500"/>
              <a:ext cx="961500" cy="961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mmissioner ExtraBold"/>
                  <a:ea typeface="Commissioner ExtraBold"/>
                  <a:cs typeface="Commissioner ExtraBold"/>
                  <a:sym typeface="Commissioner ExtraBold"/>
                </a:rPr>
                <a:t>02</a:t>
              </a:r>
              <a:endParaRPr b="0" i="0" sz="2400" u="none" cap="none" strike="noStrike">
                <a:solidFill>
                  <a:schemeClr val="lt1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endParaRPr>
            </a:p>
          </p:txBody>
        </p:sp>
        <p:sp>
          <p:nvSpPr>
            <p:cNvPr id="94" name="Google Shape;94;p3"/>
            <p:cNvSpPr txBox="1"/>
            <p:nvPr/>
          </p:nvSpPr>
          <p:spPr>
            <a:xfrm>
              <a:off x="6114750" y="2751523"/>
              <a:ext cx="2316000" cy="14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What are the strongest predictors in determining a dog’s height?</a:t>
              </a:r>
              <a:endParaRPr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304050" y="3468388"/>
              <a:ext cx="2535900" cy="411600"/>
            </a:xfrm>
            <a:prstGeom prst="roundRect">
              <a:avLst>
                <a:gd fmla="val 50000" name="adj"/>
              </a:avLst>
            </a:prstGeom>
            <a:solidFill>
              <a:srgbClr val="ADDB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lt2"/>
                  </a:solidFill>
                  <a:latin typeface="Syne"/>
                  <a:ea typeface="Syne"/>
                  <a:cs typeface="Syne"/>
                  <a:sym typeface="Syne"/>
                </a:rPr>
                <a:t>Weight</a:t>
              </a:r>
              <a:endParaRPr b="1" i="0" sz="2000" u="none" cap="none" strike="noStrike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3414000" y="1226025"/>
            <a:ext cx="5016750" cy="4069973"/>
            <a:chOff x="3414025" y="1226025"/>
            <a:chExt cx="5016750" cy="4069973"/>
          </a:xfrm>
        </p:grpSpPr>
        <p:sp>
          <p:nvSpPr>
            <p:cNvPr id="97" name="Google Shape;97;p3"/>
            <p:cNvSpPr/>
            <p:nvPr/>
          </p:nvSpPr>
          <p:spPr>
            <a:xfrm>
              <a:off x="6682075" y="1226025"/>
              <a:ext cx="961500" cy="961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ommissioner ExtraBold"/>
                  <a:ea typeface="Commissioner ExtraBold"/>
                  <a:cs typeface="Commissioner ExtraBold"/>
                  <a:sym typeface="Commissioner ExtraBold"/>
                </a:rPr>
                <a:t>03</a:t>
              </a:r>
              <a:endParaRPr b="0" i="0" sz="2400" u="none" cap="none" strike="noStrike">
                <a:solidFill>
                  <a:schemeClr val="lt1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endParaRPr>
            </a:p>
          </p:txBody>
        </p:sp>
        <p:sp>
          <p:nvSpPr>
            <p:cNvPr id="98" name="Google Shape;98;p3"/>
            <p:cNvSpPr txBox="1"/>
            <p:nvPr/>
          </p:nvSpPr>
          <p:spPr>
            <a:xfrm>
              <a:off x="3414025" y="3879998"/>
              <a:ext cx="2316000" cy="141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Syne"/>
                  <a:ea typeface="Syne"/>
                  <a:cs typeface="Syne"/>
                  <a:sym typeface="Syne"/>
                </a:rPr>
                <a:t>Is there a correlation between a dog's weight and height?</a:t>
              </a:r>
              <a:endParaRPr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894875" y="2339913"/>
              <a:ext cx="2535900" cy="411600"/>
            </a:xfrm>
            <a:prstGeom prst="roundRect">
              <a:avLst>
                <a:gd fmla="val 50000" name="adj"/>
              </a:avLst>
            </a:prstGeom>
            <a:solidFill>
              <a:srgbClr val="ADDB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lang="en-US" sz="2000">
                  <a:solidFill>
                    <a:schemeClr val="lt2"/>
                  </a:solidFill>
                  <a:latin typeface="Syne"/>
                  <a:ea typeface="Syne"/>
                  <a:cs typeface="Syne"/>
                  <a:sym typeface="Syne"/>
                </a:rPr>
                <a:t>Predictors</a:t>
              </a:r>
              <a:endParaRPr b="1" i="0" sz="2000" u="none" cap="none" strike="noStrike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endParaRPr>
            </a:p>
          </p:txBody>
        </p:sp>
      </p:grpSp>
      <p:sp>
        <p:nvSpPr>
          <p:cNvPr id="100" name="Google Shape;100;p3"/>
          <p:cNvSpPr/>
          <p:nvPr/>
        </p:nvSpPr>
        <p:spPr>
          <a:xfrm>
            <a:off x="3304050" y="1500963"/>
            <a:ext cx="2535900" cy="411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Syne SemiBold"/>
                <a:ea typeface="Syne SemiBold"/>
                <a:cs typeface="Syne SemiBold"/>
                <a:sym typeface="Syne SemiBold"/>
              </a:rPr>
              <a:t>Our research</a:t>
            </a:r>
            <a:endParaRPr b="0" i="0" sz="2000" u="none" cap="none" strike="noStrike">
              <a:solidFill>
                <a:schemeClr val="lt1"/>
              </a:solidFill>
              <a:latin typeface="Syne SemiBold"/>
              <a:ea typeface="Syne SemiBold"/>
              <a:cs typeface="Syne SemiBold"/>
              <a:sym typeface="Syne SemiBold"/>
            </a:endParaRPr>
          </a:p>
        </p:txBody>
      </p:sp>
      <p:cxnSp>
        <p:nvCxnSpPr>
          <p:cNvPr id="101" name="Google Shape;101;p3"/>
          <p:cNvCxnSpPr>
            <a:stCxn id="100" idx="1"/>
            <a:endCxn id="89" idx="6"/>
          </p:cNvCxnSpPr>
          <p:nvPr/>
        </p:nvCxnSpPr>
        <p:spPr>
          <a:xfrm rot="10800000">
            <a:off x="2461950" y="1706763"/>
            <a:ext cx="8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3"/>
          <p:cNvCxnSpPr>
            <a:stCxn id="100" idx="2"/>
            <a:endCxn id="93" idx="0"/>
          </p:cNvCxnSpPr>
          <p:nvPr/>
        </p:nvCxnSpPr>
        <p:spPr>
          <a:xfrm>
            <a:off x="4572000" y="1912563"/>
            <a:ext cx="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3"/>
          <p:cNvCxnSpPr>
            <a:stCxn id="100" idx="3"/>
            <a:endCxn id="97" idx="2"/>
          </p:cNvCxnSpPr>
          <p:nvPr/>
        </p:nvCxnSpPr>
        <p:spPr>
          <a:xfrm>
            <a:off x="5839950" y="1706763"/>
            <a:ext cx="84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Hypotheses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713225" y="1663450"/>
            <a:ext cx="27576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E3338"/>
                </a:solidFill>
                <a:latin typeface="Syne"/>
                <a:ea typeface="Syne"/>
                <a:cs typeface="Syne"/>
                <a:sym typeface="Syne"/>
              </a:rPr>
              <a:t>There is a strong linear relationship between dogs’ obedience and height</a:t>
            </a:r>
            <a:endParaRPr sz="1600">
              <a:solidFill>
                <a:srgbClr val="2E3338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713225" y="1251850"/>
            <a:ext cx="2191500" cy="411600"/>
          </a:xfrm>
          <a:prstGeom prst="roundRect">
            <a:avLst>
              <a:gd fmla="val 50000" name="adj"/>
            </a:avLst>
          </a:prstGeom>
          <a:solidFill>
            <a:srgbClr val="AD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Height</a:t>
            </a:r>
            <a:endParaRPr b="1" i="0" sz="2000" u="none" cap="none" strike="noStrike">
              <a:solidFill>
                <a:schemeClr val="lt2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4091250" y="1267900"/>
            <a:ext cx="961500" cy="9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rPr>
              <a:t>01</a:t>
            </a:r>
            <a:endParaRPr b="0" i="0" sz="2400" u="none" cap="none" strike="noStrike">
              <a:solidFill>
                <a:schemeClr val="lt1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6239275" y="2795725"/>
            <a:ext cx="21915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E3338"/>
                </a:solidFill>
                <a:latin typeface="Syne"/>
                <a:ea typeface="Syne"/>
                <a:cs typeface="Syne"/>
                <a:sym typeface="Syne"/>
              </a:rPr>
              <a:t>There is a strong linear relationship between dogs’ weight and height</a:t>
            </a:r>
            <a:endParaRPr sz="1600">
              <a:solidFill>
                <a:srgbClr val="2E3338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6149863" y="2365950"/>
            <a:ext cx="2281200" cy="411600"/>
          </a:xfrm>
          <a:prstGeom prst="roundRect">
            <a:avLst>
              <a:gd fmla="val 50000" name="adj"/>
            </a:avLst>
          </a:prstGeom>
          <a:solidFill>
            <a:srgbClr val="AD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Weight</a:t>
            </a:r>
            <a:endParaRPr b="1" i="0" sz="2000" u="none" cap="none" strike="noStrike">
              <a:solidFill>
                <a:schemeClr val="lt2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4091250" y="2400175"/>
            <a:ext cx="961500" cy="9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rPr>
              <a:t>02</a:t>
            </a:r>
            <a:endParaRPr b="0" i="0" sz="2400" u="none" cap="none" strike="noStrike">
              <a:solidFill>
                <a:schemeClr val="lt1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713225" y="3773275"/>
            <a:ext cx="27576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E3338"/>
                </a:solidFill>
                <a:latin typeface="Syne"/>
                <a:ea typeface="Syne"/>
                <a:cs typeface="Syne"/>
                <a:sym typeface="Syne"/>
              </a:rPr>
              <a:t>The strongest predictors</a:t>
            </a:r>
            <a:endParaRPr sz="1600">
              <a:solidFill>
                <a:srgbClr val="2E3338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E3338"/>
                </a:solidFill>
                <a:latin typeface="Syne"/>
                <a:ea typeface="Syne"/>
                <a:cs typeface="Syne"/>
                <a:sym typeface="Syne"/>
              </a:rPr>
              <a:t>will include weight and obedience rate</a:t>
            </a:r>
            <a:endParaRPr sz="1600">
              <a:solidFill>
                <a:srgbClr val="2E3338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713225" y="3361675"/>
            <a:ext cx="2191500" cy="411600"/>
          </a:xfrm>
          <a:prstGeom prst="roundRect">
            <a:avLst>
              <a:gd fmla="val 50000" name="adj"/>
            </a:avLst>
          </a:prstGeom>
          <a:solidFill>
            <a:srgbClr val="AD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Predictors</a:t>
            </a:r>
            <a:endParaRPr b="1" i="0" sz="2000" u="none" cap="none" strike="noStrike">
              <a:solidFill>
                <a:schemeClr val="lt2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4091250" y="3532450"/>
            <a:ext cx="961500" cy="9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rPr>
              <a:t>03</a:t>
            </a:r>
            <a:endParaRPr b="0" i="0" sz="2400" u="none" cap="none" strike="noStrike">
              <a:solidFill>
                <a:schemeClr val="lt1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2768625" y="1635850"/>
            <a:ext cx="225600" cy="225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2768625" y="2768125"/>
            <a:ext cx="225600" cy="225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2768625" y="3900400"/>
            <a:ext cx="225600" cy="225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p4"/>
          <p:cNvCxnSpPr>
            <a:stCxn id="111" idx="2"/>
            <a:endCxn id="118" idx="6"/>
          </p:cNvCxnSpPr>
          <p:nvPr/>
        </p:nvCxnSpPr>
        <p:spPr>
          <a:xfrm rot="10800000">
            <a:off x="2994150" y="1748650"/>
            <a:ext cx="10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22" name="Google Shape;122;p4"/>
          <p:cNvCxnSpPr/>
          <p:nvPr/>
        </p:nvCxnSpPr>
        <p:spPr>
          <a:xfrm rot="10800000">
            <a:off x="5052750" y="2880925"/>
            <a:ext cx="10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23" name="Google Shape;123;p4"/>
          <p:cNvCxnSpPr>
            <a:stCxn id="117" idx="2"/>
            <a:endCxn id="120" idx="6"/>
          </p:cNvCxnSpPr>
          <p:nvPr/>
        </p:nvCxnSpPr>
        <p:spPr>
          <a:xfrm rot="10800000">
            <a:off x="2994150" y="4013200"/>
            <a:ext cx="10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pic>
        <p:nvPicPr>
          <p:cNvPr descr="Yorkshire terrier with tennis ball lying on grass"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1855" y="975277"/>
            <a:ext cx="1975424" cy="131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8c4739b808_0_0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Regression Method</a:t>
            </a:r>
            <a:endParaRPr/>
          </a:p>
        </p:txBody>
      </p:sp>
      <p:sp>
        <p:nvSpPr>
          <p:cNvPr id="130" name="Google Shape;130;g18c4739b808_0_0"/>
          <p:cNvSpPr txBox="1"/>
          <p:nvPr/>
        </p:nvSpPr>
        <p:spPr>
          <a:xfrm>
            <a:off x="713225" y="1663450"/>
            <a:ext cx="2757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We used Stepwise Regression process, Best Subset Regression, and Mallow’s CP </a:t>
            </a:r>
            <a:endParaRPr b="0" i="0" sz="1600" u="none" cap="none" strike="noStrike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31" name="Google Shape;131;g18c4739b808_0_0"/>
          <p:cNvSpPr/>
          <p:nvPr/>
        </p:nvSpPr>
        <p:spPr>
          <a:xfrm>
            <a:off x="713225" y="1251850"/>
            <a:ext cx="2967900" cy="411600"/>
          </a:xfrm>
          <a:prstGeom prst="roundRect">
            <a:avLst>
              <a:gd fmla="val 50000" name="adj"/>
            </a:avLst>
          </a:prstGeom>
          <a:solidFill>
            <a:srgbClr val="AD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Variable selection</a:t>
            </a:r>
            <a:endParaRPr b="1" i="0" sz="2000" u="none" cap="none" strike="noStrike">
              <a:solidFill>
                <a:schemeClr val="lt2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32" name="Google Shape;132;g18c4739b808_0_0"/>
          <p:cNvSpPr/>
          <p:nvPr/>
        </p:nvSpPr>
        <p:spPr>
          <a:xfrm>
            <a:off x="4091250" y="1267900"/>
            <a:ext cx="961500" cy="9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rPr>
              <a:t>01</a:t>
            </a:r>
            <a:endParaRPr b="0" i="0" sz="2400" u="none" cap="none" strike="noStrike">
              <a:solidFill>
                <a:schemeClr val="lt1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  <p:sp>
        <p:nvSpPr>
          <p:cNvPr id="133" name="Google Shape;133;g18c4739b808_0_0"/>
          <p:cNvSpPr txBox="1"/>
          <p:nvPr/>
        </p:nvSpPr>
        <p:spPr>
          <a:xfrm>
            <a:off x="6239275" y="2795725"/>
            <a:ext cx="2191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We analyzed each predictor and outcome variable to meet linearity, normality, and equal variances criteria</a:t>
            </a:r>
            <a:endParaRPr b="0" i="0" sz="1600" u="none" cap="none" strike="noStrike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34" name="Google Shape;134;g18c4739b808_0_0"/>
          <p:cNvSpPr/>
          <p:nvPr/>
        </p:nvSpPr>
        <p:spPr>
          <a:xfrm>
            <a:off x="6149863" y="2365950"/>
            <a:ext cx="2281200" cy="411600"/>
          </a:xfrm>
          <a:prstGeom prst="roundRect">
            <a:avLst>
              <a:gd fmla="val 50000" name="adj"/>
            </a:avLst>
          </a:prstGeom>
          <a:solidFill>
            <a:srgbClr val="AD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LINE criteria</a:t>
            </a:r>
            <a:endParaRPr b="1" i="0" sz="2000" u="none" cap="none" strike="noStrike">
              <a:solidFill>
                <a:schemeClr val="lt2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35" name="Google Shape;135;g18c4739b808_0_0"/>
          <p:cNvSpPr/>
          <p:nvPr/>
        </p:nvSpPr>
        <p:spPr>
          <a:xfrm>
            <a:off x="4091250" y="2400175"/>
            <a:ext cx="961500" cy="9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rPr>
              <a:t>02</a:t>
            </a:r>
            <a:endParaRPr b="0" i="0" sz="2400" u="none" cap="none" strike="noStrike">
              <a:solidFill>
                <a:schemeClr val="lt1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  <p:sp>
        <p:nvSpPr>
          <p:cNvPr id="136" name="Google Shape;136;g18c4739b808_0_0"/>
          <p:cNvSpPr txBox="1"/>
          <p:nvPr/>
        </p:nvSpPr>
        <p:spPr>
          <a:xfrm>
            <a:off x="713225" y="3773275"/>
            <a:ext cx="2757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Then we ran a regression</a:t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analysis </a:t>
            </a:r>
            <a:endParaRPr sz="1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37" name="Google Shape;137;g18c4739b808_0_0"/>
          <p:cNvSpPr/>
          <p:nvPr/>
        </p:nvSpPr>
        <p:spPr>
          <a:xfrm>
            <a:off x="713225" y="3361675"/>
            <a:ext cx="3060300" cy="411600"/>
          </a:xfrm>
          <a:prstGeom prst="roundRect">
            <a:avLst>
              <a:gd fmla="val 50000" name="adj"/>
            </a:avLst>
          </a:prstGeom>
          <a:solidFill>
            <a:srgbClr val="ADDBD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Regression Analysis</a:t>
            </a:r>
            <a:endParaRPr b="1" i="0" sz="2000" u="none" cap="none" strike="noStrike">
              <a:solidFill>
                <a:schemeClr val="lt2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38" name="Google Shape;138;g18c4739b808_0_0"/>
          <p:cNvSpPr/>
          <p:nvPr/>
        </p:nvSpPr>
        <p:spPr>
          <a:xfrm>
            <a:off x="4091250" y="3532450"/>
            <a:ext cx="961500" cy="96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rPr>
              <a:t>03</a:t>
            </a:r>
            <a:endParaRPr b="0" i="0" sz="2400" u="none" cap="none" strike="noStrike">
              <a:solidFill>
                <a:schemeClr val="lt1"/>
              </a:solidFill>
              <a:latin typeface="Commissioner ExtraBold"/>
              <a:ea typeface="Commissioner ExtraBold"/>
              <a:cs typeface="Commissioner ExtraBold"/>
              <a:sym typeface="Commissioner ExtraBold"/>
            </a:endParaRPr>
          </a:p>
        </p:txBody>
      </p:sp>
      <p:sp>
        <p:nvSpPr>
          <p:cNvPr id="139" name="Google Shape;139;g18c4739b808_0_0"/>
          <p:cNvSpPr/>
          <p:nvPr/>
        </p:nvSpPr>
        <p:spPr>
          <a:xfrm>
            <a:off x="2768625" y="1635850"/>
            <a:ext cx="225600" cy="225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8c4739b808_0_0"/>
          <p:cNvSpPr/>
          <p:nvPr/>
        </p:nvSpPr>
        <p:spPr>
          <a:xfrm>
            <a:off x="2768625" y="2768125"/>
            <a:ext cx="225600" cy="225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8c4739b808_0_0"/>
          <p:cNvSpPr/>
          <p:nvPr/>
        </p:nvSpPr>
        <p:spPr>
          <a:xfrm>
            <a:off x="2768625" y="3900400"/>
            <a:ext cx="225600" cy="225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g18c4739b808_0_0"/>
          <p:cNvCxnSpPr>
            <a:stCxn id="132" idx="2"/>
            <a:endCxn id="139" idx="6"/>
          </p:cNvCxnSpPr>
          <p:nvPr/>
        </p:nvCxnSpPr>
        <p:spPr>
          <a:xfrm rot="10800000">
            <a:off x="2994150" y="1748650"/>
            <a:ext cx="10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43" name="Google Shape;143;g18c4739b808_0_0"/>
          <p:cNvCxnSpPr/>
          <p:nvPr/>
        </p:nvCxnSpPr>
        <p:spPr>
          <a:xfrm rot="10800000">
            <a:off x="5052750" y="2880925"/>
            <a:ext cx="10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44" name="Google Shape;144;g18c4739b808_0_0"/>
          <p:cNvCxnSpPr>
            <a:stCxn id="138" idx="2"/>
            <a:endCxn id="141" idx="6"/>
          </p:cNvCxnSpPr>
          <p:nvPr/>
        </p:nvCxnSpPr>
        <p:spPr>
          <a:xfrm rot="10800000">
            <a:off x="2994150" y="4013200"/>
            <a:ext cx="109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c4ab6e66d_0_86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Regression Method</a:t>
            </a:r>
            <a:endParaRPr/>
          </a:p>
        </p:txBody>
      </p:sp>
      <p:sp>
        <p:nvSpPr>
          <p:cNvPr id="150" name="Google Shape;150;g23c4ab6e66d_0_86"/>
          <p:cNvSpPr txBox="1"/>
          <p:nvPr>
            <p:ph idx="1" type="subTitle"/>
          </p:nvPr>
        </p:nvSpPr>
        <p:spPr>
          <a:xfrm>
            <a:off x="713250" y="1272075"/>
            <a:ext cx="7717500" cy="341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Variable Selection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Response: Height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Predictor: average weight, lower repetitions, upper repetitions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y = average height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x1 = reps lower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x2 = reps  upper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x3 = obey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x4 = weight high (lbs)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x5 = weight low (lbs)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x6 = average weight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/>
              <a:t>Model 5</a:t>
            </a:r>
            <a:r>
              <a:rPr lang="en-US" sz="1600"/>
              <a:t>:    y = x1+ x2 +x3 +x4 +x5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100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rPr>
              <a:t>Linearity and equal variances assumption</a:t>
            </a:r>
            <a:endParaRPr/>
          </a:p>
        </p:txBody>
      </p:sp>
      <p:sp>
        <p:nvSpPr>
          <p:cNvPr id="156" name="Google Shape;156;p5"/>
          <p:cNvSpPr txBox="1"/>
          <p:nvPr>
            <p:ph idx="1" type="subTitle"/>
          </p:nvPr>
        </p:nvSpPr>
        <p:spPr>
          <a:xfrm>
            <a:off x="228950" y="1127600"/>
            <a:ext cx="2321700" cy="3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u="sng">
                <a:solidFill>
                  <a:srgbClr val="2E3338"/>
                </a:solidFill>
              </a:rPr>
              <a:t>Assumptions met</a:t>
            </a:r>
            <a:endParaRPr b="1" sz="1500" u="sng">
              <a:solidFill>
                <a:srgbClr val="2E33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3338"/>
                </a:solidFill>
              </a:rPr>
              <a:t>This plot shows most residuals along the zero-line with one outlier</a:t>
            </a:r>
            <a:endParaRPr sz="1500">
              <a:solidFill>
                <a:srgbClr val="2E33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E33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 = average height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x1 = reps lower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x2 = reps  upper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x3 = obey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x4 = weight high (lbs)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x5 = weight low (lbs)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500" u="sng"/>
          </a:p>
        </p:txBody>
      </p:sp>
      <p:pic>
        <p:nvPicPr>
          <p:cNvPr id="157" name="Google Shape;15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150" y="1075800"/>
            <a:ext cx="4945450" cy="380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3375" y="936263"/>
            <a:ext cx="6380626" cy="408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c4ab6e66d_0_101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100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rPr>
              <a:t>Normality</a:t>
            </a:r>
            <a:endParaRPr/>
          </a:p>
        </p:txBody>
      </p:sp>
      <p:sp>
        <p:nvSpPr>
          <p:cNvPr id="164" name="Google Shape;164;g23c4ab6e66d_0_101"/>
          <p:cNvSpPr txBox="1"/>
          <p:nvPr>
            <p:ph idx="1" type="subTitle"/>
          </p:nvPr>
        </p:nvSpPr>
        <p:spPr>
          <a:xfrm>
            <a:off x="228950" y="1127600"/>
            <a:ext cx="2321700" cy="3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 u="sng">
                <a:solidFill>
                  <a:srgbClr val="2E3338"/>
                </a:solidFill>
              </a:rPr>
              <a:t>Assumptions met</a:t>
            </a:r>
            <a:endParaRPr b="1" sz="1500" u="sng">
              <a:solidFill>
                <a:srgbClr val="2E33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3338"/>
                </a:solidFill>
              </a:rPr>
              <a:t>The QQ Plot shows normality is met except for the outlier. </a:t>
            </a:r>
            <a:endParaRPr sz="1500">
              <a:solidFill>
                <a:srgbClr val="2E33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E33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3338"/>
                </a:solidFill>
              </a:rPr>
              <a:t>The Shapiro-Wilks test also showed normality with a p-value of </a:t>
            </a:r>
            <a:r>
              <a:rPr lang="en-US" sz="1500">
                <a:solidFill>
                  <a:srgbClr val="2E3338"/>
                </a:solidFill>
              </a:rPr>
              <a:t>2.457e-07 </a:t>
            </a:r>
            <a:r>
              <a:rPr lang="en-US" sz="1500"/>
              <a:t>which is much smaller than the alpha of .05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E333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500" u="sng"/>
          </a:p>
        </p:txBody>
      </p:sp>
      <p:pic>
        <p:nvPicPr>
          <p:cNvPr id="165" name="Google Shape;165;g23c4ab6e66d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150" y="1075800"/>
            <a:ext cx="4945450" cy="380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3c4ab6e66d_0_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7577" y="1075788"/>
            <a:ext cx="6266425" cy="40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c3d8e9871_0_0"/>
          <p:cNvSpPr txBox="1"/>
          <p:nvPr>
            <p:ph type="title"/>
          </p:nvPr>
        </p:nvSpPr>
        <p:spPr>
          <a:xfrm>
            <a:off x="228950" y="371275"/>
            <a:ext cx="8750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100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rPr>
              <a:t>Results Q1: Obedience predicts dog height</a:t>
            </a:r>
            <a:endParaRPr/>
          </a:p>
        </p:txBody>
      </p:sp>
      <p:sp>
        <p:nvSpPr>
          <p:cNvPr id="172" name="Google Shape;172;g23c3d8e9871_0_0"/>
          <p:cNvSpPr txBox="1"/>
          <p:nvPr>
            <p:ph idx="1" type="subTitle"/>
          </p:nvPr>
        </p:nvSpPr>
        <p:spPr>
          <a:xfrm>
            <a:off x="228950" y="1025075"/>
            <a:ext cx="3627300" cy="3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E3338"/>
                </a:solidFill>
              </a:rPr>
              <a:t>There is a positive linear relationship between height and obedience rate. However, the relationship is not significant: The p-value is larger than the alpha of .05 There is sufficient evidence (F = 2.809, p − value = 0.08768) to conclude that the obedience rate and high level of commands are not significantly related to predicted height of a dog. The null hypothesis will fail to be rejected. </a:t>
            </a:r>
            <a:endParaRPr sz="1500">
              <a:solidFill>
                <a:srgbClr val="2E33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E333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500" u="sng"/>
          </a:p>
        </p:txBody>
      </p:sp>
      <p:pic>
        <p:nvPicPr>
          <p:cNvPr id="173" name="Google Shape;173;g23c3d8e987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375" y="1098175"/>
            <a:ext cx="5056923" cy="323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3c3d8e9871_0_0"/>
          <p:cNvSpPr txBox="1"/>
          <p:nvPr>
            <p:ph idx="1" type="subTitle"/>
          </p:nvPr>
        </p:nvSpPr>
        <p:spPr>
          <a:xfrm>
            <a:off x="4075550" y="4448200"/>
            <a:ext cx="49566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rgbClr val="2E3338"/>
                </a:solidFill>
              </a:rPr>
              <a:t>Avg Height Mean: 18.65    Avg Obedience Mean: 20.71</a:t>
            </a:r>
            <a:endParaRPr b="1" sz="1300" u="sng">
              <a:solidFill>
                <a:srgbClr val="2E33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 u="sng">
                <a:solidFill>
                  <a:srgbClr val="2E3338"/>
                </a:solidFill>
              </a:rPr>
              <a:t>Confidence interval [</a:t>
            </a:r>
            <a:r>
              <a:rPr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300" u="sng">
                <a:solidFill>
                  <a:srgbClr val="000000"/>
                </a:solidFill>
              </a:rPr>
              <a:t>-30.15, 10.55</a:t>
            </a:r>
            <a:r>
              <a:rPr b="1" lang="en-US" sz="11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300" u="sng">
                <a:solidFill>
                  <a:srgbClr val="2E3338"/>
                </a:solidFill>
              </a:rPr>
              <a:t>]</a:t>
            </a:r>
            <a:endParaRPr b="1" sz="1300" u="sng">
              <a:solidFill>
                <a:srgbClr val="2E33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E333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150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nd Energy Supplier Pitch Deck Infographics by Slidesgo">
  <a:themeElements>
    <a:clrScheme name="Simple Light">
      <a:dk1>
        <a:srgbClr val="2E3338"/>
      </a:dk1>
      <a:lt1>
        <a:srgbClr val="F6EFDC"/>
      </a:lt1>
      <a:dk2>
        <a:srgbClr val="164A4A"/>
      </a:dk2>
      <a:lt2>
        <a:srgbClr val="3F4853"/>
      </a:lt2>
      <a:accent1>
        <a:srgbClr val="81B5A8"/>
      </a:accent1>
      <a:accent2>
        <a:srgbClr val="ADDBD0"/>
      </a:accent2>
      <a:accent3>
        <a:srgbClr val="454318"/>
      </a:accent3>
      <a:accent4>
        <a:srgbClr val="FFFFFF"/>
      </a:accent4>
      <a:accent5>
        <a:srgbClr val="FFFFFF"/>
      </a:accent5>
      <a:accent6>
        <a:srgbClr val="FFFFFF"/>
      </a:accent6>
      <a:hlink>
        <a:srgbClr val="2E3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