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Oswald Bold" charset="1" panose="00000800000000000000"/>
      <p:regular r:id="rId23"/>
    </p:embeddedFont>
    <p:embeddedFont>
      <p:font typeface="Montserrat Classic" charset="1" panose="00000500000000000000"/>
      <p:regular r:id="rId24"/>
    </p:embeddedFont>
    <p:embeddedFont>
      <p:font typeface="DM Sans" charset="1" panose="00000000000000000000"/>
      <p:regular r:id="rId25"/>
    </p:embeddedFont>
    <p:embeddedFont>
      <p:font typeface="Open Sauce" charset="1" panose="00000500000000000000"/>
      <p:regular r:id="rId26"/>
    </p:embeddedFont>
    <p:embeddedFont>
      <p:font typeface="DM Sans Italics" charset="1" panose="00000000000000000000"/>
      <p:regular r:id="rId27"/>
    </p:embeddedFont>
    <p:embeddedFont>
      <p:font typeface="Oswald" charset="1" panose="00000500000000000000"/>
      <p:regular r:id="rId28"/>
    </p:embeddedFont>
    <p:embeddedFont>
      <p:font typeface="DM Sans Bold" charset="1" panose="000000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2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27.png" Type="http://schemas.openxmlformats.org/officeDocument/2006/relationships/image"/><Relationship Id="rId7" Target="../media/image2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2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3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31.png" Type="http://schemas.openxmlformats.org/officeDocument/2006/relationships/image"/><Relationship Id="rId7" Target="../media/image32.png" Type="http://schemas.openxmlformats.org/officeDocument/2006/relationships/image"/><Relationship Id="rId8" Target="../media/image3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https://www.kaggle.com/datasets/andreinovikov/used-cars-dataset/data" TargetMode="External" Type="http://schemas.openxmlformats.org/officeDocument/2006/relationships/hyperlink"/><Relationship Id="rId2" Target="../media/image1.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png" Type="http://schemas.openxmlformats.org/officeDocument/2006/relationships/image"/><Relationship Id="rId7" Target="../media/image15.pn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18.png" Type="http://schemas.openxmlformats.org/officeDocument/2006/relationships/image"/><Relationship Id="rId7" Target="../media/image1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0.png" Type="http://schemas.openxmlformats.org/officeDocument/2006/relationships/image"/><Relationship Id="rId5" Target="../media/image21.pn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2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236347" y="4348786"/>
            <a:ext cx="9815307" cy="2766619"/>
          </a:xfrm>
          <a:prstGeom prst="rect">
            <a:avLst/>
          </a:prstGeom>
        </p:spPr>
        <p:txBody>
          <a:bodyPr anchor="t" rtlCol="false" tIns="0" lIns="0" bIns="0" rIns="0">
            <a:spAutoFit/>
          </a:bodyPr>
          <a:lstStyle/>
          <a:p>
            <a:pPr algn="ctr">
              <a:lnSpc>
                <a:spcPts val="22684"/>
              </a:lnSpc>
            </a:pPr>
            <a:r>
              <a:rPr lang="en-US" b="true" sz="16437" spc="1610">
                <a:solidFill>
                  <a:srgbClr val="231F20"/>
                </a:solidFill>
                <a:latin typeface="Oswald Bold"/>
                <a:ea typeface="Oswald Bold"/>
                <a:cs typeface="Oswald Bold"/>
                <a:sym typeface="Oswald Bold"/>
              </a:rPr>
              <a:t>AUTOS</a:t>
            </a:r>
          </a:p>
        </p:txBody>
      </p:sp>
      <p:sp>
        <p:nvSpPr>
          <p:cNvPr name="TextBox 9" id="9"/>
          <p:cNvSpPr txBox="true"/>
          <p:nvPr/>
        </p:nvSpPr>
        <p:spPr>
          <a:xfrm rot="0">
            <a:off x="4236347" y="3438109"/>
            <a:ext cx="9815307" cy="1186902"/>
          </a:xfrm>
          <a:prstGeom prst="rect">
            <a:avLst/>
          </a:prstGeom>
        </p:spPr>
        <p:txBody>
          <a:bodyPr anchor="t" rtlCol="false" tIns="0" lIns="0" bIns="0" rIns="0">
            <a:spAutoFit/>
          </a:bodyPr>
          <a:lstStyle/>
          <a:p>
            <a:pPr algn="ctr">
              <a:lnSpc>
                <a:spcPts val="9748"/>
              </a:lnSpc>
            </a:pPr>
            <a:r>
              <a:rPr lang="en-US" b="true" sz="7063" spc="692">
                <a:solidFill>
                  <a:srgbClr val="231F20"/>
                </a:solidFill>
                <a:latin typeface="Oswald Bold"/>
                <a:ea typeface="Oswald Bold"/>
                <a:cs typeface="Oswald Bold"/>
                <a:sym typeface="Oswald Bold"/>
              </a:rPr>
              <a:t>MERCADO DE</a:t>
            </a:r>
          </a:p>
        </p:txBody>
      </p:sp>
      <p:sp>
        <p:nvSpPr>
          <p:cNvPr name="TextBox 10" id="10"/>
          <p:cNvSpPr txBox="true"/>
          <p:nvPr/>
        </p:nvSpPr>
        <p:spPr>
          <a:xfrm rot="0">
            <a:off x="4252510" y="7417029"/>
            <a:ext cx="9799143" cy="705542"/>
          </a:xfrm>
          <a:prstGeom prst="rect">
            <a:avLst/>
          </a:prstGeom>
        </p:spPr>
        <p:txBody>
          <a:bodyPr anchor="t" rtlCol="false" tIns="0" lIns="0" bIns="0" rIns="0">
            <a:spAutoFit/>
          </a:bodyPr>
          <a:lstStyle/>
          <a:p>
            <a:pPr algn="ctr">
              <a:lnSpc>
                <a:spcPts val="2833"/>
              </a:lnSpc>
            </a:pPr>
            <a:r>
              <a:rPr lang="en-US" sz="2053" spc="108">
                <a:solidFill>
                  <a:srgbClr val="231F20"/>
                </a:solidFill>
                <a:latin typeface="Montserrat Classic"/>
                <a:ea typeface="Montserrat Classic"/>
                <a:cs typeface="Montserrat Classic"/>
                <a:sym typeface="Montserrat Classic"/>
              </a:rPr>
              <a:t>QUÉ NECESITAMOS SABER A LA HORA DE PONER EL PRECIO A NUESTRO AUTO</a:t>
            </a:r>
          </a:p>
        </p:txBody>
      </p:sp>
      <p:sp>
        <p:nvSpPr>
          <p:cNvPr name="TextBox 11" id="11"/>
          <p:cNvSpPr txBox="true"/>
          <p:nvPr/>
        </p:nvSpPr>
        <p:spPr>
          <a:xfrm rot="0">
            <a:off x="2900932" y="8424196"/>
            <a:ext cx="12848809" cy="353117"/>
          </a:xfrm>
          <a:prstGeom prst="rect">
            <a:avLst/>
          </a:prstGeom>
        </p:spPr>
        <p:txBody>
          <a:bodyPr anchor="t" rtlCol="false" tIns="0" lIns="0" bIns="0" rIns="0">
            <a:spAutoFit/>
          </a:bodyPr>
          <a:lstStyle/>
          <a:p>
            <a:pPr algn="ctr">
              <a:lnSpc>
                <a:spcPts val="2833"/>
              </a:lnSpc>
            </a:pPr>
            <a:r>
              <a:rPr lang="en-US" sz="2053" spc="108">
                <a:solidFill>
                  <a:srgbClr val="231F20"/>
                </a:solidFill>
                <a:latin typeface="Montserrat Classic"/>
                <a:ea typeface="Montserrat Classic"/>
                <a:cs typeface="Montserrat Classic"/>
                <a:sym typeface="Montserrat Classic"/>
              </a:rPr>
              <a:t>POR: EMANUEL LINCIC</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4">
              <a:alphaModFix amt="24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548606" y="2437328"/>
            <a:ext cx="7325591" cy="5412343"/>
          </a:xfrm>
          <a:custGeom>
            <a:avLst/>
            <a:gdLst/>
            <a:ahLst/>
            <a:cxnLst/>
            <a:rect r="r" b="b" t="t" l="l"/>
            <a:pathLst>
              <a:path h="5412343" w="7325591">
                <a:moveTo>
                  <a:pt x="0" y="0"/>
                </a:moveTo>
                <a:lnTo>
                  <a:pt x="7325592" y="0"/>
                </a:lnTo>
                <a:lnTo>
                  <a:pt x="7325592" y="5412344"/>
                </a:lnTo>
                <a:lnTo>
                  <a:pt x="0" y="5412344"/>
                </a:lnTo>
                <a:lnTo>
                  <a:pt x="0" y="0"/>
                </a:lnTo>
                <a:close/>
              </a:path>
            </a:pathLst>
          </a:custGeom>
          <a:blipFill>
            <a:blip r:embed="rId6"/>
            <a:stretch>
              <a:fillRect l="0" t="0" r="0" b="0"/>
            </a:stretch>
          </a:blipFill>
        </p:spPr>
      </p:sp>
      <p:sp>
        <p:nvSpPr>
          <p:cNvPr name="TextBox 5" id="5"/>
          <p:cNvSpPr txBox="true"/>
          <p:nvPr/>
        </p:nvSpPr>
        <p:spPr>
          <a:xfrm rot="0">
            <a:off x="241345" y="193791"/>
            <a:ext cx="7729799" cy="695564"/>
          </a:xfrm>
          <a:prstGeom prst="rect">
            <a:avLst/>
          </a:prstGeom>
        </p:spPr>
        <p:txBody>
          <a:bodyPr anchor="t" rtlCol="false" tIns="0" lIns="0" bIns="0" rIns="0">
            <a:spAutoFit/>
          </a:bodyPr>
          <a:lstStyle/>
          <a:p>
            <a:pPr algn="ctr">
              <a:lnSpc>
                <a:spcPts val="5735"/>
              </a:lnSpc>
            </a:pPr>
            <a:r>
              <a:rPr lang="en-US" b="true" sz="4156" spc="407">
                <a:solidFill>
                  <a:srgbClr val="231F20"/>
                </a:solidFill>
                <a:latin typeface="Oswald Bold"/>
                <a:ea typeface="Oswald Bold"/>
                <a:cs typeface="Oswald Bold"/>
                <a:sym typeface="Oswald Bold"/>
              </a:rPr>
              <a:t>Daños/Accidentes </a:t>
            </a:r>
            <a:r>
              <a:rPr lang="en-US" sz="4156" spc="407">
                <a:solidFill>
                  <a:srgbClr val="231F20"/>
                </a:solidFill>
                <a:latin typeface="Oswald"/>
                <a:ea typeface="Oswald"/>
                <a:cs typeface="Oswald"/>
                <a:sym typeface="Oswald"/>
              </a:rPr>
              <a:t>en el auto</a:t>
            </a:r>
          </a:p>
        </p:txBody>
      </p:sp>
      <p:sp>
        <p:nvSpPr>
          <p:cNvPr name="TextBox 6" id="6"/>
          <p:cNvSpPr txBox="true"/>
          <p:nvPr/>
        </p:nvSpPr>
        <p:spPr>
          <a:xfrm rot="0">
            <a:off x="856170" y="2556297"/>
            <a:ext cx="7010003" cy="4793407"/>
          </a:xfrm>
          <a:prstGeom prst="rect">
            <a:avLst/>
          </a:prstGeom>
        </p:spPr>
        <p:txBody>
          <a:bodyPr anchor="t" rtlCol="false" tIns="0" lIns="0" bIns="0" rIns="0">
            <a:spAutoFit/>
          </a:bodyPr>
          <a:lstStyle/>
          <a:p>
            <a:pPr algn="l">
              <a:lnSpc>
                <a:spcPts val="2734"/>
              </a:lnSpc>
            </a:pPr>
            <a:r>
              <a:rPr lang="en-US" sz="1981" spc="194">
                <a:solidFill>
                  <a:srgbClr val="231F20"/>
                </a:solidFill>
                <a:latin typeface="DM Sans"/>
                <a:ea typeface="DM Sans"/>
                <a:cs typeface="DM Sans"/>
                <a:sym typeface="DM Sans"/>
              </a:rPr>
              <a:t>Este apartado no quiere decir que algunos vendedores publicaron su vehículo con daños, sino que el mismo tuvo algún daño, que tuvo que ser reparado o intercambiar una pieza original, y/o estuvo involucrado en algún accidente automovilístico.</a:t>
            </a:r>
          </a:p>
          <a:p>
            <a:pPr algn="l">
              <a:lnSpc>
                <a:spcPts val="2734"/>
              </a:lnSpc>
            </a:pPr>
          </a:p>
          <a:p>
            <a:pPr algn="l">
              <a:lnSpc>
                <a:spcPts val="2734"/>
              </a:lnSpc>
            </a:pPr>
            <a:r>
              <a:rPr lang="en-US" sz="1981" spc="194">
                <a:solidFill>
                  <a:srgbClr val="231F20"/>
                </a:solidFill>
                <a:latin typeface="DM Sans"/>
                <a:ea typeface="DM Sans"/>
                <a:cs typeface="DM Sans"/>
                <a:sym typeface="DM Sans"/>
              </a:rPr>
              <a:t>Así mismo, los clientes prefieren no comprar autos con estas características, debido al desconocimiento de la calidad de los materiales y piezas que se utilizaron, también como la pintura y el tiempo de vida, por lo que la demanda es baja, lo que tiende a que los precios de estos sean mucho más bajos.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4">
              <a:alphaModFix amt="24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861882" y="6396384"/>
            <a:ext cx="4998578" cy="3748933"/>
          </a:xfrm>
          <a:custGeom>
            <a:avLst/>
            <a:gdLst/>
            <a:ahLst/>
            <a:cxnLst/>
            <a:rect r="r" b="b" t="t" l="l"/>
            <a:pathLst>
              <a:path h="3748933" w="4998578">
                <a:moveTo>
                  <a:pt x="0" y="0"/>
                </a:moveTo>
                <a:lnTo>
                  <a:pt x="4998578" y="0"/>
                </a:lnTo>
                <a:lnTo>
                  <a:pt x="4998578" y="3748934"/>
                </a:lnTo>
                <a:lnTo>
                  <a:pt x="0" y="3748934"/>
                </a:lnTo>
                <a:lnTo>
                  <a:pt x="0" y="0"/>
                </a:lnTo>
                <a:close/>
              </a:path>
            </a:pathLst>
          </a:custGeom>
          <a:blipFill>
            <a:blip r:embed="rId6"/>
            <a:stretch>
              <a:fillRect l="0" t="0" r="0" b="0"/>
            </a:stretch>
          </a:blipFill>
        </p:spPr>
      </p:sp>
      <p:sp>
        <p:nvSpPr>
          <p:cNvPr name="Freeform 5" id="5"/>
          <p:cNvSpPr/>
          <p:nvPr/>
        </p:nvSpPr>
        <p:spPr>
          <a:xfrm flipH="false" flipV="false" rot="0">
            <a:off x="10242183" y="5342250"/>
            <a:ext cx="6327293" cy="4623119"/>
          </a:xfrm>
          <a:custGeom>
            <a:avLst/>
            <a:gdLst/>
            <a:ahLst/>
            <a:cxnLst/>
            <a:rect r="r" b="b" t="t" l="l"/>
            <a:pathLst>
              <a:path h="4623119" w="6327293">
                <a:moveTo>
                  <a:pt x="0" y="0"/>
                </a:moveTo>
                <a:lnTo>
                  <a:pt x="6327293" y="0"/>
                </a:lnTo>
                <a:lnTo>
                  <a:pt x="6327293" y="4623119"/>
                </a:lnTo>
                <a:lnTo>
                  <a:pt x="0" y="4623119"/>
                </a:lnTo>
                <a:lnTo>
                  <a:pt x="0" y="0"/>
                </a:lnTo>
                <a:close/>
              </a:path>
            </a:pathLst>
          </a:custGeom>
          <a:blipFill>
            <a:blip r:embed="rId7"/>
            <a:stretch>
              <a:fillRect l="0" t="0" r="0" b="0"/>
            </a:stretch>
          </a:blipFill>
        </p:spPr>
      </p:sp>
      <p:sp>
        <p:nvSpPr>
          <p:cNvPr name="Freeform 6" id="6"/>
          <p:cNvSpPr/>
          <p:nvPr/>
        </p:nvSpPr>
        <p:spPr>
          <a:xfrm flipH="false" flipV="false" rot="0">
            <a:off x="10242183" y="468726"/>
            <a:ext cx="6327293" cy="4674774"/>
          </a:xfrm>
          <a:custGeom>
            <a:avLst/>
            <a:gdLst/>
            <a:ahLst/>
            <a:cxnLst/>
            <a:rect r="r" b="b" t="t" l="l"/>
            <a:pathLst>
              <a:path h="4674774" w="6327293">
                <a:moveTo>
                  <a:pt x="0" y="0"/>
                </a:moveTo>
                <a:lnTo>
                  <a:pt x="6327293" y="0"/>
                </a:lnTo>
                <a:lnTo>
                  <a:pt x="6327293" y="4674774"/>
                </a:lnTo>
                <a:lnTo>
                  <a:pt x="0" y="4674774"/>
                </a:lnTo>
                <a:lnTo>
                  <a:pt x="0" y="0"/>
                </a:lnTo>
                <a:close/>
              </a:path>
            </a:pathLst>
          </a:custGeom>
          <a:blipFill>
            <a:blip r:embed="rId8"/>
            <a:stretch>
              <a:fillRect l="0" t="0" r="0" b="0"/>
            </a:stretch>
          </a:blipFill>
        </p:spPr>
      </p:sp>
      <p:sp>
        <p:nvSpPr>
          <p:cNvPr name="TextBox 7" id="7"/>
          <p:cNvSpPr txBox="true"/>
          <p:nvPr/>
        </p:nvSpPr>
        <p:spPr>
          <a:xfrm rot="0">
            <a:off x="241345" y="193791"/>
            <a:ext cx="7729799" cy="695564"/>
          </a:xfrm>
          <a:prstGeom prst="rect">
            <a:avLst/>
          </a:prstGeom>
        </p:spPr>
        <p:txBody>
          <a:bodyPr anchor="t" rtlCol="false" tIns="0" lIns="0" bIns="0" rIns="0">
            <a:spAutoFit/>
          </a:bodyPr>
          <a:lstStyle/>
          <a:p>
            <a:pPr algn="ctr">
              <a:lnSpc>
                <a:spcPts val="5735"/>
              </a:lnSpc>
            </a:pPr>
            <a:r>
              <a:rPr lang="en-US" b="true" sz="4156" spc="407">
                <a:solidFill>
                  <a:srgbClr val="231F20"/>
                </a:solidFill>
                <a:latin typeface="Oswald Bold"/>
                <a:ea typeface="Oswald Bold"/>
                <a:cs typeface="Oswald Bold"/>
                <a:sym typeface="Oswald Bold"/>
              </a:rPr>
              <a:t>Primer Propietario</a:t>
            </a:r>
          </a:p>
        </p:txBody>
      </p:sp>
      <p:sp>
        <p:nvSpPr>
          <p:cNvPr name="TextBox 8" id="8"/>
          <p:cNvSpPr txBox="true"/>
          <p:nvPr/>
        </p:nvSpPr>
        <p:spPr>
          <a:xfrm rot="0">
            <a:off x="856170" y="2211395"/>
            <a:ext cx="7010003" cy="4793407"/>
          </a:xfrm>
          <a:prstGeom prst="rect">
            <a:avLst/>
          </a:prstGeom>
        </p:spPr>
        <p:txBody>
          <a:bodyPr anchor="t" rtlCol="false" tIns="0" lIns="0" bIns="0" rIns="0">
            <a:spAutoFit/>
          </a:bodyPr>
          <a:lstStyle/>
          <a:p>
            <a:pPr algn="l">
              <a:lnSpc>
                <a:spcPts val="2734"/>
              </a:lnSpc>
            </a:pPr>
            <a:r>
              <a:rPr lang="en-US" sz="1981" spc="194">
                <a:solidFill>
                  <a:srgbClr val="231F20"/>
                </a:solidFill>
                <a:latin typeface="DM Sans"/>
                <a:ea typeface="DM Sans"/>
                <a:cs typeface="DM Sans"/>
                <a:sym typeface="DM Sans"/>
              </a:rPr>
              <a:t>Sucede que en el mercado, existen autos los cuales tuvieron más de un dueño, pero ¿Por qué con cada dueño el precio disminuye? esto pasa debido es debido a varias razones:</a:t>
            </a:r>
          </a:p>
          <a:p>
            <a:pPr algn="l" marL="427769" indent="-213884" lvl="1">
              <a:lnSpc>
                <a:spcPts val="2734"/>
              </a:lnSpc>
              <a:buFont typeface="Arial"/>
              <a:buChar char="•"/>
            </a:pPr>
            <a:r>
              <a:rPr lang="en-US" sz="1981" spc="194">
                <a:solidFill>
                  <a:srgbClr val="231F20"/>
                </a:solidFill>
                <a:latin typeface="DM Sans"/>
                <a:ea typeface="DM Sans"/>
                <a:cs typeface="DM Sans"/>
                <a:sym typeface="DM Sans"/>
              </a:rPr>
              <a:t>Como que el mismo tuvo un mayor uso.</a:t>
            </a:r>
          </a:p>
          <a:p>
            <a:pPr algn="l" marL="427769" indent="-213884" lvl="1">
              <a:lnSpc>
                <a:spcPts val="2734"/>
              </a:lnSpc>
              <a:buFont typeface="Arial"/>
              <a:buChar char="•"/>
            </a:pPr>
            <a:r>
              <a:rPr lang="en-US" sz="1981" spc="194">
                <a:solidFill>
                  <a:srgbClr val="231F20"/>
                </a:solidFill>
                <a:latin typeface="DM Sans"/>
                <a:ea typeface="DM Sans"/>
                <a:cs typeface="DM Sans"/>
                <a:sym typeface="DM Sans"/>
              </a:rPr>
              <a:t>Pero, la más importante es que el cliente desconoce la utilidad que le dieron el o los anteriores dueños, si fue para uso personal o para trabajar, como sucede en argentina, los famosos “ex-taxi”, que fácilmente superan los 300.000 km hechos.</a:t>
            </a:r>
          </a:p>
          <a:p>
            <a:pPr algn="l">
              <a:lnSpc>
                <a:spcPts val="2734"/>
              </a:lnSpc>
            </a:pPr>
            <a:r>
              <a:rPr lang="en-US" sz="1981" spc="194">
                <a:solidFill>
                  <a:srgbClr val="231F20"/>
                </a:solidFill>
                <a:latin typeface="DM Sans"/>
                <a:ea typeface="DM Sans"/>
                <a:cs typeface="DM Sans"/>
                <a:sym typeface="DM Sans"/>
              </a:rPr>
              <a:t>Como vemos en el gráfico de la esquina inferior derecha, la anterior afirmación es cierta, cuanto más dueños, más uso.</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20102" y="3030981"/>
            <a:ext cx="12057353" cy="3464642"/>
          </a:xfrm>
          <a:prstGeom prst="rect">
            <a:avLst/>
          </a:prstGeom>
        </p:spPr>
        <p:txBody>
          <a:bodyPr anchor="t" rtlCol="false" tIns="0" lIns="0" bIns="0" rIns="0">
            <a:spAutoFit/>
          </a:bodyPr>
          <a:lstStyle/>
          <a:p>
            <a:pPr algn="l">
              <a:lnSpc>
                <a:spcPts val="13948"/>
              </a:lnSpc>
            </a:pPr>
            <a:r>
              <a:rPr lang="en-US" b="true" sz="10107" spc="990">
                <a:solidFill>
                  <a:srgbClr val="FFFFFF"/>
                </a:solidFill>
                <a:latin typeface="Oswald Bold"/>
                <a:ea typeface="Oswald Bold"/>
                <a:cs typeface="Oswald Bold"/>
                <a:sym typeface="Oswald Bold"/>
              </a:rPr>
              <a:t>ANÁLISIS EXPLORATORIO</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720102" y="6447998"/>
            <a:ext cx="10951206" cy="487272"/>
          </a:xfrm>
          <a:prstGeom prst="rect">
            <a:avLst/>
          </a:prstGeom>
        </p:spPr>
        <p:txBody>
          <a:bodyPr anchor="t" rtlCol="false" tIns="0" lIns="0" bIns="0" rIns="0">
            <a:spAutoFit/>
          </a:bodyPr>
          <a:lstStyle/>
          <a:p>
            <a:pPr algn="l">
              <a:lnSpc>
                <a:spcPts val="3999"/>
              </a:lnSpc>
            </a:pPr>
            <a:r>
              <a:rPr lang="en-US" sz="2898" spc="284">
                <a:solidFill>
                  <a:srgbClr val="F5FFF5"/>
                </a:solidFill>
                <a:latin typeface="DM Sans"/>
                <a:ea typeface="DM Sans"/>
                <a:cs typeface="DM Sans"/>
                <a:sym typeface="DM Sans"/>
              </a:rPr>
              <a:t>Preguntas Generales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09855" y="5026925"/>
            <a:ext cx="8427291" cy="4972102"/>
          </a:xfrm>
          <a:custGeom>
            <a:avLst/>
            <a:gdLst/>
            <a:ahLst/>
            <a:cxnLst/>
            <a:rect r="r" b="b" t="t" l="l"/>
            <a:pathLst>
              <a:path h="4972102" w="8427291">
                <a:moveTo>
                  <a:pt x="0" y="0"/>
                </a:moveTo>
                <a:lnTo>
                  <a:pt x="8427291" y="0"/>
                </a:lnTo>
                <a:lnTo>
                  <a:pt x="8427291" y="4972101"/>
                </a:lnTo>
                <a:lnTo>
                  <a:pt x="0" y="4972101"/>
                </a:lnTo>
                <a:lnTo>
                  <a:pt x="0" y="0"/>
                </a:lnTo>
                <a:close/>
              </a:path>
            </a:pathLst>
          </a:custGeom>
          <a:blipFill>
            <a:blip r:embed="rId6"/>
            <a:stretch>
              <a:fillRect l="0" t="0" r="0" b="0"/>
            </a:stretch>
          </a:blipFill>
        </p:spPr>
      </p:sp>
      <p:sp>
        <p:nvSpPr>
          <p:cNvPr name="Freeform 5" id="5"/>
          <p:cNvSpPr/>
          <p:nvPr/>
        </p:nvSpPr>
        <p:spPr>
          <a:xfrm flipH="false" flipV="false" rot="0">
            <a:off x="8937146" y="799847"/>
            <a:ext cx="8246437" cy="4227078"/>
          </a:xfrm>
          <a:custGeom>
            <a:avLst/>
            <a:gdLst/>
            <a:ahLst/>
            <a:cxnLst/>
            <a:rect r="r" b="b" t="t" l="l"/>
            <a:pathLst>
              <a:path h="4227078" w="8246437">
                <a:moveTo>
                  <a:pt x="0" y="0"/>
                </a:moveTo>
                <a:lnTo>
                  <a:pt x="8246437" y="0"/>
                </a:lnTo>
                <a:lnTo>
                  <a:pt x="8246437" y="4227078"/>
                </a:lnTo>
                <a:lnTo>
                  <a:pt x="0" y="4227078"/>
                </a:lnTo>
                <a:lnTo>
                  <a:pt x="0" y="0"/>
                </a:lnTo>
                <a:close/>
              </a:path>
            </a:pathLst>
          </a:custGeom>
          <a:blipFill>
            <a:blip r:embed="rId7"/>
            <a:stretch>
              <a:fillRect l="0" t="0" r="0" b="0"/>
            </a:stretch>
          </a:blipFill>
        </p:spPr>
      </p:sp>
      <p:sp>
        <p:nvSpPr>
          <p:cNvPr name="TextBox 6" id="6"/>
          <p:cNvSpPr txBox="true"/>
          <p:nvPr/>
        </p:nvSpPr>
        <p:spPr>
          <a:xfrm rot="0">
            <a:off x="241345" y="193791"/>
            <a:ext cx="7729799" cy="695564"/>
          </a:xfrm>
          <a:prstGeom prst="rect">
            <a:avLst/>
          </a:prstGeom>
        </p:spPr>
        <p:txBody>
          <a:bodyPr anchor="t" rtlCol="false" tIns="0" lIns="0" bIns="0" rIns="0">
            <a:spAutoFit/>
          </a:bodyPr>
          <a:lstStyle/>
          <a:p>
            <a:pPr algn="ctr">
              <a:lnSpc>
                <a:spcPts val="5735"/>
              </a:lnSpc>
            </a:pPr>
            <a:r>
              <a:rPr lang="en-US" sz="4156" spc="407">
                <a:solidFill>
                  <a:srgbClr val="231F20"/>
                </a:solidFill>
                <a:latin typeface="Oswald"/>
                <a:ea typeface="Oswald"/>
                <a:cs typeface="Oswald"/>
                <a:sym typeface="Oswald"/>
              </a:rPr>
              <a:t>Marcas</a:t>
            </a:r>
            <a:r>
              <a:rPr lang="en-US" b="true" sz="4156" spc="407">
                <a:solidFill>
                  <a:srgbClr val="231F20"/>
                </a:solidFill>
                <a:latin typeface="Oswald Bold"/>
                <a:ea typeface="Oswald Bold"/>
                <a:cs typeface="Oswald Bold"/>
                <a:sym typeface="Oswald Bold"/>
              </a:rPr>
              <a:t> más </a:t>
            </a:r>
            <a:r>
              <a:rPr lang="en-US" sz="4156" spc="407">
                <a:solidFill>
                  <a:srgbClr val="231F20"/>
                </a:solidFill>
                <a:latin typeface="Oswald"/>
                <a:ea typeface="Oswald"/>
                <a:cs typeface="Oswald"/>
                <a:sym typeface="Oswald"/>
              </a:rPr>
              <a:t>publicadas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613336" y="2438261"/>
            <a:ext cx="11301259" cy="5410478"/>
          </a:xfrm>
          <a:custGeom>
            <a:avLst/>
            <a:gdLst/>
            <a:ahLst/>
            <a:cxnLst/>
            <a:rect r="r" b="b" t="t" l="l"/>
            <a:pathLst>
              <a:path h="5410478" w="11301259">
                <a:moveTo>
                  <a:pt x="0" y="0"/>
                </a:moveTo>
                <a:lnTo>
                  <a:pt x="11301259" y="0"/>
                </a:lnTo>
                <a:lnTo>
                  <a:pt x="11301259" y="5410478"/>
                </a:lnTo>
                <a:lnTo>
                  <a:pt x="0" y="5410478"/>
                </a:lnTo>
                <a:lnTo>
                  <a:pt x="0" y="0"/>
                </a:lnTo>
                <a:close/>
              </a:path>
            </a:pathLst>
          </a:custGeom>
          <a:blipFill>
            <a:blip r:embed="rId6"/>
            <a:stretch>
              <a:fillRect l="0" t="0" r="0" b="0"/>
            </a:stretch>
          </a:blipFill>
        </p:spPr>
      </p:sp>
      <p:sp>
        <p:nvSpPr>
          <p:cNvPr name="TextBox 5" id="5"/>
          <p:cNvSpPr txBox="true"/>
          <p:nvPr/>
        </p:nvSpPr>
        <p:spPr>
          <a:xfrm rot="0">
            <a:off x="241345" y="193791"/>
            <a:ext cx="7729799" cy="1419464"/>
          </a:xfrm>
          <a:prstGeom prst="rect">
            <a:avLst/>
          </a:prstGeom>
        </p:spPr>
        <p:txBody>
          <a:bodyPr anchor="t" rtlCol="false" tIns="0" lIns="0" bIns="0" rIns="0">
            <a:spAutoFit/>
          </a:bodyPr>
          <a:lstStyle/>
          <a:p>
            <a:pPr algn="ctr">
              <a:lnSpc>
                <a:spcPts val="5735"/>
              </a:lnSpc>
            </a:pPr>
            <a:r>
              <a:rPr lang="en-US" sz="4156" spc="407">
                <a:solidFill>
                  <a:srgbClr val="231F20"/>
                </a:solidFill>
                <a:latin typeface="Oswald"/>
                <a:ea typeface="Oswald"/>
                <a:cs typeface="Oswald"/>
                <a:sym typeface="Oswald"/>
              </a:rPr>
              <a:t>Modelos</a:t>
            </a:r>
            <a:r>
              <a:rPr lang="en-US" b="true" sz="4156" spc="407">
                <a:solidFill>
                  <a:srgbClr val="231F20"/>
                </a:solidFill>
                <a:latin typeface="Oswald Bold"/>
                <a:ea typeface="Oswald Bold"/>
                <a:cs typeface="Oswald Bold"/>
                <a:sym typeface="Oswald Bold"/>
              </a:rPr>
              <a:t> peor valorados </a:t>
            </a:r>
            <a:r>
              <a:rPr lang="en-US" sz="4156" spc="407">
                <a:solidFill>
                  <a:srgbClr val="231F20"/>
                </a:solidFill>
                <a:latin typeface="Oswald"/>
                <a:ea typeface="Oswald"/>
                <a:cs typeface="Oswald"/>
                <a:sym typeface="Oswald"/>
              </a:rPr>
              <a:t>por los clientes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4">
              <a:alphaModFix amt="24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358268" y="2835434"/>
            <a:ext cx="11076323" cy="4916048"/>
          </a:xfrm>
          <a:custGeom>
            <a:avLst/>
            <a:gdLst/>
            <a:ahLst/>
            <a:cxnLst/>
            <a:rect r="r" b="b" t="t" l="l"/>
            <a:pathLst>
              <a:path h="4916048" w="11076323">
                <a:moveTo>
                  <a:pt x="0" y="0"/>
                </a:moveTo>
                <a:lnTo>
                  <a:pt x="11076323" y="0"/>
                </a:lnTo>
                <a:lnTo>
                  <a:pt x="11076323" y="4916047"/>
                </a:lnTo>
                <a:lnTo>
                  <a:pt x="0" y="4916047"/>
                </a:lnTo>
                <a:lnTo>
                  <a:pt x="0" y="0"/>
                </a:lnTo>
                <a:close/>
              </a:path>
            </a:pathLst>
          </a:custGeom>
          <a:blipFill>
            <a:blip r:embed="rId6"/>
            <a:stretch>
              <a:fillRect l="-2030" t="0" r="0" b="0"/>
            </a:stretch>
          </a:blipFill>
        </p:spPr>
      </p:sp>
      <p:sp>
        <p:nvSpPr>
          <p:cNvPr name="TextBox 5" id="5"/>
          <p:cNvSpPr txBox="true"/>
          <p:nvPr/>
        </p:nvSpPr>
        <p:spPr>
          <a:xfrm rot="0">
            <a:off x="241345" y="193791"/>
            <a:ext cx="7729799" cy="695564"/>
          </a:xfrm>
          <a:prstGeom prst="rect">
            <a:avLst/>
          </a:prstGeom>
        </p:spPr>
        <p:txBody>
          <a:bodyPr anchor="t" rtlCol="false" tIns="0" lIns="0" bIns="0" rIns="0">
            <a:spAutoFit/>
          </a:bodyPr>
          <a:lstStyle/>
          <a:p>
            <a:pPr algn="ctr">
              <a:lnSpc>
                <a:spcPts val="5735"/>
              </a:lnSpc>
            </a:pPr>
            <a:r>
              <a:rPr lang="en-US" sz="4156" spc="407">
                <a:solidFill>
                  <a:srgbClr val="231F20"/>
                </a:solidFill>
                <a:latin typeface="Oswald"/>
                <a:ea typeface="Oswald"/>
                <a:cs typeface="Oswald"/>
                <a:sym typeface="Oswald"/>
              </a:rPr>
              <a:t>Vendedores</a:t>
            </a:r>
            <a:r>
              <a:rPr lang="en-US" b="true" sz="4156" spc="407">
                <a:solidFill>
                  <a:srgbClr val="231F20"/>
                </a:solidFill>
                <a:latin typeface="Oswald Bold"/>
                <a:ea typeface="Oswald Bold"/>
                <a:cs typeface="Oswald Bold"/>
                <a:sym typeface="Oswald Bold"/>
              </a:rPr>
              <a:t> peor </a:t>
            </a:r>
            <a:r>
              <a:rPr lang="en-US" sz="4156" spc="407">
                <a:solidFill>
                  <a:srgbClr val="231F20"/>
                </a:solidFill>
                <a:latin typeface="Oswald"/>
                <a:ea typeface="Oswald"/>
                <a:cs typeface="Oswald"/>
                <a:sym typeface="Oswald"/>
              </a:rPr>
              <a:t>valorados</a:t>
            </a:r>
          </a:p>
        </p:txBody>
      </p:sp>
      <p:sp>
        <p:nvSpPr>
          <p:cNvPr name="TextBox 6" id="6"/>
          <p:cNvSpPr txBox="true"/>
          <p:nvPr/>
        </p:nvSpPr>
        <p:spPr>
          <a:xfrm rot="0">
            <a:off x="3463238" y="7713381"/>
            <a:ext cx="11076323" cy="1021507"/>
          </a:xfrm>
          <a:prstGeom prst="rect">
            <a:avLst/>
          </a:prstGeom>
        </p:spPr>
        <p:txBody>
          <a:bodyPr anchor="t" rtlCol="false" tIns="0" lIns="0" bIns="0" rIns="0">
            <a:spAutoFit/>
          </a:bodyPr>
          <a:lstStyle/>
          <a:p>
            <a:pPr algn="l">
              <a:lnSpc>
                <a:spcPts val="2734"/>
              </a:lnSpc>
            </a:pPr>
            <a:r>
              <a:rPr lang="en-US" sz="1981" spc="194">
                <a:solidFill>
                  <a:srgbClr val="231F20"/>
                </a:solidFill>
                <a:latin typeface="DM Sans"/>
                <a:ea typeface="DM Sans"/>
                <a:cs typeface="DM Sans"/>
                <a:sym typeface="DM Sans"/>
              </a:rPr>
              <a:t>En la siguiente hoja, vamos a ver si es por alguna razón de que su valoración sea tan baja.</a:t>
            </a:r>
          </a:p>
          <a:p>
            <a:pPr algn="l">
              <a:lnSpc>
                <a:spcPts val="2734"/>
              </a:lnSpc>
            </a:pPr>
            <a:r>
              <a:rPr lang="en-US" sz="1981" spc="194">
                <a:solidFill>
                  <a:srgbClr val="231F20"/>
                </a:solidFill>
                <a:latin typeface="DM Sans"/>
                <a:ea typeface="DM Sans"/>
                <a:cs typeface="DM Sans"/>
                <a:sym typeface="DM Sans"/>
              </a:rPr>
              <a:t>Por otra parte, la ubicación es </a:t>
            </a:r>
            <a:r>
              <a:rPr lang="en-US" b="true" sz="1981" spc="194">
                <a:solidFill>
                  <a:srgbClr val="231F20"/>
                </a:solidFill>
                <a:latin typeface="DM Sans Bold"/>
                <a:ea typeface="DM Sans Bold"/>
                <a:cs typeface="DM Sans Bold"/>
                <a:sym typeface="DM Sans Bold"/>
              </a:rPr>
              <a:t>Estados Unidos</a:t>
            </a:r>
            <a:r>
              <a:rPr lang="en-US" sz="1981" spc="194">
                <a:solidFill>
                  <a:srgbClr val="231F20"/>
                </a:solidFill>
                <a:latin typeface="DM Sans"/>
                <a:ea typeface="DM Sans"/>
                <a:cs typeface="DM Sans"/>
                <a:sym typeface="DM Sans"/>
              </a:rPr>
              <a: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729493" y="673523"/>
            <a:ext cx="8970117" cy="4597185"/>
          </a:xfrm>
          <a:custGeom>
            <a:avLst/>
            <a:gdLst/>
            <a:ahLst/>
            <a:cxnLst/>
            <a:rect r="r" b="b" t="t" l="l"/>
            <a:pathLst>
              <a:path h="4597185" w="8970117">
                <a:moveTo>
                  <a:pt x="0" y="0"/>
                </a:moveTo>
                <a:lnTo>
                  <a:pt x="8970117" y="0"/>
                </a:lnTo>
                <a:lnTo>
                  <a:pt x="8970117" y="4597184"/>
                </a:lnTo>
                <a:lnTo>
                  <a:pt x="0" y="4597184"/>
                </a:lnTo>
                <a:lnTo>
                  <a:pt x="0" y="0"/>
                </a:lnTo>
                <a:close/>
              </a:path>
            </a:pathLst>
          </a:custGeom>
          <a:blipFill>
            <a:blip r:embed="rId6"/>
            <a:stretch>
              <a:fillRect l="0" t="0" r="0" b="0"/>
            </a:stretch>
          </a:blipFill>
        </p:spPr>
      </p:sp>
      <p:sp>
        <p:nvSpPr>
          <p:cNvPr name="Freeform 5" id="5"/>
          <p:cNvSpPr/>
          <p:nvPr/>
        </p:nvSpPr>
        <p:spPr>
          <a:xfrm flipH="false" flipV="false" rot="0">
            <a:off x="8729493" y="5828490"/>
            <a:ext cx="9160310" cy="4099296"/>
          </a:xfrm>
          <a:custGeom>
            <a:avLst/>
            <a:gdLst/>
            <a:ahLst/>
            <a:cxnLst/>
            <a:rect r="r" b="b" t="t" l="l"/>
            <a:pathLst>
              <a:path h="4099296" w="9160310">
                <a:moveTo>
                  <a:pt x="0" y="0"/>
                </a:moveTo>
                <a:lnTo>
                  <a:pt x="9160310" y="0"/>
                </a:lnTo>
                <a:lnTo>
                  <a:pt x="9160310" y="4099297"/>
                </a:lnTo>
                <a:lnTo>
                  <a:pt x="0" y="4099297"/>
                </a:lnTo>
                <a:lnTo>
                  <a:pt x="0" y="0"/>
                </a:lnTo>
                <a:close/>
              </a:path>
            </a:pathLst>
          </a:custGeom>
          <a:blipFill>
            <a:blip r:embed="rId7"/>
            <a:stretch>
              <a:fillRect l="-2875" t="0" r="0" b="0"/>
            </a:stretch>
          </a:blipFill>
        </p:spPr>
      </p:sp>
      <p:sp>
        <p:nvSpPr>
          <p:cNvPr name="Freeform 6" id="6"/>
          <p:cNvSpPr/>
          <p:nvPr/>
        </p:nvSpPr>
        <p:spPr>
          <a:xfrm flipH="false" flipV="false" rot="0">
            <a:off x="241345" y="5828490"/>
            <a:ext cx="8344624" cy="4099296"/>
          </a:xfrm>
          <a:custGeom>
            <a:avLst/>
            <a:gdLst/>
            <a:ahLst/>
            <a:cxnLst/>
            <a:rect r="r" b="b" t="t" l="l"/>
            <a:pathLst>
              <a:path h="4099296" w="8344624">
                <a:moveTo>
                  <a:pt x="0" y="0"/>
                </a:moveTo>
                <a:lnTo>
                  <a:pt x="8344623" y="0"/>
                </a:lnTo>
                <a:lnTo>
                  <a:pt x="8344623" y="4099297"/>
                </a:lnTo>
                <a:lnTo>
                  <a:pt x="0" y="4099297"/>
                </a:lnTo>
                <a:lnTo>
                  <a:pt x="0" y="0"/>
                </a:lnTo>
                <a:close/>
              </a:path>
            </a:pathLst>
          </a:custGeom>
          <a:blipFill>
            <a:blip r:embed="rId8"/>
            <a:stretch>
              <a:fillRect l="0" t="0" r="0" b="0"/>
            </a:stretch>
          </a:blipFill>
        </p:spPr>
      </p:sp>
      <p:sp>
        <p:nvSpPr>
          <p:cNvPr name="TextBox 7" id="7"/>
          <p:cNvSpPr txBox="true"/>
          <p:nvPr/>
        </p:nvSpPr>
        <p:spPr>
          <a:xfrm rot="0">
            <a:off x="241345" y="193791"/>
            <a:ext cx="8344624" cy="1419464"/>
          </a:xfrm>
          <a:prstGeom prst="rect">
            <a:avLst/>
          </a:prstGeom>
        </p:spPr>
        <p:txBody>
          <a:bodyPr anchor="t" rtlCol="false" tIns="0" lIns="0" bIns="0" rIns="0">
            <a:spAutoFit/>
          </a:bodyPr>
          <a:lstStyle/>
          <a:p>
            <a:pPr algn="ctr">
              <a:lnSpc>
                <a:spcPts val="5735"/>
              </a:lnSpc>
            </a:pPr>
            <a:r>
              <a:rPr lang="en-US" sz="4156" spc="407">
                <a:solidFill>
                  <a:srgbClr val="231F20"/>
                </a:solidFill>
                <a:latin typeface="Oswald"/>
                <a:ea typeface="Oswald"/>
                <a:cs typeface="Oswald"/>
                <a:sym typeface="Oswald"/>
              </a:rPr>
              <a:t>Posibles causas de que los vendedores sean</a:t>
            </a:r>
            <a:r>
              <a:rPr lang="en-US" b="true" sz="4156" spc="407">
                <a:solidFill>
                  <a:srgbClr val="231F20"/>
                </a:solidFill>
                <a:latin typeface="Oswald Bold"/>
                <a:ea typeface="Oswald Bold"/>
                <a:cs typeface="Oswald Bold"/>
                <a:sym typeface="Oswald Bold"/>
              </a:rPr>
              <a:t> poco </a:t>
            </a:r>
            <a:r>
              <a:rPr lang="en-US" sz="4156" spc="407">
                <a:solidFill>
                  <a:srgbClr val="231F20"/>
                </a:solidFill>
                <a:latin typeface="Oswald"/>
                <a:ea typeface="Oswald"/>
                <a:cs typeface="Oswald"/>
                <a:sym typeface="Oswald"/>
              </a:rPr>
              <a:t>valorados</a:t>
            </a:r>
          </a:p>
        </p:txBody>
      </p:sp>
      <p:sp>
        <p:nvSpPr>
          <p:cNvPr name="TextBox 8" id="8"/>
          <p:cNvSpPr txBox="true"/>
          <p:nvPr/>
        </p:nvSpPr>
        <p:spPr>
          <a:xfrm rot="0">
            <a:off x="241345" y="5364533"/>
            <a:ext cx="7257433" cy="463957"/>
          </a:xfrm>
          <a:prstGeom prst="rect">
            <a:avLst/>
          </a:prstGeom>
        </p:spPr>
        <p:txBody>
          <a:bodyPr anchor="t" rtlCol="false" tIns="0" lIns="0" bIns="0" rIns="0">
            <a:spAutoFit/>
          </a:bodyPr>
          <a:lstStyle/>
          <a:p>
            <a:pPr algn="ctr">
              <a:lnSpc>
                <a:spcPts val="3883"/>
              </a:lnSpc>
            </a:pPr>
            <a:r>
              <a:rPr lang="en-US" sz="2814" spc="275">
                <a:solidFill>
                  <a:srgbClr val="231F20"/>
                </a:solidFill>
                <a:latin typeface="Oswald"/>
                <a:ea typeface="Oswald"/>
                <a:cs typeface="Oswald"/>
                <a:sym typeface="Oswald"/>
              </a:rPr>
              <a:t>¿Por que venden autos que sufrieron daños?</a:t>
            </a:r>
          </a:p>
        </p:txBody>
      </p:sp>
      <p:sp>
        <p:nvSpPr>
          <p:cNvPr name="TextBox 9" id="9"/>
          <p:cNvSpPr txBox="true"/>
          <p:nvPr/>
        </p:nvSpPr>
        <p:spPr>
          <a:xfrm rot="0">
            <a:off x="8729493" y="87349"/>
            <a:ext cx="5875565" cy="463957"/>
          </a:xfrm>
          <a:prstGeom prst="rect">
            <a:avLst/>
          </a:prstGeom>
        </p:spPr>
        <p:txBody>
          <a:bodyPr anchor="t" rtlCol="false" tIns="0" lIns="0" bIns="0" rIns="0">
            <a:spAutoFit/>
          </a:bodyPr>
          <a:lstStyle/>
          <a:p>
            <a:pPr algn="ctr">
              <a:lnSpc>
                <a:spcPts val="3883"/>
              </a:lnSpc>
            </a:pPr>
            <a:r>
              <a:rPr lang="en-US" sz="2814" spc="275">
                <a:solidFill>
                  <a:srgbClr val="231F20"/>
                </a:solidFill>
                <a:latin typeface="Oswald"/>
                <a:ea typeface="Oswald"/>
                <a:cs typeface="Oswald"/>
                <a:sym typeface="Oswald"/>
              </a:rPr>
              <a:t>¿Por que venden autos muy usados?</a:t>
            </a:r>
          </a:p>
        </p:txBody>
      </p:sp>
      <p:sp>
        <p:nvSpPr>
          <p:cNvPr name="TextBox 10" id="10"/>
          <p:cNvSpPr txBox="true"/>
          <p:nvPr/>
        </p:nvSpPr>
        <p:spPr>
          <a:xfrm rot="0">
            <a:off x="908655" y="2149729"/>
            <a:ext cx="7010003" cy="2736007"/>
          </a:xfrm>
          <a:prstGeom prst="rect">
            <a:avLst/>
          </a:prstGeom>
        </p:spPr>
        <p:txBody>
          <a:bodyPr anchor="t" rtlCol="false" tIns="0" lIns="0" bIns="0" rIns="0">
            <a:spAutoFit/>
          </a:bodyPr>
          <a:lstStyle/>
          <a:p>
            <a:pPr algn="l">
              <a:lnSpc>
                <a:spcPts val="2734"/>
              </a:lnSpc>
            </a:pPr>
            <a:r>
              <a:rPr lang="en-US" sz="1981" spc="194">
                <a:solidFill>
                  <a:srgbClr val="231F20"/>
                </a:solidFill>
                <a:latin typeface="DM Sans"/>
                <a:ea typeface="DM Sans"/>
                <a:cs typeface="DM Sans"/>
                <a:sym typeface="DM Sans"/>
              </a:rPr>
              <a:t>Al parecer la única razón que se vea reflejada en la base de datos de porque son tan poco valoradas, es cuanto rondan los precios de los vendedores. Sin embargo hay algunos que no cumplen con esa norma, bajo mi investigación y suposición la valoración que tienen es por factores físicos, como ubicación, atención al cliente y/o limpieza, etc. </a:t>
            </a:r>
          </a:p>
        </p:txBody>
      </p:sp>
      <p:sp>
        <p:nvSpPr>
          <p:cNvPr name="TextBox 11" id="11"/>
          <p:cNvSpPr txBox="true"/>
          <p:nvPr/>
        </p:nvSpPr>
        <p:spPr>
          <a:xfrm rot="0">
            <a:off x="8729493" y="5364533"/>
            <a:ext cx="6123775" cy="463957"/>
          </a:xfrm>
          <a:prstGeom prst="rect">
            <a:avLst/>
          </a:prstGeom>
        </p:spPr>
        <p:txBody>
          <a:bodyPr anchor="t" rtlCol="false" tIns="0" lIns="0" bIns="0" rIns="0">
            <a:spAutoFit/>
          </a:bodyPr>
          <a:lstStyle/>
          <a:p>
            <a:pPr algn="ctr">
              <a:lnSpc>
                <a:spcPts val="3883"/>
              </a:lnSpc>
            </a:pPr>
            <a:r>
              <a:rPr lang="en-US" sz="2814" spc="275">
                <a:solidFill>
                  <a:srgbClr val="231F20"/>
                </a:solidFill>
                <a:latin typeface="Oswald"/>
                <a:ea typeface="Oswald"/>
                <a:cs typeface="Oswald"/>
                <a:sym typeface="Oswald"/>
              </a:rPr>
              <a:t>O ¿Por que tienen precios excesivos?</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3051654"/>
            <a:ext cx="1400485" cy="5677677"/>
            <a:chOff x="0" y="0"/>
            <a:chExt cx="368852" cy="1495355"/>
          </a:xfrm>
        </p:grpSpPr>
        <p:sp>
          <p:nvSpPr>
            <p:cNvPr name="Freeform 4" id="4"/>
            <p:cNvSpPr/>
            <p:nvPr/>
          </p:nvSpPr>
          <p:spPr>
            <a:xfrm flipH="false" flipV="false" rot="0">
              <a:off x="0" y="0"/>
              <a:ext cx="368852" cy="1495355"/>
            </a:xfrm>
            <a:custGeom>
              <a:avLst/>
              <a:gdLst/>
              <a:ahLst/>
              <a:cxnLst/>
              <a:rect r="r" b="b" t="t" l="l"/>
              <a:pathLst>
                <a:path h="1495355" w="368852">
                  <a:moveTo>
                    <a:pt x="0" y="0"/>
                  </a:moveTo>
                  <a:lnTo>
                    <a:pt x="368852" y="0"/>
                  </a:lnTo>
                  <a:lnTo>
                    <a:pt x="368852" y="1495355"/>
                  </a:lnTo>
                  <a:lnTo>
                    <a:pt x="0" y="1495355"/>
                  </a:lnTo>
                  <a:close/>
                </a:path>
              </a:pathLst>
            </a:custGeom>
            <a:solidFill>
              <a:srgbClr val="CCCCCC"/>
            </a:solidFill>
          </p:spPr>
        </p:sp>
        <p:sp>
          <p:nvSpPr>
            <p:cNvPr name="TextBox 5" id="5"/>
            <p:cNvSpPr txBox="true"/>
            <p:nvPr/>
          </p:nvSpPr>
          <p:spPr>
            <a:xfrm>
              <a:off x="0" y="-19050"/>
              <a:ext cx="368852" cy="1514405"/>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b="true" sz="9981" spc="978">
                <a:solidFill>
                  <a:srgbClr val="231F20"/>
                </a:solidFill>
                <a:latin typeface="Oswald Bold"/>
                <a:ea typeface="Oswald Bold"/>
                <a:cs typeface="Oswald Bold"/>
                <a:sym typeface="Oswald Bold"/>
              </a:rPr>
              <a:t>CONTENIDO</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225185"/>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01</a:t>
            </a:r>
          </a:p>
        </p:txBody>
      </p:sp>
      <p:sp>
        <p:nvSpPr>
          <p:cNvPr name="TextBox 9" id="9"/>
          <p:cNvSpPr txBox="true"/>
          <p:nvPr/>
        </p:nvSpPr>
        <p:spPr>
          <a:xfrm rot="0">
            <a:off x="5265729" y="4387235"/>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02</a:t>
            </a:r>
          </a:p>
        </p:txBody>
      </p:sp>
      <p:sp>
        <p:nvSpPr>
          <p:cNvPr name="TextBox 10" id="10"/>
          <p:cNvSpPr txBox="true"/>
          <p:nvPr/>
        </p:nvSpPr>
        <p:spPr>
          <a:xfrm rot="0">
            <a:off x="5265729" y="6715629"/>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04</a:t>
            </a:r>
          </a:p>
        </p:txBody>
      </p:sp>
      <p:sp>
        <p:nvSpPr>
          <p:cNvPr name="TextBox 11" id="11"/>
          <p:cNvSpPr txBox="true"/>
          <p:nvPr/>
        </p:nvSpPr>
        <p:spPr>
          <a:xfrm rot="0">
            <a:off x="5231353" y="7877679"/>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05</a:t>
            </a:r>
          </a:p>
        </p:txBody>
      </p:sp>
      <p:sp>
        <p:nvSpPr>
          <p:cNvPr name="TextBox 12" id="12"/>
          <p:cNvSpPr txBox="true"/>
          <p:nvPr/>
        </p:nvSpPr>
        <p:spPr>
          <a:xfrm rot="0">
            <a:off x="6607430" y="3333137"/>
            <a:ext cx="7222870"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CONTEXTO, AUDENCIA Y LIMITACIONES</a:t>
            </a:r>
          </a:p>
        </p:txBody>
      </p:sp>
      <p:sp>
        <p:nvSpPr>
          <p:cNvPr name="TextBox 13" id="13"/>
          <p:cNvSpPr txBox="true"/>
          <p:nvPr/>
        </p:nvSpPr>
        <p:spPr>
          <a:xfrm rot="0">
            <a:off x="6641807" y="4492285"/>
            <a:ext cx="6380464"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HIPÓTESIS/PREGUNTAS DE INTERÉS</a:t>
            </a:r>
          </a:p>
        </p:txBody>
      </p:sp>
      <p:sp>
        <p:nvSpPr>
          <p:cNvPr name="TextBox 14" id="14"/>
          <p:cNvSpPr txBox="true"/>
          <p:nvPr/>
        </p:nvSpPr>
        <p:spPr>
          <a:xfrm rot="0">
            <a:off x="6641807" y="6820680"/>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ANÁLISIS EXPLORATORIO</a:t>
            </a:r>
          </a:p>
        </p:txBody>
      </p:sp>
      <p:sp>
        <p:nvSpPr>
          <p:cNvPr name="TextBox 15" id="15"/>
          <p:cNvSpPr txBox="true"/>
          <p:nvPr/>
        </p:nvSpPr>
        <p:spPr>
          <a:xfrm rot="0">
            <a:off x="6607430" y="7982730"/>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INSIGHTS Y RECOMENDACIONES</a:t>
            </a:r>
          </a:p>
        </p:txBody>
      </p:sp>
      <p:sp>
        <p:nvSpPr>
          <p:cNvPr name="TextBox 16" id="16"/>
          <p:cNvSpPr txBox="true"/>
          <p:nvPr/>
        </p:nvSpPr>
        <p:spPr>
          <a:xfrm rot="0">
            <a:off x="5231353" y="5553579"/>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03</a:t>
            </a:r>
          </a:p>
        </p:txBody>
      </p:sp>
      <p:sp>
        <p:nvSpPr>
          <p:cNvPr name="TextBox 17" id="17"/>
          <p:cNvSpPr txBox="true"/>
          <p:nvPr/>
        </p:nvSpPr>
        <p:spPr>
          <a:xfrm rot="0">
            <a:off x="6607430" y="5658630"/>
            <a:ext cx="6380464"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RESUMEN DE METADATA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4031104" y="2892180"/>
            <a:ext cx="9752965" cy="1032847"/>
          </a:xfrm>
          <a:custGeom>
            <a:avLst/>
            <a:gdLst/>
            <a:ahLst/>
            <a:cxnLst/>
            <a:rect r="r" b="b" t="t" l="l"/>
            <a:pathLst>
              <a:path h="1032847" w="9752965">
                <a:moveTo>
                  <a:pt x="0" y="0"/>
                </a:moveTo>
                <a:lnTo>
                  <a:pt x="9752965" y="0"/>
                </a:lnTo>
                <a:lnTo>
                  <a:pt x="9752965" y="1032848"/>
                </a:lnTo>
                <a:lnTo>
                  <a:pt x="0" y="1032848"/>
                </a:lnTo>
                <a:lnTo>
                  <a:pt x="0" y="0"/>
                </a:lnTo>
                <a:close/>
              </a:path>
            </a:pathLst>
          </a:custGeom>
          <a:blipFill>
            <a:blip r:embed="rId3"/>
            <a:stretch>
              <a:fillRect l="0" t="-86495" r="0" b="0"/>
            </a:stretch>
          </a:blipFill>
        </p:spPr>
      </p:sp>
      <p:grpSp>
        <p:nvGrpSpPr>
          <p:cNvPr name="Group 4" id="4"/>
          <p:cNvGrpSpPr/>
          <p:nvPr/>
        </p:nvGrpSpPr>
        <p:grpSpPr>
          <a:xfrm rot="0">
            <a:off x="3565802" y="1056317"/>
            <a:ext cx="11013474" cy="2410910"/>
            <a:chOff x="0" y="0"/>
            <a:chExt cx="4219738" cy="923724"/>
          </a:xfrm>
        </p:grpSpPr>
        <p:sp>
          <p:nvSpPr>
            <p:cNvPr name="Freeform 5" id="5"/>
            <p:cNvSpPr/>
            <p:nvPr/>
          </p:nvSpPr>
          <p:spPr>
            <a:xfrm flipH="false" flipV="false" rot="0">
              <a:off x="0" y="0"/>
              <a:ext cx="4219739" cy="923724"/>
            </a:xfrm>
            <a:custGeom>
              <a:avLst/>
              <a:gdLst/>
              <a:ahLst/>
              <a:cxnLst/>
              <a:rect r="r" b="b" t="t" l="l"/>
              <a:pathLst>
                <a:path h="923724" w="4219739">
                  <a:moveTo>
                    <a:pt x="0" y="0"/>
                  </a:moveTo>
                  <a:lnTo>
                    <a:pt x="4219739" y="0"/>
                  </a:lnTo>
                  <a:lnTo>
                    <a:pt x="4219739" y="923724"/>
                  </a:lnTo>
                  <a:lnTo>
                    <a:pt x="0" y="923724"/>
                  </a:lnTo>
                  <a:close/>
                </a:path>
              </a:pathLst>
            </a:custGeom>
            <a:solidFill>
              <a:srgbClr val="EFEFEF"/>
            </a:solidFill>
          </p:spPr>
        </p:sp>
        <p:sp>
          <p:nvSpPr>
            <p:cNvPr name="TextBox 6" id="6"/>
            <p:cNvSpPr txBox="true"/>
            <p:nvPr/>
          </p:nvSpPr>
          <p:spPr>
            <a:xfrm>
              <a:off x="0" y="-19050"/>
              <a:ext cx="4219738" cy="942774"/>
            </a:xfrm>
            <a:prstGeom prst="rect">
              <a:avLst/>
            </a:prstGeom>
          </p:spPr>
          <p:txBody>
            <a:bodyPr anchor="ctr" rtlCol="false" tIns="50800" lIns="50800" bIns="50800" rIns="50800"/>
            <a:lstStyle/>
            <a:p>
              <a:pPr algn="ctr">
                <a:lnSpc>
                  <a:spcPts val="2859"/>
                </a:lnSpc>
              </a:pPr>
            </a:p>
          </p:txBody>
        </p:sp>
      </p:grpSp>
      <p:sp>
        <p:nvSpPr>
          <p:cNvPr name="Freeform 7" id="7"/>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4031104" y="8696053"/>
            <a:ext cx="9752965" cy="1032847"/>
          </a:xfrm>
          <a:custGeom>
            <a:avLst/>
            <a:gdLst/>
            <a:ahLst/>
            <a:cxnLst/>
            <a:rect r="r" b="b" t="t" l="l"/>
            <a:pathLst>
              <a:path h="1032847" w="9752965">
                <a:moveTo>
                  <a:pt x="0" y="0"/>
                </a:moveTo>
                <a:lnTo>
                  <a:pt x="9752965" y="0"/>
                </a:lnTo>
                <a:lnTo>
                  <a:pt x="9752965" y="1032848"/>
                </a:lnTo>
                <a:lnTo>
                  <a:pt x="0" y="1032848"/>
                </a:lnTo>
                <a:lnTo>
                  <a:pt x="0" y="0"/>
                </a:lnTo>
                <a:close/>
              </a:path>
            </a:pathLst>
          </a:custGeom>
          <a:blipFill>
            <a:blip r:embed="rId3"/>
            <a:stretch>
              <a:fillRect l="0" t="-86495" r="0" b="0"/>
            </a:stretch>
          </a:blipFill>
        </p:spPr>
      </p:sp>
      <p:grpSp>
        <p:nvGrpSpPr>
          <p:cNvPr name="Group 9" id="9"/>
          <p:cNvGrpSpPr/>
          <p:nvPr/>
        </p:nvGrpSpPr>
        <p:grpSpPr>
          <a:xfrm rot="0">
            <a:off x="3565802" y="6949384"/>
            <a:ext cx="11013474" cy="2308916"/>
            <a:chOff x="0" y="0"/>
            <a:chExt cx="4219738" cy="884646"/>
          </a:xfrm>
        </p:grpSpPr>
        <p:sp>
          <p:nvSpPr>
            <p:cNvPr name="Freeform 10" id="10"/>
            <p:cNvSpPr/>
            <p:nvPr/>
          </p:nvSpPr>
          <p:spPr>
            <a:xfrm flipH="false" flipV="false" rot="0">
              <a:off x="0" y="0"/>
              <a:ext cx="4219739" cy="884646"/>
            </a:xfrm>
            <a:custGeom>
              <a:avLst/>
              <a:gdLst/>
              <a:ahLst/>
              <a:cxnLst/>
              <a:rect r="r" b="b" t="t" l="l"/>
              <a:pathLst>
                <a:path h="884646" w="4219739">
                  <a:moveTo>
                    <a:pt x="0" y="0"/>
                  </a:moveTo>
                  <a:lnTo>
                    <a:pt x="4219739" y="0"/>
                  </a:lnTo>
                  <a:lnTo>
                    <a:pt x="4219739" y="884646"/>
                  </a:lnTo>
                  <a:lnTo>
                    <a:pt x="0" y="884646"/>
                  </a:lnTo>
                  <a:close/>
                </a:path>
              </a:pathLst>
            </a:custGeom>
            <a:solidFill>
              <a:srgbClr val="EFEFEF"/>
            </a:solidFill>
          </p:spPr>
        </p:sp>
        <p:sp>
          <p:nvSpPr>
            <p:cNvPr name="TextBox 11" id="11"/>
            <p:cNvSpPr txBox="true"/>
            <p:nvPr/>
          </p:nvSpPr>
          <p:spPr>
            <a:xfrm>
              <a:off x="0" y="-19050"/>
              <a:ext cx="4219738" cy="903696"/>
            </a:xfrm>
            <a:prstGeom prst="rect">
              <a:avLst/>
            </a:prstGeom>
          </p:spPr>
          <p:txBody>
            <a:bodyPr anchor="ctr" rtlCol="false" tIns="50800" lIns="50800" bIns="50800" rIns="50800"/>
            <a:lstStyle/>
            <a:p>
              <a:pPr algn="ctr">
                <a:lnSpc>
                  <a:spcPts val="2859"/>
                </a:lnSpc>
              </a:pPr>
            </a:p>
          </p:txBody>
        </p:sp>
      </p:grpSp>
      <p:sp>
        <p:nvSpPr>
          <p:cNvPr name="Freeform 12" id="12"/>
          <p:cNvSpPr/>
          <p:nvPr/>
        </p:nvSpPr>
        <p:spPr>
          <a:xfrm flipH="false" flipV="false" rot="0">
            <a:off x="4031104" y="5633827"/>
            <a:ext cx="9752965" cy="1032847"/>
          </a:xfrm>
          <a:custGeom>
            <a:avLst/>
            <a:gdLst/>
            <a:ahLst/>
            <a:cxnLst/>
            <a:rect r="r" b="b" t="t" l="l"/>
            <a:pathLst>
              <a:path h="1032847" w="9752965">
                <a:moveTo>
                  <a:pt x="0" y="0"/>
                </a:moveTo>
                <a:lnTo>
                  <a:pt x="9752965" y="0"/>
                </a:lnTo>
                <a:lnTo>
                  <a:pt x="9752965" y="1032848"/>
                </a:lnTo>
                <a:lnTo>
                  <a:pt x="0" y="1032848"/>
                </a:lnTo>
                <a:lnTo>
                  <a:pt x="0" y="0"/>
                </a:lnTo>
                <a:close/>
              </a:path>
            </a:pathLst>
          </a:custGeom>
          <a:blipFill>
            <a:blip r:embed="rId3"/>
            <a:stretch>
              <a:fillRect l="0" t="-86495" r="0" b="0"/>
            </a:stretch>
          </a:blipFill>
        </p:spPr>
      </p:sp>
      <p:grpSp>
        <p:nvGrpSpPr>
          <p:cNvPr name="Group 13" id="13"/>
          <p:cNvGrpSpPr/>
          <p:nvPr/>
        </p:nvGrpSpPr>
        <p:grpSpPr>
          <a:xfrm rot="0">
            <a:off x="3565802" y="4201253"/>
            <a:ext cx="11013474" cy="1948998"/>
            <a:chOff x="0" y="0"/>
            <a:chExt cx="4219738" cy="746746"/>
          </a:xfrm>
        </p:grpSpPr>
        <p:sp>
          <p:nvSpPr>
            <p:cNvPr name="Freeform 14" id="14"/>
            <p:cNvSpPr/>
            <p:nvPr/>
          </p:nvSpPr>
          <p:spPr>
            <a:xfrm flipH="false" flipV="false" rot="0">
              <a:off x="0" y="0"/>
              <a:ext cx="4219739" cy="746746"/>
            </a:xfrm>
            <a:custGeom>
              <a:avLst/>
              <a:gdLst/>
              <a:ahLst/>
              <a:cxnLst/>
              <a:rect r="r" b="b" t="t" l="l"/>
              <a:pathLst>
                <a:path h="746746" w="4219739">
                  <a:moveTo>
                    <a:pt x="0" y="0"/>
                  </a:moveTo>
                  <a:lnTo>
                    <a:pt x="4219739" y="0"/>
                  </a:lnTo>
                  <a:lnTo>
                    <a:pt x="4219739" y="746746"/>
                  </a:lnTo>
                  <a:lnTo>
                    <a:pt x="0" y="746746"/>
                  </a:lnTo>
                  <a:close/>
                </a:path>
              </a:pathLst>
            </a:custGeom>
            <a:solidFill>
              <a:srgbClr val="EFEFEF"/>
            </a:solidFill>
          </p:spPr>
        </p:sp>
        <p:sp>
          <p:nvSpPr>
            <p:cNvPr name="TextBox 15" id="15"/>
            <p:cNvSpPr txBox="true"/>
            <p:nvPr/>
          </p:nvSpPr>
          <p:spPr>
            <a:xfrm>
              <a:off x="0" y="-19050"/>
              <a:ext cx="4219738" cy="765796"/>
            </a:xfrm>
            <a:prstGeom prst="rect">
              <a:avLst/>
            </a:prstGeom>
          </p:spPr>
          <p:txBody>
            <a:bodyPr anchor="ctr" rtlCol="false" tIns="50800" lIns="50800" bIns="50800" rIns="50800"/>
            <a:lstStyle/>
            <a:p>
              <a:pPr algn="ctr">
                <a:lnSpc>
                  <a:spcPts val="2859"/>
                </a:lnSpc>
              </a:pPr>
            </a:p>
          </p:txBody>
        </p:sp>
      </p:grpSp>
      <p:sp>
        <p:nvSpPr>
          <p:cNvPr name="Freeform 16" id="16"/>
          <p:cNvSpPr/>
          <p:nvPr/>
        </p:nvSpPr>
        <p:spPr>
          <a:xfrm flipH="false" flipV="false" rot="0">
            <a:off x="3857669" y="1711043"/>
            <a:ext cx="1111563" cy="1101458"/>
          </a:xfrm>
          <a:custGeom>
            <a:avLst/>
            <a:gdLst/>
            <a:ahLst/>
            <a:cxnLst/>
            <a:rect r="r" b="b" t="t" l="l"/>
            <a:pathLst>
              <a:path h="1101458" w="1111563">
                <a:moveTo>
                  <a:pt x="0" y="0"/>
                </a:moveTo>
                <a:lnTo>
                  <a:pt x="1111564" y="0"/>
                </a:lnTo>
                <a:lnTo>
                  <a:pt x="1111564" y="1101458"/>
                </a:lnTo>
                <a:lnTo>
                  <a:pt x="0" y="11014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3897480" y="7549730"/>
            <a:ext cx="1108223" cy="1108223"/>
          </a:xfrm>
          <a:custGeom>
            <a:avLst/>
            <a:gdLst/>
            <a:ahLst/>
            <a:cxnLst/>
            <a:rect r="r" b="b" t="t" l="l"/>
            <a:pathLst>
              <a:path h="1108223" w="1108223">
                <a:moveTo>
                  <a:pt x="0" y="0"/>
                </a:moveTo>
                <a:lnTo>
                  <a:pt x="1108224" y="0"/>
                </a:lnTo>
                <a:lnTo>
                  <a:pt x="1108224" y="1108223"/>
                </a:lnTo>
                <a:lnTo>
                  <a:pt x="0" y="1108223"/>
                </a:lnTo>
                <a:lnTo>
                  <a:pt x="0" y="0"/>
                </a:lnTo>
                <a:close/>
              </a:path>
            </a:pathLst>
          </a:custGeom>
          <a:blipFill>
            <a:blip r:embed="rId8"/>
            <a:stretch>
              <a:fillRect l="0" t="0" r="0" b="0"/>
            </a:stretch>
          </a:blipFill>
        </p:spPr>
      </p:sp>
      <p:sp>
        <p:nvSpPr>
          <p:cNvPr name="Freeform 18" id="18"/>
          <p:cNvSpPr/>
          <p:nvPr/>
        </p:nvSpPr>
        <p:spPr>
          <a:xfrm flipH="false" flipV="false" rot="0">
            <a:off x="3857669" y="4620129"/>
            <a:ext cx="1187845" cy="1187845"/>
          </a:xfrm>
          <a:custGeom>
            <a:avLst/>
            <a:gdLst/>
            <a:ahLst/>
            <a:cxnLst/>
            <a:rect r="r" b="b" t="t" l="l"/>
            <a:pathLst>
              <a:path h="1187845" w="1187845">
                <a:moveTo>
                  <a:pt x="0" y="0"/>
                </a:moveTo>
                <a:lnTo>
                  <a:pt x="1187846" y="0"/>
                </a:lnTo>
                <a:lnTo>
                  <a:pt x="1187846" y="1187845"/>
                </a:lnTo>
                <a:lnTo>
                  <a:pt x="0" y="1187845"/>
                </a:lnTo>
                <a:lnTo>
                  <a:pt x="0" y="0"/>
                </a:lnTo>
                <a:close/>
              </a:path>
            </a:pathLst>
          </a:custGeom>
          <a:blipFill>
            <a:blip r:embed="rId9"/>
            <a:stretch>
              <a:fillRect l="0" t="0" r="0" b="0"/>
            </a:stretch>
          </a:blipFill>
        </p:spPr>
      </p:sp>
      <p:sp>
        <p:nvSpPr>
          <p:cNvPr name="TextBox 19" id="19"/>
          <p:cNvSpPr txBox="true"/>
          <p:nvPr/>
        </p:nvSpPr>
        <p:spPr>
          <a:xfrm rot="0">
            <a:off x="5462725" y="4429692"/>
            <a:ext cx="8607953" cy="1521095"/>
          </a:xfrm>
          <a:prstGeom prst="rect">
            <a:avLst/>
          </a:prstGeom>
        </p:spPr>
        <p:txBody>
          <a:bodyPr anchor="t" rtlCol="false" tIns="0" lIns="0" bIns="0" rIns="0">
            <a:spAutoFit/>
          </a:bodyPr>
          <a:lstStyle/>
          <a:p>
            <a:pPr algn="just" marL="0" indent="0" lvl="0">
              <a:lnSpc>
                <a:spcPts val="3050"/>
              </a:lnSpc>
              <a:spcBef>
                <a:spcPct val="0"/>
              </a:spcBef>
            </a:pPr>
            <a:r>
              <a:rPr lang="en-US" sz="2210" spc="216">
                <a:solidFill>
                  <a:srgbClr val="231F20"/>
                </a:solidFill>
                <a:latin typeface="DM Sans"/>
                <a:ea typeface="DM Sans"/>
                <a:cs typeface="DM Sans"/>
                <a:sym typeface="DM Sans"/>
              </a:rPr>
              <a:t>Para ello, este proyecto esta destinado a resolver las consultas de aquellas personas con este problema, con ayuda de las visualizaciones podrán observar que tanto disminuir el valor con respecto al original.</a:t>
            </a:r>
          </a:p>
        </p:txBody>
      </p:sp>
      <p:sp>
        <p:nvSpPr>
          <p:cNvPr name="TextBox 20" id="20"/>
          <p:cNvSpPr txBox="true"/>
          <p:nvPr/>
        </p:nvSpPr>
        <p:spPr>
          <a:xfrm rot="0">
            <a:off x="5462725" y="7177823"/>
            <a:ext cx="8607953" cy="1902095"/>
          </a:xfrm>
          <a:prstGeom prst="rect">
            <a:avLst/>
          </a:prstGeom>
        </p:spPr>
        <p:txBody>
          <a:bodyPr anchor="t" rtlCol="false" tIns="0" lIns="0" bIns="0" rIns="0">
            <a:spAutoFit/>
          </a:bodyPr>
          <a:lstStyle/>
          <a:p>
            <a:pPr algn="just" marL="0" indent="0" lvl="0">
              <a:lnSpc>
                <a:spcPts val="3050"/>
              </a:lnSpc>
              <a:spcBef>
                <a:spcPct val="0"/>
              </a:spcBef>
            </a:pPr>
            <a:r>
              <a:rPr lang="en-US" sz="2210" spc="216">
                <a:solidFill>
                  <a:srgbClr val="231F20"/>
                </a:solidFill>
                <a:latin typeface="DM Sans"/>
                <a:ea typeface="DM Sans"/>
                <a:cs typeface="DM Sans"/>
                <a:sym typeface="DM Sans"/>
              </a:rPr>
              <a:t>Sim embargo, los datos utilizados no están actualizados al presente año 2024, lo que podría dificultar el cálculo. Por otro lado, dependiendo el país hay autos más valorados que otros, por lo que se tiende a poner un precio mayor al del mercado.</a:t>
            </a:r>
          </a:p>
        </p:txBody>
      </p:sp>
      <p:sp>
        <p:nvSpPr>
          <p:cNvPr name="TextBox 21" id="21"/>
          <p:cNvSpPr txBox="true"/>
          <p:nvPr/>
        </p:nvSpPr>
        <p:spPr>
          <a:xfrm rot="0">
            <a:off x="3565802" y="555140"/>
            <a:ext cx="2034058" cy="463076"/>
          </a:xfrm>
          <a:prstGeom prst="rect">
            <a:avLst/>
          </a:prstGeom>
        </p:spPr>
        <p:txBody>
          <a:bodyPr anchor="t" rtlCol="false" tIns="0" lIns="0" bIns="0" rIns="0">
            <a:spAutoFit/>
          </a:bodyPr>
          <a:lstStyle/>
          <a:p>
            <a:pPr algn="l">
              <a:lnSpc>
                <a:spcPts val="3777"/>
              </a:lnSpc>
            </a:pPr>
            <a:r>
              <a:rPr lang="en-US" b="true" sz="2737" spc="268">
                <a:solidFill>
                  <a:srgbClr val="231F20"/>
                </a:solidFill>
                <a:latin typeface="Oswald Bold"/>
                <a:ea typeface="Oswald Bold"/>
                <a:cs typeface="Oswald Bold"/>
                <a:sym typeface="Oswald Bold"/>
              </a:rPr>
              <a:t>CONTEXTO</a:t>
            </a:r>
          </a:p>
        </p:txBody>
      </p:sp>
      <p:sp>
        <p:nvSpPr>
          <p:cNvPr name="TextBox 22" id="22"/>
          <p:cNvSpPr txBox="true"/>
          <p:nvPr/>
        </p:nvSpPr>
        <p:spPr>
          <a:xfrm rot="0">
            <a:off x="5462725" y="1230244"/>
            <a:ext cx="8607953" cy="1902095"/>
          </a:xfrm>
          <a:prstGeom prst="rect">
            <a:avLst/>
          </a:prstGeom>
        </p:spPr>
        <p:txBody>
          <a:bodyPr anchor="t" rtlCol="false" tIns="0" lIns="0" bIns="0" rIns="0">
            <a:spAutoFit/>
          </a:bodyPr>
          <a:lstStyle/>
          <a:p>
            <a:pPr algn="just" marL="0" indent="0" lvl="0">
              <a:lnSpc>
                <a:spcPts val="3050"/>
              </a:lnSpc>
              <a:spcBef>
                <a:spcPct val="0"/>
              </a:spcBef>
            </a:pPr>
            <a:r>
              <a:rPr lang="en-US" sz="2210" spc="216">
                <a:solidFill>
                  <a:srgbClr val="231F20"/>
                </a:solidFill>
                <a:latin typeface="DM Sans"/>
                <a:ea typeface="DM Sans"/>
                <a:cs typeface="DM Sans"/>
                <a:sym typeface="DM Sans"/>
              </a:rPr>
              <a:t>A veces sucede que cuando queremos vender nuestro auto por x razone, pensamos que si el precio de venta es el correcto, es atractivo a los compradores para que se venda lo más pronto posible o si este no es ridículo o muy barato.</a:t>
            </a:r>
          </a:p>
        </p:txBody>
      </p:sp>
      <p:sp>
        <p:nvSpPr>
          <p:cNvPr name="TextBox 23" id="23"/>
          <p:cNvSpPr txBox="true"/>
          <p:nvPr/>
        </p:nvSpPr>
        <p:spPr>
          <a:xfrm rot="0">
            <a:off x="3565802" y="3738176"/>
            <a:ext cx="2034058" cy="463076"/>
          </a:xfrm>
          <a:prstGeom prst="rect">
            <a:avLst/>
          </a:prstGeom>
        </p:spPr>
        <p:txBody>
          <a:bodyPr anchor="t" rtlCol="false" tIns="0" lIns="0" bIns="0" rIns="0">
            <a:spAutoFit/>
          </a:bodyPr>
          <a:lstStyle/>
          <a:p>
            <a:pPr algn="l">
              <a:lnSpc>
                <a:spcPts val="3777"/>
              </a:lnSpc>
            </a:pPr>
            <a:r>
              <a:rPr lang="en-US" b="true" sz="2737" spc="268">
                <a:solidFill>
                  <a:srgbClr val="231F20"/>
                </a:solidFill>
                <a:latin typeface="Oswald Bold"/>
                <a:ea typeface="Oswald Bold"/>
                <a:cs typeface="Oswald Bold"/>
                <a:sym typeface="Oswald Bold"/>
              </a:rPr>
              <a:t>AUDIENCIA</a:t>
            </a:r>
          </a:p>
        </p:txBody>
      </p:sp>
      <p:sp>
        <p:nvSpPr>
          <p:cNvPr name="TextBox 24" id="24"/>
          <p:cNvSpPr txBox="true"/>
          <p:nvPr/>
        </p:nvSpPr>
        <p:spPr>
          <a:xfrm rot="0">
            <a:off x="3565802" y="6486307"/>
            <a:ext cx="2902160" cy="463076"/>
          </a:xfrm>
          <a:prstGeom prst="rect">
            <a:avLst/>
          </a:prstGeom>
        </p:spPr>
        <p:txBody>
          <a:bodyPr anchor="t" rtlCol="false" tIns="0" lIns="0" bIns="0" rIns="0">
            <a:spAutoFit/>
          </a:bodyPr>
          <a:lstStyle/>
          <a:p>
            <a:pPr algn="l">
              <a:lnSpc>
                <a:spcPts val="3777"/>
              </a:lnSpc>
            </a:pPr>
            <a:r>
              <a:rPr lang="en-US" b="true" sz="2737" spc="268">
                <a:solidFill>
                  <a:srgbClr val="231F20"/>
                </a:solidFill>
                <a:latin typeface="Oswald Bold"/>
                <a:ea typeface="Oswald Bold"/>
                <a:cs typeface="Oswald Bold"/>
                <a:sym typeface="Oswald Bold"/>
              </a:rPr>
              <a:t>LIMITACIONES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1974455"/>
            <a:chOff x="0" y="0"/>
            <a:chExt cx="4816593" cy="520021"/>
          </a:xfrm>
        </p:grpSpPr>
        <p:sp>
          <p:nvSpPr>
            <p:cNvPr name="Freeform 4" id="4"/>
            <p:cNvSpPr/>
            <p:nvPr/>
          </p:nvSpPr>
          <p:spPr>
            <a:xfrm flipH="false" flipV="false" rot="0">
              <a:off x="0" y="0"/>
              <a:ext cx="4816592" cy="520021"/>
            </a:xfrm>
            <a:custGeom>
              <a:avLst/>
              <a:gdLst/>
              <a:ahLst/>
              <a:cxnLst/>
              <a:rect r="r" b="b" t="t" l="l"/>
              <a:pathLst>
                <a:path h="520021" w="4816592">
                  <a:moveTo>
                    <a:pt x="0" y="0"/>
                  </a:moveTo>
                  <a:lnTo>
                    <a:pt x="4816592" y="0"/>
                  </a:lnTo>
                  <a:lnTo>
                    <a:pt x="4816592" y="520021"/>
                  </a:lnTo>
                  <a:lnTo>
                    <a:pt x="0" y="520021"/>
                  </a:lnTo>
                  <a:close/>
                </a:path>
              </a:pathLst>
            </a:custGeom>
            <a:solidFill>
              <a:srgbClr val="1A1A1A"/>
            </a:solidFill>
          </p:spPr>
        </p:sp>
        <p:sp>
          <p:nvSpPr>
            <p:cNvPr name="TextBox 5" id="5"/>
            <p:cNvSpPr txBox="true"/>
            <p:nvPr/>
          </p:nvSpPr>
          <p:spPr>
            <a:xfrm>
              <a:off x="0" y="-19050"/>
              <a:ext cx="4816593" cy="539071"/>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16275" y="2580634"/>
            <a:ext cx="5982912" cy="3488209"/>
          </a:xfrm>
          <a:custGeom>
            <a:avLst/>
            <a:gdLst/>
            <a:ahLst/>
            <a:cxnLst/>
            <a:rect r="r" b="b" t="t" l="l"/>
            <a:pathLst>
              <a:path h="3488209" w="5982912">
                <a:moveTo>
                  <a:pt x="0" y="0"/>
                </a:moveTo>
                <a:lnTo>
                  <a:pt x="5982912" y="0"/>
                </a:lnTo>
                <a:lnTo>
                  <a:pt x="5982912" y="3488209"/>
                </a:lnTo>
                <a:lnTo>
                  <a:pt x="0" y="3488209"/>
                </a:lnTo>
                <a:lnTo>
                  <a:pt x="0" y="0"/>
                </a:lnTo>
                <a:close/>
              </a:path>
            </a:pathLst>
          </a:custGeom>
          <a:blipFill>
            <a:blip r:embed="rId5"/>
            <a:stretch>
              <a:fillRect l="0" t="0" r="-2061" b="0"/>
            </a:stretch>
          </a:blipFill>
        </p:spPr>
      </p:sp>
      <p:sp>
        <p:nvSpPr>
          <p:cNvPr name="Freeform 9" id="9"/>
          <p:cNvSpPr/>
          <p:nvPr/>
        </p:nvSpPr>
        <p:spPr>
          <a:xfrm flipH="false" flipV="false" rot="0">
            <a:off x="116275" y="6638266"/>
            <a:ext cx="5982912" cy="3648734"/>
          </a:xfrm>
          <a:custGeom>
            <a:avLst/>
            <a:gdLst/>
            <a:ahLst/>
            <a:cxnLst/>
            <a:rect r="r" b="b" t="t" l="l"/>
            <a:pathLst>
              <a:path h="3648734" w="5982912">
                <a:moveTo>
                  <a:pt x="0" y="0"/>
                </a:moveTo>
                <a:lnTo>
                  <a:pt x="5982912" y="0"/>
                </a:lnTo>
                <a:lnTo>
                  <a:pt x="5982912" y="3648734"/>
                </a:lnTo>
                <a:lnTo>
                  <a:pt x="0" y="3648734"/>
                </a:lnTo>
                <a:lnTo>
                  <a:pt x="0" y="0"/>
                </a:lnTo>
                <a:close/>
              </a:path>
            </a:pathLst>
          </a:custGeom>
          <a:blipFill>
            <a:blip r:embed="rId6"/>
            <a:stretch>
              <a:fillRect l="0" t="0" r="0" b="0"/>
            </a:stretch>
          </a:blipFill>
        </p:spPr>
      </p:sp>
      <p:sp>
        <p:nvSpPr>
          <p:cNvPr name="Freeform 10" id="10"/>
          <p:cNvSpPr/>
          <p:nvPr/>
        </p:nvSpPr>
        <p:spPr>
          <a:xfrm flipH="false" flipV="false" rot="0">
            <a:off x="9780741" y="4030646"/>
            <a:ext cx="7619385" cy="4209018"/>
          </a:xfrm>
          <a:custGeom>
            <a:avLst/>
            <a:gdLst/>
            <a:ahLst/>
            <a:cxnLst/>
            <a:rect r="r" b="b" t="t" l="l"/>
            <a:pathLst>
              <a:path h="4209018" w="7619385">
                <a:moveTo>
                  <a:pt x="0" y="0"/>
                </a:moveTo>
                <a:lnTo>
                  <a:pt x="7619385" y="0"/>
                </a:lnTo>
                <a:lnTo>
                  <a:pt x="7619385" y="4209019"/>
                </a:lnTo>
                <a:lnTo>
                  <a:pt x="0" y="4209019"/>
                </a:lnTo>
                <a:lnTo>
                  <a:pt x="0" y="0"/>
                </a:lnTo>
                <a:close/>
              </a:path>
            </a:pathLst>
          </a:custGeom>
          <a:blipFill>
            <a:blip r:embed="rId7"/>
            <a:stretch>
              <a:fillRect l="-210" t="0" r="0" b="0"/>
            </a:stretch>
          </a:blipFill>
        </p:spPr>
      </p:sp>
      <p:sp>
        <p:nvSpPr>
          <p:cNvPr name="Freeform 11" id="11">
            <a:hlinkClick r:id="rId10" tooltip="https://www.kaggle.com/datasets/andreinovikov/used-cars-dataset/data"/>
          </p:cNvPr>
          <p:cNvSpPr/>
          <p:nvPr/>
        </p:nvSpPr>
        <p:spPr>
          <a:xfrm flipH="false" flipV="false" rot="0">
            <a:off x="6902451" y="5593971"/>
            <a:ext cx="2555101" cy="763000"/>
          </a:xfrm>
          <a:custGeom>
            <a:avLst/>
            <a:gdLst/>
            <a:ahLst/>
            <a:cxnLst/>
            <a:rect r="r" b="b" t="t" l="l"/>
            <a:pathLst>
              <a:path h="763000" w="2555101">
                <a:moveTo>
                  <a:pt x="0" y="0"/>
                </a:moveTo>
                <a:lnTo>
                  <a:pt x="2555100" y="0"/>
                </a:lnTo>
                <a:lnTo>
                  <a:pt x="2555100" y="763000"/>
                </a:lnTo>
                <a:lnTo>
                  <a:pt x="0" y="763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2722636" y="209052"/>
            <a:ext cx="12842727" cy="1349947"/>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RESUMEN DE METADATA</a:t>
            </a:r>
          </a:p>
        </p:txBody>
      </p:sp>
      <p:sp>
        <p:nvSpPr>
          <p:cNvPr name="TextBox 13" id="13"/>
          <p:cNvSpPr txBox="true"/>
          <p:nvPr/>
        </p:nvSpPr>
        <p:spPr>
          <a:xfrm rot="0">
            <a:off x="13590434" y="8599315"/>
            <a:ext cx="3097353" cy="698210"/>
          </a:xfrm>
          <a:prstGeom prst="rect">
            <a:avLst/>
          </a:prstGeom>
        </p:spPr>
        <p:txBody>
          <a:bodyPr anchor="t" rtlCol="false" tIns="0" lIns="0" bIns="0" rIns="0">
            <a:spAutoFit/>
          </a:bodyPr>
          <a:lstStyle/>
          <a:p>
            <a:pPr algn="ctr">
              <a:lnSpc>
                <a:spcPts val="5752"/>
              </a:lnSpc>
            </a:pPr>
            <a:r>
              <a:rPr lang="en-US" b="true" sz="4168" spc="408">
                <a:solidFill>
                  <a:srgbClr val="231F20"/>
                </a:solidFill>
                <a:latin typeface="Oswald Bold"/>
                <a:ea typeface="Oswald Bold"/>
                <a:cs typeface="Oswald Bold"/>
                <a:sym typeface="Oswald Bold"/>
              </a:rPr>
              <a:t>FILAS</a:t>
            </a:r>
          </a:p>
        </p:txBody>
      </p:sp>
      <p:sp>
        <p:nvSpPr>
          <p:cNvPr name="TextBox 14" id="14"/>
          <p:cNvSpPr txBox="true"/>
          <p:nvPr/>
        </p:nvSpPr>
        <p:spPr>
          <a:xfrm rot="0">
            <a:off x="10493081" y="8599315"/>
            <a:ext cx="3097353" cy="698210"/>
          </a:xfrm>
          <a:prstGeom prst="rect">
            <a:avLst/>
          </a:prstGeom>
        </p:spPr>
        <p:txBody>
          <a:bodyPr anchor="t" rtlCol="false" tIns="0" lIns="0" bIns="0" rIns="0">
            <a:spAutoFit/>
          </a:bodyPr>
          <a:lstStyle/>
          <a:p>
            <a:pPr algn="ctr">
              <a:lnSpc>
                <a:spcPts val="5752"/>
              </a:lnSpc>
            </a:pPr>
            <a:r>
              <a:rPr lang="en-US" b="true" sz="4168" spc="408">
                <a:solidFill>
                  <a:srgbClr val="231F20"/>
                </a:solidFill>
                <a:latin typeface="Oswald Bold"/>
                <a:ea typeface="Oswald Bold"/>
                <a:cs typeface="Oswald Bold"/>
                <a:sym typeface="Oswald Bold"/>
              </a:rPr>
              <a:t>DATOS</a:t>
            </a:r>
          </a:p>
        </p:txBody>
      </p:sp>
      <p:sp>
        <p:nvSpPr>
          <p:cNvPr name="TextBox 15" id="15"/>
          <p:cNvSpPr txBox="true"/>
          <p:nvPr/>
        </p:nvSpPr>
        <p:spPr>
          <a:xfrm rot="0">
            <a:off x="14599412" y="9440400"/>
            <a:ext cx="1079397" cy="410210"/>
          </a:xfrm>
          <a:prstGeom prst="rect">
            <a:avLst/>
          </a:prstGeom>
        </p:spPr>
        <p:txBody>
          <a:bodyPr anchor="t" rtlCol="false" tIns="0" lIns="0" bIns="0" rIns="0">
            <a:spAutoFit/>
          </a:bodyPr>
          <a:lstStyle/>
          <a:p>
            <a:pPr algn="ctr">
              <a:lnSpc>
                <a:spcPts val="3349"/>
              </a:lnSpc>
              <a:spcBef>
                <a:spcPct val="0"/>
              </a:spcBef>
            </a:pPr>
            <a:r>
              <a:rPr lang="en-US" sz="2576">
                <a:solidFill>
                  <a:srgbClr val="000000"/>
                </a:solidFill>
                <a:latin typeface="Open Sauce"/>
                <a:ea typeface="Open Sauce"/>
                <a:cs typeface="Open Sauce"/>
                <a:sym typeface="Open Sauce"/>
              </a:rPr>
              <a:t>39.401</a:t>
            </a:r>
          </a:p>
        </p:txBody>
      </p:sp>
      <p:sp>
        <p:nvSpPr>
          <p:cNvPr name="TextBox 16" id="16"/>
          <p:cNvSpPr txBox="true"/>
          <p:nvPr/>
        </p:nvSpPr>
        <p:spPr>
          <a:xfrm rot="0">
            <a:off x="11496823" y="9440400"/>
            <a:ext cx="1089868" cy="353060"/>
          </a:xfrm>
          <a:prstGeom prst="rect">
            <a:avLst/>
          </a:prstGeom>
        </p:spPr>
        <p:txBody>
          <a:bodyPr anchor="t" rtlCol="false" tIns="0" lIns="0" bIns="0" rIns="0">
            <a:spAutoFit/>
          </a:bodyPr>
          <a:lstStyle/>
          <a:p>
            <a:pPr algn="ctr">
              <a:lnSpc>
                <a:spcPts val="2859"/>
              </a:lnSpc>
              <a:spcBef>
                <a:spcPct val="0"/>
              </a:spcBef>
            </a:pPr>
            <a:r>
              <a:rPr lang="en-US" sz="2199">
                <a:solidFill>
                  <a:srgbClr val="000000"/>
                </a:solidFill>
                <a:latin typeface="Open Sauce"/>
                <a:ea typeface="Open Sauce"/>
                <a:cs typeface="Open Sauce"/>
                <a:sym typeface="Open Sauce"/>
              </a:rPr>
              <a:t>669.817</a:t>
            </a:r>
          </a:p>
        </p:txBody>
      </p:sp>
      <p:sp>
        <p:nvSpPr>
          <p:cNvPr name="TextBox 17" id="17"/>
          <p:cNvSpPr txBox="true"/>
          <p:nvPr/>
        </p:nvSpPr>
        <p:spPr>
          <a:xfrm rot="0">
            <a:off x="221245" y="2048592"/>
            <a:ext cx="2501392" cy="484423"/>
          </a:xfrm>
          <a:prstGeom prst="rect">
            <a:avLst/>
          </a:prstGeom>
        </p:spPr>
        <p:txBody>
          <a:bodyPr anchor="t" rtlCol="false" tIns="0" lIns="0" bIns="0" rIns="0">
            <a:spAutoFit/>
          </a:bodyPr>
          <a:lstStyle/>
          <a:p>
            <a:pPr algn="ctr">
              <a:lnSpc>
                <a:spcPts val="3978"/>
              </a:lnSpc>
            </a:pPr>
            <a:r>
              <a:rPr lang="en-US" b="true" sz="2883" spc="282">
                <a:solidFill>
                  <a:srgbClr val="231F20"/>
                </a:solidFill>
                <a:latin typeface="Oswald Bold"/>
                <a:ea typeface="Oswald Bold"/>
                <a:cs typeface="Oswald Bold"/>
                <a:sym typeface="Oswald Bold"/>
              </a:rPr>
              <a:t>DATOS NULOS</a:t>
            </a:r>
          </a:p>
        </p:txBody>
      </p:sp>
      <p:sp>
        <p:nvSpPr>
          <p:cNvPr name="TextBox 18" id="18"/>
          <p:cNvSpPr txBox="true"/>
          <p:nvPr/>
        </p:nvSpPr>
        <p:spPr>
          <a:xfrm rot="0">
            <a:off x="116275" y="6087531"/>
            <a:ext cx="3716046" cy="484423"/>
          </a:xfrm>
          <a:prstGeom prst="rect">
            <a:avLst/>
          </a:prstGeom>
        </p:spPr>
        <p:txBody>
          <a:bodyPr anchor="t" rtlCol="false" tIns="0" lIns="0" bIns="0" rIns="0">
            <a:spAutoFit/>
          </a:bodyPr>
          <a:lstStyle/>
          <a:p>
            <a:pPr algn="ctr">
              <a:lnSpc>
                <a:spcPts val="3978"/>
              </a:lnSpc>
            </a:pPr>
            <a:r>
              <a:rPr lang="en-US" b="true" sz="2883" spc="282">
                <a:solidFill>
                  <a:srgbClr val="231F20"/>
                </a:solidFill>
                <a:latin typeface="Oswald Bold"/>
                <a:ea typeface="Oswald Bold"/>
                <a:cs typeface="Oswald Bold"/>
                <a:sym typeface="Oswald Bold"/>
              </a:rPr>
              <a:t>MARCAS Y MODELOS</a:t>
            </a:r>
          </a:p>
        </p:txBody>
      </p:sp>
      <p:sp>
        <p:nvSpPr>
          <p:cNvPr name="TextBox 19" id="19"/>
          <p:cNvSpPr txBox="true"/>
          <p:nvPr/>
        </p:nvSpPr>
        <p:spPr>
          <a:xfrm rot="0">
            <a:off x="9138702" y="2006649"/>
            <a:ext cx="4574649" cy="558783"/>
          </a:xfrm>
          <a:prstGeom prst="rect">
            <a:avLst/>
          </a:prstGeom>
        </p:spPr>
        <p:txBody>
          <a:bodyPr anchor="t" rtlCol="false" tIns="0" lIns="0" bIns="0" rIns="0">
            <a:spAutoFit/>
          </a:bodyPr>
          <a:lstStyle/>
          <a:p>
            <a:pPr algn="ctr">
              <a:lnSpc>
                <a:spcPts val="4569"/>
              </a:lnSpc>
            </a:pPr>
            <a:r>
              <a:rPr lang="en-US" b="true" sz="3311" spc="324">
                <a:solidFill>
                  <a:srgbClr val="231F20"/>
                </a:solidFill>
                <a:latin typeface="Oswald Bold"/>
                <a:ea typeface="Oswald Bold"/>
                <a:cs typeface="Oswald Bold"/>
                <a:sym typeface="Oswald Bold"/>
              </a:rPr>
              <a:t> AUTOS DEL AÑO 2020</a:t>
            </a:r>
          </a:p>
        </p:txBody>
      </p:sp>
      <p:sp>
        <p:nvSpPr>
          <p:cNvPr name="TextBox 20" id="20"/>
          <p:cNvSpPr txBox="true"/>
          <p:nvPr/>
        </p:nvSpPr>
        <p:spPr>
          <a:xfrm rot="0">
            <a:off x="10611161" y="3367706"/>
            <a:ext cx="1629730" cy="501015"/>
          </a:xfrm>
          <a:prstGeom prst="rect">
            <a:avLst/>
          </a:prstGeom>
        </p:spPr>
        <p:txBody>
          <a:bodyPr anchor="t" rtlCol="false" tIns="0" lIns="0" bIns="0" rIns="0">
            <a:spAutoFit/>
          </a:bodyPr>
          <a:lstStyle/>
          <a:p>
            <a:pPr algn="ctr">
              <a:lnSpc>
                <a:spcPts val="4045"/>
              </a:lnSpc>
              <a:spcBef>
                <a:spcPct val="0"/>
              </a:spcBef>
            </a:pPr>
            <a:r>
              <a:rPr lang="en-US" sz="3111">
                <a:solidFill>
                  <a:srgbClr val="000000"/>
                </a:solidFill>
                <a:latin typeface="Open Sauce"/>
                <a:ea typeface="Open Sauce"/>
                <a:cs typeface="Open Sauce"/>
                <a:sym typeface="Open Sauce"/>
              </a:rPr>
              <a:t>23.46%</a:t>
            </a:r>
          </a:p>
        </p:txBody>
      </p:sp>
      <p:sp>
        <p:nvSpPr>
          <p:cNvPr name="TextBox 21" id="21"/>
          <p:cNvSpPr txBox="true"/>
          <p:nvPr/>
        </p:nvSpPr>
        <p:spPr>
          <a:xfrm rot="0">
            <a:off x="13713351" y="2006649"/>
            <a:ext cx="4574649" cy="558783"/>
          </a:xfrm>
          <a:prstGeom prst="rect">
            <a:avLst/>
          </a:prstGeom>
        </p:spPr>
        <p:txBody>
          <a:bodyPr anchor="t" rtlCol="false" tIns="0" lIns="0" bIns="0" rIns="0">
            <a:spAutoFit/>
          </a:bodyPr>
          <a:lstStyle/>
          <a:p>
            <a:pPr algn="ctr">
              <a:lnSpc>
                <a:spcPts val="4569"/>
              </a:lnSpc>
            </a:pPr>
            <a:r>
              <a:rPr lang="en-US" b="true" sz="3311" spc="324">
                <a:solidFill>
                  <a:srgbClr val="231F20"/>
                </a:solidFill>
                <a:latin typeface="Oswald Bold"/>
                <a:ea typeface="Oswald Bold"/>
                <a:cs typeface="Oswald Bold"/>
                <a:sym typeface="Oswald Bold"/>
              </a:rPr>
              <a:t> AUTOS DEL AÑO 2021</a:t>
            </a:r>
          </a:p>
        </p:txBody>
      </p:sp>
      <p:sp>
        <p:nvSpPr>
          <p:cNvPr name="TextBox 22" id="22"/>
          <p:cNvSpPr txBox="true"/>
          <p:nvPr/>
        </p:nvSpPr>
        <p:spPr>
          <a:xfrm rot="0">
            <a:off x="15185810" y="3367706"/>
            <a:ext cx="1629730" cy="501015"/>
          </a:xfrm>
          <a:prstGeom prst="rect">
            <a:avLst/>
          </a:prstGeom>
        </p:spPr>
        <p:txBody>
          <a:bodyPr anchor="t" rtlCol="false" tIns="0" lIns="0" bIns="0" rIns="0">
            <a:spAutoFit/>
          </a:bodyPr>
          <a:lstStyle/>
          <a:p>
            <a:pPr algn="ctr">
              <a:lnSpc>
                <a:spcPts val="4045"/>
              </a:lnSpc>
              <a:spcBef>
                <a:spcPct val="0"/>
              </a:spcBef>
            </a:pPr>
            <a:r>
              <a:rPr lang="en-US" sz="3111">
                <a:solidFill>
                  <a:srgbClr val="000000"/>
                </a:solidFill>
                <a:latin typeface="Open Sauce"/>
                <a:ea typeface="Open Sauce"/>
                <a:cs typeface="Open Sauce"/>
                <a:sym typeface="Open Sauce"/>
              </a:rPr>
              <a:t>22.26%</a:t>
            </a:r>
          </a:p>
        </p:txBody>
      </p:sp>
      <p:sp>
        <p:nvSpPr>
          <p:cNvPr name="TextBox 23" id="23"/>
          <p:cNvSpPr txBox="true"/>
          <p:nvPr/>
        </p:nvSpPr>
        <p:spPr>
          <a:xfrm rot="0">
            <a:off x="10611161" y="2821305"/>
            <a:ext cx="1629730" cy="501015"/>
          </a:xfrm>
          <a:prstGeom prst="rect">
            <a:avLst/>
          </a:prstGeom>
        </p:spPr>
        <p:txBody>
          <a:bodyPr anchor="t" rtlCol="false" tIns="0" lIns="0" bIns="0" rIns="0">
            <a:spAutoFit/>
          </a:bodyPr>
          <a:lstStyle/>
          <a:p>
            <a:pPr algn="ctr">
              <a:lnSpc>
                <a:spcPts val="4045"/>
              </a:lnSpc>
              <a:spcBef>
                <a:spcPct val="0"/>
              </a:spcBef>
            </a:pPr>
            <a:r>
              <a:rPr lang="en-US" sz="3111">
                <a:solidFill>
                  <a:srgbClr val="000000"/>
                </a:solidFill>
                <a:latin typeface="Open Sauce"/>
                <a:ea typeface="Open Sauce"/>
                <a:cs typeface="Open Sauce"/>
                <a:sym typeface="Open Sauce"/>
              </a:rPr>
              <a:t>9.245</a:t>
            </a:r>
          </a:p>
        </p:txBody>
      </p:sp>
      <p:sp>
        <p:nvSpPr>
          <p:cNvPr name="TextBox 24" id="24"/>
          <p:cNvSpPr txBox="true"/>
          <p:nvPr/>
        </p:nvSpPr>
        <p:spPr>
          <a:xfrm rot="0">
            <a:off x="15185810" y="2821305"/>
            <a:ext cx="1629730" cy="501015"/>
          </a:xfrm>
          <a:prstGeom prst="rect">
            <a:avLst/>
          </a:prstGeom>
        </p:spPr>
        <p:txBody>
          <a:bodyPr anchor="t" rtlCol="false" tIns="0" lIns="0" bIns="0" rIns="0">
            <a:spAutoFit/>
          </a:bodyPr>
          <a:lstStyle/>
          <a:p>
            <a:pPr algn="ctr">
              <a:lnSpc>
                <a:spcPts val="4045"/>
              </a:lnSpc>
              <a:spcBef>
                <a:spcPct val="0"/>
              </a:spcBef>
            </a:pPr>
            <a:r>
              <a:rPr lang="en-US" sz="3111">
                <a:solidFill>
                  <a:srgbClr val="000000"/>
                </a:solidFill>
                <a:latin typeface="Open Sauce"/>
                <a:ea typeface="Open Sauce"/>
                <a:cs typeface="Open Sauce"/>
                <a:sym typeface="Open Sauce"/>
              </a:rPr>
              <a:t>8.770</a:t>
            </a:r>
          </a:p>
        </p:txBody>
      </p:sp>
      <p:sp>
        <p:nvSpPr>
          <p:cNvPr name="TextBox 25" id="25"/>
          <p:cNvSpPr txBox="true"/>
          <p:nvPr/>
        </p:nvSpPr>
        <p:spPr>
          <a:xfrm rot="0">
            <a:off x="7179281" y="6337921"/>
            <a:ext cx="2001440" cy="338419"/>
          </a:xfrm>
          <a:prstGeom prst="rect">
            <a:avLst/>
          </a:prstGeom>
        </p:spPr>
        <p:txBody>
          <a:bodyPr anchor="t" rtlCol="false" tIns="0" lIns="0" bIns="0" rIns="0">
            <a:spAutoFit/>
          </a:bodyPr>
          <a:lstStyle/>
          <a:p>
            <a:pPr algn="ctr">
              <a:lnSpc>
                <a:spcPts val="2734"/>
              </a:lnSpc>
              <a:spcBef>
                <a:spcPct val="0"/>
              </a:spcBef>
            </a:pPr>
            <a:r>
              <a:rPr lang="en-US" sz="2103">
                <a:solidFill>
                  <a:srgbClr val="000000"/>
                </a:solidFill>
                <a:latin typeface="Open Sauce"/>
                <a:ea typeface="Open Sauce"/>
                <a:cs typeface="Open Sauce"/>
                <a:sym typeface="Open Sauce"/>
              </a:rPr>
              <a:t>Link a Kaggle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976416"/>
            <a:chOff x="0" y="0"/>
            <a:chExt cx="4816593" cy="520537"/>
          </a:xfrm>
        </p:grpSpPr>
        <p:sp>
          <p:nvSpPr>
            <p:cNvPr name="Freeform 3" id="3"/>
            <p:cNvSpPr/>
            <p:nvPr/>
          </p:nvSpPr>
          <p:spPr>
            <a:xfrm flipH="false" flipV="false" rot="0">
              <a:off x="0" y="0"/>
              <a:ext cx="4816592" cy="520537"/>
            </a:xfrm>
            <a:custGeom>
              <a:avLst/>
              <a:gdLst/>
              <a:ahLst/>
              <a:cxnLst/>
              <a:rect r="r" b="b" t="t" l="l"/>
              <a:pathLst>
                <a:path h="520537" w="4816592">
                  <a:moveTo>
                    <a:pt x="0" y="0"/>
                  </a:moveTo>
                  <a:lnTo>
                    <a:pt x="4816592" y="0"/>
                  </a:lnTo>
                  <a:lnTo>
                    <a:pt x="4816592" y="520537"/>
                  </a:lnTo>
                  <a:lnTo>
                    <a:pt x="0" y="520537"/>
                  </a:lnTo>
                  <a:close/>
                </a:path>
              </a:pathLst>
            </a:custGeom>
            <a:solidFill>
              <a:srgbClr val="1A1A1A"/>
            </a:solidFill>
          </p:spPr>
        </p:sp>
        <p:sp>
          <p:nvSpPr>
            <p:cNvPr name="TextBox 4" id="4"/>
            <p:cNvSpPr txBox="true"/>
            <p:nvPr/>
          </p:nvSpPr>
          <p:spPr>
            <a:xfrm>
              <a:off x="0" y="-19050"/>
              <a:ext cx="4816593" cy="539587"/>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090658" y="3442596"/>
            <a:ext cx="4473739" cy="636748"/>
            <a:chOff x="0" y="0"/>
            <a:chExt cx="1178269" cy="167703"/>
          </a:xfrm>
        </p:grpSpPr>
        <p:sp>
          <p:nvSpPr>
            <p:cNvPr name="Freeform 8" id="8"/>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9" id="9"/>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i="true" spc="29">
                  <a:solidFill>
                    <a:srgbClr val="FFFFFF"/>
                  </a:solidFill>
                  <a:latin typeface="DM Sans Italics"/>
                  <a:ea typeface="DM Sans Italics"/>
                  <a:cs typeface="DM Sans Italics"/>
                  <a:sym typeface="DM Sans Italics"/>
                </a:rPr>
                <a:t>Preguntas principales</a:t>
              </a:r>
            </a:p>
          </p:txBody>
        </p:sp>
      </p:grpSp>
      <p:sp>
        <p:nvSpPr>
          <p:cNvPr name="TextBox 10" id="10"/>
          <p:cNvSpPr txBox="true"/>
          <p:nvPr/>
        </p:nvSpPr>
        <p:spPr>
          <a:xfrm rot="0">
            <a:off x="2446334" y="380966"/>
            <a:ext cx="13395332" cy="1349947"/>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PREGUNTAS DE INTERES</a:t>
            </a:r>
          </a:p>
        </p:txBody>
      </p:sp>
      <p:grpSp>
        <p:nvGrpSpPr>
          <p:cNvPr name="Group 11" id="11"/>
          <p:cNvGrpSpPr/>
          <p:nvPr/>
        </p:nvGrpSpPr>
        <p:grpSpPr>
          <a:xfrm rot="0">
            <a:off x="6893475" y="3510391"/>
            <a:ext cx="9034431" cy="2750230"/>
            <a:chOff x="0" y="0"/>
            <a:chExt cx="1744696" cy="531114"/>
          </a:xfrm>
        </p:grpSpPr>
        <p:sp>
          <p:nvSpPr>
            <p:cNvPr name="Freeform 12" id="12"/>
            <p:cNvSpPr/>
            <p:nvPr/>
          </p:nvSpPr>
          <p:spPr>
            <a:xfrm flipH="false" flipV="false" rot="0">
              <a:off x="0" y="0"/>
              <a:ext cx="1744696" cy="531114"/>
            </a:xfrm>
            <a:custGeom>
              <a:avLst/>
              <a:gdLst/>
              <a:ahLst/>
              <a:cxnLst/>
              <a:rect r="r" b="b" t="t" l="l"/>
              <a:pathLst>
                <a:path h="531114" w="1744696">
                  <a:moveTo>
                    <a:pt x="0" y="0"/>
                  </a:moveTo>
                  <a:lnTo>
                    <a:pt x="1744696" y="0"/>
                  </a:lnTo>
                  <a:lnTo>
                    <a:pt x="1744696" y="531114"/>
                  </a:lnTo>
                  <a:lnTo>
                    <a:pt x="0" y="531114"/>
                  </a:lnTo>
                  <a:close/>
                </a:path>
              </a:pathLst>
            </a:custGeom>
            <a:solidFill>
              <a:srgbClr val="000000">
                <a:alpha val="0"/>
              </a:srgbClr>
            </a:solidFill>
            <a:ln w="38100" cap="sq">
              <a:solidFill>
                <a:srgbClr val="000000"/>
              </a:solidFill>
              <a:prstDash val="solid"/>
              <a:miter/>
            </a:ln>
          </p:spPr>
        </p:sp>
        <p:sp>
          <p:nvSpPr>
            <p:cNvPr name="TextBox 13" id="13"/>
            <p:cNvSpPr txBox="true"/>
            <p:nvPr/>
          </p:nvSpPr>
          <p:spPr>
            <a:xfrm>
              <a:off x="0" y="-19050"/>
              <a:ext cx="1744696" cy="550164"/>
            </a:xfrm>
            <a:prstGeom prst="rect">
              <a:avLst/>
            </a:prstGeom>
          </p:spPr>
          <p:txBody>
            <a:bodyPr anchor="ctr" rtlCol="false" tIns="50800" lIns="50800" bIns="50800" rIns="50800"/>
            <a:lstStyle/>
            <a:p>
              <a:pPr algn="ctr">
                <a:lnSpc>
                  <a:spcPts val="2859"/>
                </a:lnSpc>
              </a:pPr>
            </a:p>
          </p:txBody>
        </p:sp>
      </p:grpSp>
      <p:sp>
        <p:nvSpPr>
          <p:cNvPr name="TextBox 14" id="14"/>
          <p:cNvSpPr txBox="true"/>
          <p:nvPr/>
        </p:nvSpPr>
        <p:spPr>
          <a:xfrm rot="0">
            <a:off x="7152325" y="3722869"/>
            <a:ext cx="8321600" cy="2383398"/>
          </a:xfrm>
          <a:prstGeom prst="rect">
            <a:avLst/>
          </a:prstGeom>
        </p:spPr>
        <p:txBody>
          <a:bodyPr anchor="t" rtlCol="false" tIns="0" lIns="0" bIns="0" rIns="0">
            <a:spAutoFit/>
          </a:bodyPr>
          <a:lstStyle/>
          <a:p>
            <a:pPr algn="l" marL="427768" indent="-213884" lvl="1">
              <a:lnSpc>
                <a:spcPts val="2734"/>
              </a:lnSpc>
              <a:buFont typeface="Arial"/>
              <a:buChar char="•"/>
            </a:pPr>
            <a:r>
              <a:rPr lang="en-US" sz="1981" spc="194">
                <a:solidFill>
                  <a:srgbClr val="231F20"/>
                </a:solidFill>
                <a:latin typeface="DM Sans"/>
                <a:ea typeface="DM Sans"/>
                <a:cs typeface="DM Sans"/>
                <a:sym typeface="DM Sans"/>
              </a:rPr>
              <a:t>Que características hacen que mi auto pierda valor?</a:t>
            </a:r>
          </a:p>
          <a:p>
            <a:pPr algn="l" marL="855537" indent="-285179" lvl="2">
              <a:lnSpc>
                <a:spcPts val="2734"/>
              </a:lnSpc>
              <a:buFont typeface="Arial"/>
              <a:buChar char="⚬"/>
            </a:pPr>
            <a:r>
              <a:rPr lang="en-US" sz="1981" spc="194">
                <a:solidFill>
                  <a:srgbClr val="231F20"/>
                </a:solidFill>
                <a:latin typeface="DM Sans"/>
                <a:ea typeface="DM Sans"/>
                <a:cs typeface="DM Sans"/>
                <a:sym typeface="DM Sans"/>
              </a:rPr>
              <a:t>Año?</a:t>
            </a:r>
          </a:p>
          <a:p>
            <a:pPr algn="l" marL="855537" indent="-285179" lvl="2">
              <a:lnSpc>
                <a:spcPts val="2734"/>
              </a:lnSpc>
              <a:buFont typeface="Arial"/>
              <a:buChar char="⚬"/>
            </a:pPr>
            <a:r>
              <a:rPr lang="en-US" sz="1981" spc="194">
                <a:solidFill>
                  <a:srgbClr val="231F20"/>
                </a:solidFill>
                <a:latin typeface="DM Sans"/>
                <a:ea typeface="DM Sans"/>
                <a:cs typeface="DM Sans"/>
                <a:sym typeface="DM Sans"/>
              </a:rPr>
              <a:t>Kilómetros?</a:t>
            </a:r>
          </a:p>
          <a:p>
            <a:pPr algn="l" marL="855537" indent="-285179" lvl="2">
              <a:lnSpc>
                <a:spcPts val="2734"/>
              </a:lnSpc>
              <a:buFont typeface="Arial"/>
              <a:buChar char="⚬"/>
            </a:pPr>
            <a:r>
              <a:rPr lang="en-US" sz="1981" spc="194">
                <a:solidFill>
                  <a:srgbClr val="231F20"/>
                </a:solidFill>
                <a:latin typeface="DM Sans"/>
                <a:ea typeface="DM Sans"/>
                <a:cs typeface="DM Sans"/>
                <a:sym typeface="DM Sans"/>
              </a:rPr>
              <a:t>Si tuvo daños?</a:t>
            </a:r>
          </a:p>
          <a:p>
            <a:pPr algn="l" marL="855537" indent="-285179" lvl="2">
              <a:lnSpc>
                <a:spcPts val="2734"/>
              </a:lnSpc>
              <a:buFont typeface="Arial"/>
              <a:buChar char="⚬"/>
            </a:pPr>
            <a:r>
              <a:rPr lang="en-US" sz="1981" spc="194">
                <a:solidFill>
                  <a:srgbClr val="231F20"/>
                </a:solidFill>
                <a:latin typeface="DM Sans"/>
                <a:ea typeface="DM Sans"/>
                <a:cs typeface="DM Sans"/>
                <a:sym typeface="DM Sans"/>
              </a:rPr>
              <a:t>Si el vendedor es primer propietario?</a:t>
            </a:r>
          </a:p>
          <a:p>
            <a:pPr algn="l" marL="427768" indent="-213884" lvl="1">
              <a:lnSpc>
                <a:spcPts val="2734"/>
              </a:lnSpc>
              <a:buFont typeface="Arial"/>
              <a:buChar char="•"/>
            </a:pPr>
            <a:r>
              <a:rPr lang="en-US" sz="1981" spc="194">
                <a:solidFill>
                  <a:srgbClr val="231F20"/>
                </a:solidFill>
                <a:latin typeface="DM Sans"/>
                <a:ea typeface="DM Sans"/>
                <a:cs typeface="DM Sans"/>
                <a:sym typeface="DM Sans"/>
              </a:rPr>
              <a:t>Que características son más comunes en los autos en venta? </a:t>
            </a:r>
          </a:p>
        </p:txBody>
      </p:sp>
      <p:grpSp>
        <p:nvGrpSpPr>
          <p:cNvPr name="Group 15" id="15"/>
          <p:cNvGrpSpPr/>
          <p:nvPr/>
        </p:nvGrpSpPr>
        <p:grpSpPr>
          <a:xfrm rot="0">
            <a:off x="11410691" y="6504266"/>
            <a:ext cx="4473739" cy="636748"/>
            <a:chOff x="0" y="0"/>
            <a:chExt cx="1178269" cy="167703"/>
          </a:xfrm>
        </p:grpSpPr>
        <p:sp>
          <p:nvSpPr>
            <p:cNvPr name="Freeform 16" id="16"/>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7" id="17"/>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i="true" spc="29">
                  <a:solidFill>
                    <a:srgbClr val="FFFFFF"/>
                  </a:solidFill>
                  <a:latin typeface="DM Sans Italics"/>
                  <a:ea typeface="DM Sans Italics"/>
                  <a:cs typeface="DM Sans Italics"/>
                  <a:sym typeface="DM Sans Italics"/>
                </a:rPr>
                <a:t>Preguntas generales</a:t>
              </a:r>
            </a:p>
          </p:txBody>
        </p:sp>
      </p:grpSp>
      <p:grpSp>
        <p:nvGrpSpPr>
          <p:cNvPr name="Group 18" id="18"/>
          <p:cNvGrpSpPr/>
          <p:nvPr/>
        </p:nvGrpSpPr>
        <p:grpSpPr>
          <a:xfrm rot="0">
            <a:off x="2179166" y="6572062"/>
            <a:ext cx="9034431" cy="2214901"/>
            <a:chOff x="0" y="0"/>
            <a:chExt cx="1744696" cy="427733"/>
          </a:xfrm>
        </p:grpSpPr>
        <p:sp>
          <p:nvSpPr>
            <p:cNvPr name="Freeform 19" id="19"/>
            <p:cNvSpPr/>
            <p:nvPr/>
          </p:nvSpPr>
          <p:spPr>
            <a:xfrm flipH="false" flipV="false" rot="0">
              <a:off x="0" y="0"/>
              <a:ext cx="1744696" cy="427733"/>
            </a:xfrm>
            <a:custGeom>
              <a:avLst/>
              <a:gdLst/>
              <a:ahLst/>
              <a:cxnLst/>
              <a:rect r="r" b="b" t="t" l="l"/>
              <a:pathLst>
                <a:path h="427733" w="1744696">
                  <a:moveTo>
                    <a:pt x="0" y="0"/>
                  </a:moveTo>
                  <a:lnTo>
                    <a:pt x="1744696" y="0"/>
                  </a:lnTo>
                  <a:lnTo>
                    <a:pt x="1744696" y="427733"/>
                  </a:lnTo>
                  <a:lnTo>
                    <a:pt x="0" y="427733"/>
                  </a:lnTo>
                  <a:close/>
                </a:path>
              </a:pathLst>
            </a:custGeom>
            <a:solidFill>
              <a:srgbClr val="000000">
                <a:alpha val="0"/>
              </a:srgbClr>
            </a:solidFill>
            <a:ln w="38100" cap="sq">
              <a:solidFill>
                <a:srgbClr val="000000"/>
              </a:solidFill>
              <a:prstDash val="solid"/>
              <a:miter/>
            </a:ln>
          </p:spPr>
        </p:sp>
        <p:sp>
          <p:nvSpPr>
            <p:cNvPr name="TextBox 20" id="20"/>
            <p:cNvSpPr txBox="true"/>
            <p:nvPr/>
          </p:nvSpPr>
          <p:spPr>
            <a:xfrm>
              <a:off x="0" y="-19050"/>
              <a:ext cx="1744696" cy="446783"/>
            </a:xfrm>
            <a:prstGeom prst="rect">
              <a:avLst/>
            </a:prstGeom>
          </p:spPr>
          <p:txBody>
            <a:bodyPr anchor="ctr" rtlCol="false" tIns="50800" lIns="50800" bIns="50800" rIns="50800"/>
            <a:lstStyle/>
            <a:p>
              <a:pPr algn="ctr">
                <a:lnSpc>
                  <a:spcPts val="2859"/>
                </a:lnSpc>
              </a:pPr>
            </a:p>
          </p:txBody>
        </p:sp>
      </p:grpSp>
      <p:sp>
        <p:nvSpPr>
          <p:cNvPr name="TextBox 21" id="21"/>
          <p:cNvSpPr txBox="true"/>
          <p:nvPr/>
        </p:nvSpPr>
        <p:spPr>
          <a:xfrm rot="0">
            <a:off x="2510357" y="6828977"/>
            <a:ext cx="8512431" cy="1700372"/>
          </a:xfrm>
          <a:prstGeom prst="rect">
            <a:avLst/>
          </a:prstGeom>
        </p:spPr>
        <p:txBody>
          <a:bodyPr anchor="t" rtlCol="false" tIns="0" lIns="0" bIns="0" rIns="0">
            <a:spAutoFit/>
          </a:bodyPr>
          <a:lstStyle/>
          <a:p>
            <a:pPr algn="l" marL="427768" indent="-213884" lvl="1">
              <a:lnSpc>
                <a:spcPts val="2734"/>
              </a:lnSpc>
              <a:buFont typeface="Arial"/>
              <a:buChar char="•"/>
            </a:pPr>
            <a:r>
              <a:rPr lang="en-US" sz="1981" spc="194">
                <a:solidFill>
                  <a:srgbClr val="231F20"/>
                </a:solidFill>
                <a:latin typeface="DM Sans"/>
                <a:ea typeface="DM Sans"/>
                <a:cs typeface="DM Sans"/>
                <a:sym typeface="DM Sans"/>
              </a:rPr>
              <a:t>Cuáles son los autos más publicados?</a:t>
            </a:r>
          </a:p>
          <a:p>
            <a:pPr algn="l" marL="427768" indent="-213884" lvl="1">
              <a:lnSpc>
                <a:spcPts val="2734"/>
              </a:lnSpc>
              <a:buFont typeface="Arial"/>
              <a:buChar char="•"/>
            </a:pPr>
            <a:r>
              <a:rPr lang="en-US" sz="1981" spc="194">
                <a:solidFill>
                  <a:srgbClr val="231F20"/>
                </a:solidFill>
                <a:latin typeface="DM Sans"/>
                <a:ea typeface="DM Sans"/>
                <a:cs typeface="DM Sans"/>
                <a:sym typeface="DM Sans"/>
              </a:rPr>
              <a:t>Que modelos son los menos valorados por los clientes?</a:t>
            </a:r>
          </a:p>
          <a:p>
            <a:pPr algn="l" marL="427768" indent="-213884" lvl="1">
              <a:lnSpc>
                <a:spcPts val="2734"/>
              </a:lnSpc>
              <a:buFont typeface="Arial"/>
              <a:buChar char="•"/>
            </a:pPr>
            <a:r>
              <a:rPr lang="en-US" sz="1981" spc="194">
                <a:solidFill>
                  <a:srgbClr val="231F20"/>
                </a:solidFill>
                <a:latin typeface="DM Sans"/>
                <a:ea typeface="DM Sans"/>
                <a:cs typeface="DM Sans"/>
                <a:sym typeface="DM Sans"/>
              </a:rPr>
              <a:t>Que vendedores son los menos valorados?</a:t>
            </a:r>
          </a:p>
          <a:p>
            <a:pPr algn="l" marL="855537" indent="-285179" lvl="2">
              <a:lnSpc>
                <a:spcPts val="2734"/>
              </a:lnSpc>
              <a:buFont typeface="Arial"/>
              <a:buChar char="⚬"/>
            </a:pPr>
            <a:r>
              <a:rPr lang="en-US" sz="1981" spc="194">
                <a:solidFill>
                  <a:srgbClr val="231F20"/>
                </a:solidFill>
                <a:latin typeface="DM Sans"/>
                <a:ea typeface="DM Sans"/>
                <a:cs typeface="DM Sans"/>
                <a:sym typeface="DM Sans"/>
              </a:rPr>
              <a:t>Hay algo que haga que algunas marcas sean más valorados que otros?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20102" y="3030981"/>
            <a:ext cx="12057353" cy="3464642"/>
          </a:xfrm>
          <a:prstGeom prst="rect">
            <a:avLst/>
          </a:prstGeom>
        </p:spPr>
        <p:txBody>
          <a:bodyPr anchor="t" rtlCol="false" tIns="0" lIns="0" bIns="0" rIns="0">
            <a:spAutoFit/>
          </a:bodyPr>
          <a:lstStyle/>
          <a:p>
            <a:pPr algn="l">
              <a:lnSpc>
                <a:spcPts val="13948"/>
              </a:lnSpc>
            </a:pPr>
            <a:r>
              <a:rPr lang="en-US" b="true" sz="10107" spc="990">
                <a:solidFill>
                  <a:srgbClr val="FFFFFF"/>
                </a:solidFill>
                <a:latin typeface="Oswald Bold"/>
                <a:ea typeface="Oswald Bold"/>
                <a:cs typeface="Oswald Bold"/>
                <a:sym typeface="Oswald Bold"/>
              </a:rPr>
              <a:t>ANÁLISIS EXPLORATORIO</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720102" y="6447998"/>
            <a:ext cx="10951206" cy="487272"/>
          </a:xfrm>
          <a:prstGeom prst="rect">
            <a:avLst/>
          </a:prstGeom>
        </p:spPr>
        <p:txBody>
          <a:bodyPr anchor="t" rtlCol="false" tIns="0" lIns="0" bIns="0" rIns="0">
            <a:spAutoFit/>
          </a:bodyPr>
          <a:lstStyle/>
          <a:p>
            <a:pPr algn="l">
              <a:lnSpc>
                <a:spcPts val="3999"/>
              </a:lnSpc>
            </a:pPr>
            <a:r>
              <a:rPr lang="en-US" sz="2898" spc="284">
                <a:solidFill>
                  <a:srgbClr val="F5FFF5"/>
                </a:solidFill>
                <a:latin typeface="DM Sans"/>
                <a:ea typeface="DM Sans"/>
                <a:cs typeface="DM Sans"/>
                <a:sym typeface="DM Sans"/>
              </a:rPr>
              <a:t>Preguntas Principales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4">
              <a:alphaModFix amt="26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154087" y="0"/>
            <a:ext cx="7133913" cy="4431943"/>
          </a:xfrm>
          <a:custGeom>
            <a:avLst/>
            <a:gdLst/>
            <a:ahLst/>
            <a:cxnLst/>
            <a:rect r="r" b="b" t="t" l="l"/>
            <a:pathLst>
              <a:path h="4431943" w="7133913">
                <a:moveTo>
                  <a:pt x="0" y="0"/>
                </a:moveTo>
                <a:lnTo>
                  <a:pt x="7133913" y="0"/>
                </a:lnTo>
                <a:lnTo>
                  <a:pt x="7133913" y="4431943"/>
                </a:lnTo>
                <a:lnTo>
                  <a:pt x="0" y="4431943"/>
                </a:lnTo>
                <a:lnTo>
                  <a:pt x="0" y="0"/>
                </a:lnTo>
                <a:close/>
              </a:path>
            </a:pathLst>
          </a:custGeom>
          <a:blipFill>
            <a:blip r:embed="rId6"/>
            <a:stretch>
              <a:fillRect l="0" t="0" r="0" b="0"/>
            </a:stretch>
          </a:blipFill>
        </p:spPr>
      </p:sp>
      <p:sp>
        <p:nvSpPr>
          <p:cNvPr name="Freeform 5" id="5"/>
          <p:cNvSpPr/>
          <p:nvPr/>
        </p:nvSpPr>
        <p:spPr>
          <a:xfrm flipH="false" flipV="false" rot="0">
            <a:off x="8105293" y="4431943"/>
            <a:ext cx="10182707" cy="5855057"/>
          </a:xfrm>
          <a:custGeom>
            <a:avLst/>
            <a:gdLst/>
            <a:ahLst/>
            <a:cxnLst/>
            <a:rect r="r" b="b" t="t" l="l"/>
            <a:pathLst>
              <a:path h="5855057" w="10182707">
                <a:moveTo>
                  <a:pt x="0" y="0"/>
                </a:moveTo>
                <a:lnTo>
                  <a:pt x="10182707" y="0"/>
                </a:lnTo>
                <a:lnTo>
                  <a:pt x="10182707" y="5855057"/>
                </a:lnTo>
                <a:lnTo>
                  <a:pt x="0" y="5855057"/>
                </a:lnTo>
                <a:lnTo>
                  <a:pt x="0" y="0"/>
                </a:lnTo>
                <a:close/>
              </a:path>
            </a:pathLst>
          </a:custGeom>
          <a:blipFill>
            <a:blip r:embed="rId7"/>
            <a:stretch>
              <a:fillRect l="0" t="0" r="0" b="0"/>
            </a:stretch>
          </a:blipFill>
        </p:spPr>
      </p:sp>
      <p:sp>
        <p:nvSpPr>
          <p:cNvPr name="TextBox 6" id="6"/>
          <p:cNvSpPr txBox="true"/>
          <p:nvPr/>
        </p:nvSpPr>
        <p:spPr>
          <a:xfrm rot="0">
            <a:off x="241345" y="193791"/>
            <a:ext cx="7729799" cy="1419464"/>
          </a:xfrm>
          <a:prstGeom prst="rect">
            <a:avLst/>
          </a:prstGeom>
        </p:spPr>
        <p:txBody>
          <a:bodyPr anchor="t" rtlCol="false" tIns="0" lIns="0" bIns="0" rIns="0">
            <a:spAutoFit/>
          </a:bodyPr>
          <a:lstStyle/>
          <a:p>
            <a:pPr algn="ctr">
              <a:lnSpc>
                <a:spcPts val="5735"/>
              </a:lnSpc>
            </a:pPr>
            <a:r>
              <a:rPr lang="en-US" sz="4156" spc="407">
                <a:solidFill>
                  <a:srgbClr val="231F20"/>
                </a:solidFill>
                <a:latin typeface="Oswald"/>
                <a:ea typeface="Oswald"/>
                <a:cs typeface="Oswald"/>
                <a:sym typeface="Oswald"/>
              </a:rPr>
              <a:t>¿El </a:t>
            </a:r>
            <a:r>
              <a:rPr lang="en-US" b="true" sz="4156" spc="407">
                <a:solidFill>
                  <a:srgbClr val="231F20"/>
                </a:solidFill>
                <a:latin typeface="Oswald Bold"/>
                <a:ea typeface="Oswald Bold"/>
                <a:cs typeface="Oswald Bold"/>
                <a:sym typeface="Oswald Bold"/>
              </a:rPr>
              <a:t>año</a:t>
            </a:r>
            <a:r>
              <a:rPr lang="en-US" sz="4156" spc="407">
                <a:solidFill>
                  <a:srgbClr val="231F20"/>
                </a:solidFill>
                <a:latin typeface="Oswald"/>
                <a:ea typeface="Oswald"/>
                <a:cs typeface="Oswald"/>
                <a:sym typeface="Oswald"/>
              </a:rPr>
              <a:t> de mi auto va a afectar en el valor?</a:t>
            </a:r>
          </a:p>
        </p:txBody>
      </p:sp>
      <p:sp>
        <p:nvSpPr>
          <p:cNvPr name="TextBox 7" id="7"/>
          <p:cNvSpPr txBox="true"/>
          <p:nvPr/>
        </p:nvSpPr>
        <p:spPr>
          <a:xfrm rot="0">
            <a:off x="758697" y="2358757"/>
            <a:ext cx="6695093" cy="3421807"/>
          </a:xfrm>
          <a:prstGeom prst="rect">
            <a:avLst/>
          </a:prstGeom>
        </p:spPr>
        <p:txBody>
          <a:bodyPr anchor="t" rtlCol="false" tIns="0" lIns="0" bIns="0" rIns="0">
            <a:spAutoFit/>
          </a:bodyPr>
          <a:lstStyle/>
          <a:p>
            <a:pPr algn="l">
              <a:lnSpc>
                <a:spcPts val="2734"/>
              </a:lnSpc>
            </a:pPr>
            <a:r>
              <a:rPr lang="en-US" sz="1981" spc="194">
                <a:solidFill>
                  <a:srgbClr val="231F20"/>
                </a:solidFill>
                <a:latin typeface="DM Sans"/>
                <a:ea typeface="DM Sans"/>
                <a:cs typeface="DM Sans"/>
                <a:sym typeface="DM Sans"/>
              </a:rPr>
              <a:t>Como podemos observar en el gráfico a la derecha, podemos interpretar que mientras más antiguo sea el vehículo menor valor tendrá.</a:t>
            </a:r>
          </a:p>
          <a:p>
            <a:pPr algn="l">
              <a:lnSpc>
                <a:spcPts val="2734"/>
              </a:lnSpc>
            </a:pPr>
          </a:p>
          <a:p>
            <a:pPr algn="l">
              <a:lnSpc>
                <a:spcPts val="2734"/>
              </a:lnSpc>
            </a:pPr>
            <a:r>
              <a:rPr lang="en-US" sz="1981" spc="194">
                <a:solidFill>
                  <a:srgbClr val="231F20"/>
                </a:solidFill>
                <a:latin typeface="DM Sans"/>
                <a:ea typeface="DM Sans"/>
                <a:cs typeface="DM Sans"/>
                <a:sym typeface="DM Sans"/>
              </a:rPr>
              <a:t>Pero ¿Por qué se puede ver que entre los autos de años de 1993 a 1998 el valor es mayor? Esto es debido a que se trata de modelos lujosos/exóticos o de colección. Sin embargo, en las cajas de 1997 y 1998 se encuentran autos con un precio bajo.</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483995" y="5143500"/>
            <a:ext cx="9134224" cy="4761214"/>
          </a:xfrm>
          <a:custGeom>
            <a:avLst/>
            <a:gdLst/>
            <a:ahLst/>
            <a:cxnLst/>
            <a:rect r="r" b="b" t="t" l="l"/>
            <a:pathLst>
              <a:path h="4761214" w="9134224">
                <a:moveTo>
                  <a:pt x="0" y="0"/>
                </a:moveTo>
                <a:lnTo>
                  <a:pt x="9134223" y="0"/>
                </a:lnTo>
                <a:lnTo>
                  <a:pt x="9134223" y="4761214"/>
                </a:lnTo>
                <a:lnTo>
                  <a:pt x="0" y="4761214"/>
                </a:lnTo>
                <a:lnTo>
                  <a:pt x="0" y="0"/>
                </a:lnTo>
                <a:close/>
              </a:path>
            </a:pathLst>
          </a:custGeom>
          <a:blipFill>
            <a:blip r:embed="rId4"/>
            <a:stretch>
              <a:fillRect l="0" t="0" r="0" b="0"/>
            </a:stretch>
          </a:blipFill>
        </p:spPr>
      </p:sp>
      <p:sp>
        <p:nvSpPr>
          <p:cNvPr name="Freeform 4" id="4"/>
          <p:cNvSpPr/>
          <p:nvPr/>
        </p:nvSpPr>
        <p:spPr>
          <a:xfrm flipH="false" flipV="false" rot="0">
            <a:off x="9057153" y="716107"/>
            <a:ext cx="7987908" cy="4163697"/>
          </a:xfrm>
          <a:custGeom>
            <a:avLst/>
            <a:gdLst/>
            <a:ahLst/>
            <a:cxnLst/>
            <a:rect r="r" b="b" t="t" l="l"/>
            <a:pathLst>
              <a:path h="4163697" w="7987908">
                <a:moveTo>
                  <a:pt x="0" y="0"/>
                </a:moveTo>
                <a:lnTo>
                  <a:pt x="7987907" y="0"/>
                </a:lnTo>
                <a:lnTo>
                  <a:pt x="7987907" y="4163697"/>
                </a:lnTo>
                <a:lnTo>
                  <a:pt x="0" y="4163697"/>
                </a:lnTo>
                <a:lnTo>
                  <a:pt x="0" y="0"/>
                </a:lnTo>
                <a:close/>
              </a:path>
            </a:pathLst>
          </a:custGeom>
          <a:blipFill>
            <a:blip r:embed="rId5"/>
            <a:stretch>
              <a:fillRect l="0" t="0" r="0" b="0"/>
            </a:stretch>
          </a:blipFill>
        </p:spPr>
      </p:sp>
      <p:sp>
        <p:nvSpPr>
          <p:cNvPr name="Freeform 5" id="5"/>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6">
              <a:alphaModFix amt="24000"/>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41345" y="193791"/>
            <a:ext cx="7729799" cy="1419464"/>
          </a:xfrm>
          <a:prstGeom prst="rect">
            <a:avLst/>
          </a:prstGeom>
        </p:spPr>
        <p:txBody>
          <a:bodyPr anchor="t" rtlCol="false" tIns="0" lIns="0" bIns="0" rIns="0">
            <a:spAutoFit/>
          </a:bodyPr>
          <a:lstStyle/>
          <a:p>
            <a:pPr algn="ctr">
              <a:lnSpc>
                <a:spcPts val="5735"/>
              </a:lnSpc>
            </a:pPr>
            <a:r>
              <a:rPr lang="en-US" sz="4156" spc="407">
                <a:solidFill>
                  <a:srgbClr val="231F20"/>
                </a:solidFill>
                <a:latin typeface="Oswald"/>
                <a:ea typeface="Oswald"/>
                <a:cs typeface="Oswald"/>
                <a:sym typeface="Oswald"/>
              </a:rPr>
              <a:t>¿Los </a:t>
            </a:r>
            <a:r>
              <a:rPr lang="en-US" b="true" sz="4156" spc="407">
                <a:solidFill>
                  <a:srgbClr val="231F20"/>
                </a:solidFill>
                <a:latin typeface="Oswald Bold"/>
                <a:ea typeface="Oswald Bold"/>
                <a:cs typeface="Oswald Bold"/>
                <a:sym typeface="Oswald Bold"/>
              </a:rPr>
              <a:t>kilómetros </a:t>
            </a:r>
            <a:r>
              <a:rPr lang="en-US" sz="4156" spc="407">
                <a:solidFill>
                  <a:srgbClr val="231F20"/>
                </a:solidFill>
                <a:latin typeface="Oswald"/>
                <a:ea typeface="Oswald"/>
                <a:cs typeface="Oswald"/>
                <a:sym typeface="Oswald"/>
              </a:rPr>
              <a:t>de mi auto afectan en el valor?</a:t>
            </a:r>
          </a:p>
        </p:txBody>
      </p:sp>
      <p:sp>
        <p:nvSpPr>
          <p:cNvPr name="TextBox 7" id="7"/>
          <p:cNvSpPr txBox="true"/>
          <p:nvPr/>
        </p:nvSpPr>
        <p:spPr>
          <a:xfrm rot="0">
            <a:off x="856170" y="2556297"/>
            <a:ext cx="7010003" cy="5136307"/>
          </a:xfrm>
          <a:prstGeom prst="rect">
            <a:avLst/>
          </a:prstGeom>
        </p:spPr>
        <p:txBody>
          <a:bodyPr anchor="t" rtlCol="false" tIns="0" lIns="0" bIns="0" rIns="0">
            <a:spAutoFit/>
          </a:bodyPr>
          <a:lstStyle/>
          <a:p>
            <a:pPr algn="l">
              <a:lnSpc>
                <a:spcPts val="2734"/>
              </a:lnSpc>
            </a:pPr>
            <a:r>
              <a:rPr lang="en-US" sz="1981" spc="194">
                <a:solidFill>
                  <a:srgbClr val="231F20"/>
                </a:solidFill>
                <a:latin typeface="DM Sans"/>
                <a:ea typeface="DM Sans"/>
                <a:cs typeface="DM Sans"/>
                <a:sym typeface="DM Sans"/>
              </a:rPr>
              <a:t>Se puede observar como, en general, cuanto mayos uso se le haya dado al vehículo su precio será menos, esto debido a que tiene un mayor desgaste y con un valor alto, menos personas se interesarían en ellos ya que lo más probable es que tengan que gasta en reparaciones. </a:t>
            </a:r>
          </a:p>
          <a:p>
            <a:pPr algn="l">
              <a:lnSpc>
                <a:spcPts val="2734"/>
              </a:lnSpc>
            </a:pPr>
          </a:p>
          <a:p>
            <a:pPr algn="l">
              <a:lnSpc>
                <a:spcPts val="2734"/>
              </a:lnSpc>
            </a:pPr>
            <a:r>
              <a:rPr lang="en-US" sz="1981" spc="194">
                <a:solidFill>
                  <a:srgbClr val="231F20"/>
                </a:solidFill>
                <a:latin typeface="DM Sans"/>
                <a:ea typeface="DM Sans"/>
                <a:cs typeface="DM Sans"/>
                <a:sym typeface="DM Sans"/>
              </a:rPr>
              <a:t>Por otro lado, al igual que en el anterior y seguramente en los siguientes, existen excepciones:</a:t>
            </a:r>
          </a:p>
          <a:p>
            <a:pPr algn="l" marL="427769" indent="-213884" lvl="1">
              <a:lnSpc>
                <a:spcPts val="2734"/>
              </a:lnSpc>
              <a:buFont typeface="Arial"/>
              <a:buChar char="•"/>
            </a:pPr>
            <a:r>
              <a:rPr lang="en-US" sz="1981" spc="194">
                <a:solidFill>
                  <a:srgbClr val="231F20"/>
                </a:solidFill>
                <a:latin typeface="DM Sans"/>
                <a:ea typeface="DM Sans"/>
                <a:cs typeface="DM Sans"/>
                <a:sym typeface="DM Sans"/>
              </a:rPr>
              <a:t>Los lujosos, los que por más uso se le den siguen teniendo un alto valor.</a:t>
            </a:r>
          </a:p>
          <a:p>
            <a:pPr algn="l" marL="427769" indent="-213884" lvl="1">
              <a:lnSpc>
                <a:spcPts val="2734"/>
              </a:lnSpc>
              <a:buFont typeface="Arial"/>
              <a:buChar char="•"/>
            </a:pPr>
            <a:r>
              <a:rPr lang="en-US" sz="1981" spc="194">
                <a:solidFill>
                  <a:srgbClr val="231F20"/>
                </a:solidFill>
                <a:latin typeface="DM Sans"/>
                <a:ea typeface="DM Sans"/>
                <a:cs typeface="DM Sans"/>
                <a:sym typeface="DM Sans"/>
              </a:rPr>
              <a:t>Y autos que se especifica que el mantenimiento fue hecho recientemente, lo que haría incrementar su valor un poco.</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4">
              <a:alphaModFix amt="24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231353" y="2707437"/>
            <a:ext cx="8095553" cy="6445893"/>
          </a:xfrm>
          <a:custGeom>
            <a:avLst/>
            <a:gdLst/>
            <a:ahLst/>
            <a:cxnLst/>
            <a:rect r="r" b="b" t="t" l="l"/>
            <a:pathLst>
              <a:path h="6445893" w="8095553">
                <a:moveTo>
                  <a:pt x="0" y="0"/>
                </a:moveTo>
                <a:lnTo>
                  <a:pt x="8095552" y="0"/>
                </a:lnTo>
                <a:lnTo>
                  <a:pt x="8095552" y="6445893"/>
                </a:lnTo>
                <a:lnTo>
                  <a:pt x="0" y="6445893"/>
                </a:lnTo>
                <a:lnTo>
                  <a:pt x="0" y="0"/>
                </a:lnTo>
                <a:close/>
              </a:path>
            </a:pathLst>
          </a:custGeom>
          <a:blipFill>
            <a:blip r:embed="rId6"/>
            <a:stretch>
              <a:fillRect l="0" t="0" r="0" b="0"/>
            </a:stretch>
          </a:blipFill>
        </p:spPr>
      </p:sp>
      <p:sp>
        <p:nvSpPr>
          <p:cNvPr name="TextBox 5" id="5"/>
          <p:cNvSpPr txBox="true"/>
          <p:nvPr/>
        </p:nvSpPr>
        <p:spPr>
          <a:xfrm rot="0">
            <a:off x="241345" y="193791"/>
            <a:ext cx="7729799" cy="1419464"/>
          </a:xfrm>
          <a:prstGeom prst="rect">
            <a:avLst/>
          </a:prstGeom>
        </p:spPr>
        <p:txBody>
          <a:bodyPr anchor="t" rtlCol="false" tIns="0" lIns="0" bIns="0" rIns="0">
            <a:spAutoFit/>
          </a:bodyPr>
          <a:lstStyle/>
          <a:p>
            <a:pPr algn="ctr">
              <a:lnSpc>
                <a:spcPts val="5735"/>
              </a:lnSpc>
            </a:pPr>
            <a:r>
              <a:rPr lang="en-US" b="true" sz="4156" spc="407">
                <a:solidFill>
                  <a:srgbClr val="231F20"/>
                </a:solidFill>
                <a:latin typeface="Oswald Bold"/>
                <a:ea typeface="Oswald Bold"/>
                <a:cs typeface="Oswald Bold"/>
                <a:sym typeface="Oswald Bold"/>
              </a:rPr>
              <a:t>Correlación </a:t>
            </a:r>
            <a:r>
              <a:rPr lang="en-US" sz="4156" spc="407">
                <a:solidFill>
                  <a:srgbClr val="231F20"/>
                </a:solidFill>
                <a:latin typeface="Oswald"/>
                <a:ea typeface="Oswald"/>
                <a:cs typeface="Oswald"/>
                <a:sym typeface="Oswald"/>
              </a:rPr>
              <a:t>entre los datos antes vistos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DAGagNpOioU</dc:identifier>
  <dcterms:modified xsi:type="dcterms:W3CDTF">2011-08-01T06:04:30Z</dcterms:modified>
  <cp:revision>1</cp:revision>
  <dc:title>Storytelling_DS2</dc:title>
</cp:coreProperties>
</file>