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Oswald Bold" charset="1" panose="00000800000000000000"/>
      <p:regular r:id="rId10"/>
    </p:embeddedFont>
    <p:embeddedFont>
      <p:font typeface="Montserrat Classic" charset="1" panose="00000500000000000000"/>
      <p:regular r:id="rId11"/>
    </p:embeddedFont>
    <p:embeddedFont>
      <p:font typeface="DM Sans" charset="1" panose="00000000000000000000"/>
      <p:regular r:id="rId12"/>
    </p:embeddedFont>
    <p:embeddedFont>
      <p:font typeface="DM Sans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348786"/>
            <a:ext cx="9815307" cy="2766619"/>
          </a:xfrm>
          <a:prstGeom prst="rect">
            <a:avLst/>
          </a:prstGeom>
        </p:spPr>
        <p:txBody>
          <a:bodyPr anchor="t" rtlCol="false" tIns="0" lIns="0" bIns="0" rIns="0">
            <a:spAutoFit/>
          </a:bodyPr>
          <a:lstStyle/>
          <a:p>
            <a:pPr algn="ctr">
              <a:lnSpc>
                <a:spcPts val="22684"/>
              </a:lnSpc>
            </a:pPr>
            <a:r>
              <a:rPr lang="en-US" b="true" sz="16437" spc="1610">
                <a:solidFill>
                  <a:srgbClr val="231F20"/>
                </a:solidFill>
                <a:latin typeface="Oswald Bold"/>
                <a:ea typeface="Oswald Bold"/>
                <a:cs typeface="Oswald Bold"/>
                <a:sym typeface="Oswald Bold"/>
              </a:rPr>
              <a:t>AUTOS</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MERCADO DE</a:t>
            </a:r>
          </a:p>
        </p:txBody>
      </p:sp>
      <p:sp>
        <p:nvSpPr>
          <p:cNvPr name="TextBox 10" id="10"/>
          <p:cNvSpPr txBox="true"/>
          <p:nvPr/>
        </p:nvSpPr>
        <p:spPr>
          <a:xfrm rot="0">
            <a:off x="4252510" y="7417029"/>
            <a:ext cx="9799143" cy="705542"/>
          </a:xfrm>
          <a:prstGeom prst="rect">
            <a:avLst/>
          </a:prstGeom>
        </p:spPr>
        <p:txBody>
          <a:bodyPr anchor="t" rtlCol="false" tIns="0" lIns="0" bIns="0" rIns="0">
            <a:spAutoFit/>
          </a:bodyPr>
          <a:lstStyle/>
          <a:p>
            <a:pPr algn="ctr">
              <a:lnSpc>
                <a:spcPts val="2833"/>
              </a:lnSpc>
            </a:pPr>
            <a:r>
              <a:rPr lang="en-US" sz="2053" spc="108">
                <a:solidFill>
                  <a:srgbClr val="231F20"/>
                </a:solidFill>
                <a:latin typeface="Montserrat Classic"/>
                <a:ea typeface="Montserrat Classic"/>
                <a:cs typeface="Montserrat Classic"/>
                <a:sym typeface="Montserrat Classic"/>
              </a:rPr>
              <a:t>QUÉ NECESITAMOS SABER A LA HORA DE PONER EL PRECIO A NUESTRO AUTO</a:t>
            </a:r>
          </a:p>
        </p:txBody>
      </p:sp>
      <p:sp>
        <p:nvSpPr>
          <p:cNvPr name="TextBox 11" id="11"/>
          <p:cNvSpPr txBox="true"/>
          <p:nvPr/>
        </p:nvSpPr>
        <p:spPr>
          <a:xfrm rot="0">
            <a:off x="2900932" y="8424196"/>
            <a:ext cx="12848809" cy="353117"/>
          </a:xfrm>
          <a:prstGeom prst="rect">
            <a:avLst/>
          </a:prstGeom>
        </p:spPr>
        <p:txBody>
          <a:bodyPr anchor="t" rtlCol="false" tIns="0" lIns="0" bIns="0" rIns="0">
            <a:spAutoFit/>
          </a:bodyPr>
          <a:lstStyle/>
          <a:p>
            <a:pPr algn="ctr">
              <a:lnSpc>
                <a:spcPts val="2833"/>
              </a:lnSpc>
            </a:pPr>
            <a:r>
              <a:rPr lang="en-US" sz="2053" spc="108">
                <a:solidFill>
                  <a:srgbClr val="231F20"/>
                </a:solidFill>
                <a:latin typeface="Montserrat Classic"/>
                <a:ea typeface="Montserrat Classic"/>
                <a:cs typeface="Montserrat Classic"/>
                <a:sym typeface="Montserrat Classic"/>
              </a:rPr>
              <a:t>POR: EMANUEL LINCIC</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5827634"/>
            <a:chOff x="0" y="0"/>
            <a:chExt cx="368852" cy="1534850"/>
          </a:xfrm>
        </p:grpSpPr>
        <p:sp>
          <p:nvSpPr>
            <p:cNvPr name="Freeform 4" id="4"/>
            <p:cNvSpPr/>
            <p:nvPr/>
          </p:nvSpPr>
          <p:spPr>
            <a:xfrm flipH="false" flipV="false" rot="0">
              <a:off x="0" y="0"/>
              <a:ext cx="368852" cy="1534850"/>
            </a:xfrm>
            <a:custGeom>
              <a:avLst/>
              <a:gdLst/>
              <a:ahLst/>
              <a:cxnLst/>
              <a:rect r="r" b="b" t="t" l="l"/>
              <a:pathLst>
                <a:path h="1534850" w="368852">
                  <a:moveTo>
                    <a:pt x="0" y="0"/>
                  </a:moveTo>
                  <a:lnTo>
                    <a:pt x="368852" y="0"/>
                  </a:lnTo>
                  <a:lnTo>
                    <a:pt x="368852" y="1534850"/>
                  </a:lnTo>
                  <a:lnTo>
                    <a:pt x="0" y="1534850"/>
                  </a:lnTo>
                  <a:close/>
                </a:path>
              </a:pathLst>
            </a:custGeom>
            <a:solidFill>
              <a:srgbClr val="CCCCCC"/>
            </a:solidFill>
          </p:spPr>
        </p:sp>
        <p:sp>
          <p:nvSpPr>
            <p:cNvPr name="TextBox 5" id="5"/>
            <p:cNvSpPr txBox="true"/>
            <p:nvPr/>
          </p:nvSpPr>
          <p:spPr>
            <a:xfrm>
              <a:off x="0" y="-19050"/>
              <a:ext cx="368852" cy="155390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CONTENIDO</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65729" y="469109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615794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762479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6607430" y="3333137"/>
            <a:ext cx="7222870"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CONTEXTO, AUDENCIA Y LIMITACIONES</a:t>
            </a:r>
          </a:p>
        </p:txBody>
      </p:sp>
      <p:sp>
        <p:nvSpPr>
          <p:cNvPr name="TextBox 13" id="13"/>
          <p:cNvSpPr txBox="true"/>
          <p:nvPr/>
        </p:nvSpPr>
        <p:spPr>
          <a:xfrm rot="0">
            <a:off x="6641807" y="4796150"/>
            <a:ext cx="6380464" cy="85669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HIPÓTESIS/PREGUNTAS DE INTERÉS</a:t>
            </a:r>
          </a:p>
          <a:p>
            <a:pPr algn="l">
              <a:lnSpc>
                <a:spcPts val="3483"/>
              </a:lnSpc>
            </a:pPr>
          </a:p>
        </p:txBody>
      </p:sp>
      <p:sp>
        <p:nvSpPr>
          <p:cNvPr name="TextBox 14" id="14"/>
          <p:cNvSpPr txBox="true"/>
          <p:nvPr/>
        </p:nvSpPr>
        <p:spPr>
          <a:xfrm rot="0">
            <a:off x="6607430" y="6263000"/>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ANÁLISIS EXPLORATORIO</a:t>
            </a:r>
          </a:p>
        </p:txBody>
      </p:sp>
      <p:sp>
        <p:nvSpPr>
          <p:cNvPr name="TextBox 15" id="15"/>
          <p:cNvSpPr txBox="true"/>
          <p:nvPr/>
        </p:nvSpPr>
        <p:spPr>
          <a:xfrm rot="0">
            <a:off x="6607430" y="7729850"/>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INSIGHTS Y RECOMENDACIONES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7656937" y="204478"/>
            <a:ext cx="115194" cy="9570246"/>
            <a:chOff x="0" y="0"/>
            <a:chExt cx="30339" cy="2520559"/>
          </a:xfrm>
        </p:grpSpPr>
        <p:sp>
          <p:nvSpPr>
            <p:cNvPr name="Freeform 4" id="4"/>
            <p:cNvSpPr/>
            <p:nvPr/>
          </p:nvSpPr>
          <p:spPr>
            <a:xfrm flipH="false" flipV="false" rot="0">
              <a:off x="0" y="0"/>
              <a:ext cx="30339" cy="2520559"/>
            </a:xfrm>
            <a:custGeom>
              <a:avLst/>
              <a:gdLst/>
              <a:ahLst/>
              <a:cxnLst/>
              <a:rect r="r" b="b" t="t" l="l"/>
              <a:pathLst>
                <a:path h="2520559" w="30339">
                  <a:moveTo>
                    <a:pt x="0" y="0"/>
                  </a:moveTo>
                  <a:lnTo>
                    <a:pt x="30339" y="0"/>
                  </a:lnTo>
                  <a:lnTo>
                    <a:pt x="30339" y="2520559"/>
                  </a:lnTo>
                  <a:lnTo>
                    <a:pt x="0" y="2520559"/>
                  </a:lnTo>
                  <a:close/>
                </a:path>
              </a:pathLst>
            </a:custGeom>
            <a:solidFill>
              <a:srgbClr val="CCCCCC"/>
            </a:solidFill>
          </p:spPr>
        </p:sp>
        <p:sp>
          <p:nvSpPr>
            <p:cNvPr name="TextBox 5" id="5"/>
            <p:cNvSpPr txBox="true"/>
            <p:nvPr/>
          </p:nvSpPr>
          <p:spPr>
            <a:xfrm>
              <a:off x="0" y="-19050"/>
              <a:ext cx="30339"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306011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7" id="7"/>
          <p:cNvGrpSpPr/>
          <p:nvPr/>
        </p:nvGrpSpPr>
        <p:grpSpPr>
          <a:xfrm rot="0">
            <a:off x="738761" y="1157595"/>
            <a:ext cx="11013474" cy="2410910"/>
            <a:chOff x="0" y="0"/>
            <a:chExt cx="4219738" cy="923724"/>
          </a:xfrm>
        </p:grpSpPr>
        <p:sp>
          <p:nvSpPr>
            <p:cNvPr name="Freeform 8" id="8"/>
            <p:cNvSpPr/>
            <p:nvPr/>
          </p:nvSpPr>
          <p:spPr>
            <a:xfrm flipH="false" flipV="false" rot="0">
              <a:off x="0" y="0"/>
              <a:ext cx="4219739" cy="923724"/>
            </a:xfrm>
            <a:custGeom>
              <a:avLst/>
              <a:gdLst/>
              <a:ahLst/>
              <a:cxnLst/>
              <a:rect r="r" b="b" t="t" l="l"/>
              <a:pathLst>
                <a:path h="923724" w="4219739">
                  <a:moveTo>
                    <a:pt x="0" y="0"/>
                  </a:moveTo>
                  <a:lnTo>
                    <a:pt x="4219739" y="0"/>
                  </a:lnTo>
                  <a:lnTo>
                    <a:pt x="4219739" y="923724"/>
                  </a:lnTo>
                  <a:lnTo>
                    <a:pt x="0" y="923724"/>
                  </a:lnTo>
                  <a:close/>
                </a:path>
              </a:pathLst>
            </a:custGeom>
            <a:solidFill>
              <a:srgbClr val="EFEFEF"/>
            </a:solidFill>
          </p:spPr>
        </p:sp>
        <p:sp>
          <p:nvSpPr>
            <p:cNvPr name="TextBox 9" id="9"/>
            <p:cNvSpPr txBox="true"/>
            <p:nvPr/>
          </p:nvSpPr>
          <p:spPr>
            <a:xfrm>
              <a:off x="0" y="-19050"/>
              <a:ext cx="4219738" cy="942774"/>
            </a:xfrm>
            <a:prstGeom prst="rect">
              <a:avLst/>
            </a:prstGeom>
          </p:spPr>
          <p:txBody>
            <a:bodyPr anchor="ctr" rtlCol="false" tIns="50800" lIns="50800" bIns="50800" rIns="50800"/>
            <a:lstStyle/>
            <a:p>
              <a:pPr algn="ctr">
                <a:lnSpc>
                  <a:spcPts val="2859"/>
                </a:lnSpc>
              </a:pPr>
            </a:p>
          </p:txBody>
        </p:sp>
      </p:grpSp>
      <p:sp>
        <p:nvSpPr>
          <p:cNvPr name="Freeform 10" id="1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42191" y="8741876"/>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3"/>
            <a:stretch>
              <a:fillRect l="0" t="-86495" r="0" b="0"/>
            </a:stretch>
          </a:blipFill>
        </p:spPr>
      </p:sp>
      <p:grpSp>
        <p:nvGrpSpPr>
          <p:cNvPr name="Group 12" id="12"/>
          <p:cNvGrpSpPr/>
          <p:nvPr/>
        </p:nvGrpSpPr>
        <p:grpSpPr>
          <a:xfrm rot="0">
            <a:off x="738761" y="7050662"/>
            <a:ext cx="11013474" cy="2308916"/>
            <a:chOff x="0" y="0"/>
            <a:chExt cx="4219738" cy="884646"/>
          </a:xfrm>
        </p:grpSpPr>
        <p:sp>
          <p:nvSpPr>
            <p:cNvPr name="Freeform 13" id="13"/>
            <p:cNvSpPr/>
            <p:nvPr/>
          </p:nvSpPr>
          <p:spPr>
            <a:xfrm flipH="false" flipV="false" rot="0">
              <a:off x="0" y="0"/>
              <a:ext cx="4219739" cy="884646"/>
            </a:xfrm>
            <a:custGeom>
              <a:avLst/>
              <a:gdLst/>
              <a:ahLst/>
              <a:cxnLst/>
              <a:rect r="r" b="b" t="t" l="l"/>
              <a:pathLst>
                <a:path h="884646" w="4219739">
                  <a:moveTo>
                    <a:pt x="0" y="0"/>
                  </a:moveTo>
                  <a:lnTo>
                    <a:pt x="4219739" y="0"/>
                  </a:lnTo>
                  <a:lnTo>
                    <a:pt x="4219739" y="884646"/>
                  </a:lnTo>
                  <a:lnTo>
                    <a:pt x="0" y="884646"/>
                  </a:lnTo>
                  <a:close/>
                </a:path>
              </a:pathLst>
            </a:custGeom>
            <a:solidFill>
              <a:srgbClr val="EFEFEF"/>
            </a:solidFill>
          </p:spPr>
        </p:sp>
        <p:sp>
          <p:nvSpPr>
            <p:cNvPr name="TextBox 14" id="14"/>
            <p:cNvSpPr txBox="true"/>
            <p:nvPr/>
          </p:nvSpPr>
          <p:spPr>
            <a:xfrm>
              <a:off x="0" y="-19050"/>
              <a:ext cx="4219738" cy="903696"/>
            </a:xfrm>
            <a:prstGeom prst="rect">
              <a:avLst/>
            </a:prstGeom>
          </p:spPr>
          <p:txBody>
            <a:bodyPr anchor="ctr" rtlCol="false" tIns="50800" lIns="50800" bIns="50800" rIns="50800"/>
            <a:lstStyle/>
            <a:p>
              <a:pPr algn="ctr">
                <a:lnSpc>
                  <a:spcPts val="2859"/>
                </a:lnSpc>
              </a:pPr>
            </a:p>
          </p:txBody>
        </p:sp>
      </p:grpSp>
      <p:sp>
        <p:nvSpPr>
          <p:cNvPr name="Freeform 15" id="15"/>
          <p:cNvSpPr/>
          <p:nvPr/>
        </p:nvSpPr>
        <p:spPr>
          <a:xfrm flipH="false" flipV="false" rot="0">
            <a:off x="2142191" y="5735106"/>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6" id="16"/>
          <p:cNvGrpSpPr/>
          <p:nvPr/>
        </p:nvGrpSpPr>
        <p:grpSpPr>
          <a:xfrm rot="0">
            <a:off x="738761" y="4302531"/>
            <a:ext cx="11013474" cy="1948998"/>
            <a:chOff x="0" y="0"/>
            <a:chExt cx="4219738" cy="746746"/>
          </a:xfrm>
        </p:grpSpPr>
        <p:sp>
          <p:nvSpPr>
            <p:cNvPr name="Freeform 17" id="17"/>
            <p:cNvSpPr/>
            <p:nvPr/>
          </p:nvSpPr>
          <p:spPr>
            <a:xfrm flipH="false" flipV="false" rot="0">
              <a:off x="0" y="0"/>
              <a:ext cx="4219739" cy="746746"/>
            </a:xfrm>
            <a:custGeom>
              <a:avLst/>
              <a:gdLst/>
              <a:ahLst/>
              <a:cxnLst/>
              <a:rect r="r" b="b" t="t" l="l"/>
              <a:pathLst>
                <a:path h="746746" w="4219739">
                  <a:moveTo>
                    <a:pt x="0" y="0"/>
                  </a:moveTo>
                  <a:lnTo>
                    <a:pt x="4219739" y="0"/>
                  </a:lnTo>
                  <a:lnTo>
                    <a:pt x="4219739" y="746746"/>
                  </a:lnTo>
                  <a:lnTo>
                    <a:pt x="0" y="746746"/>
                  </a:lnTo>
                  <a:close/>
                </a:path>
              </a:pathLst>
            </a:custGeom>
            <a:solidFill>
              <a:srgbClr val="EFEFEF"/>
            </a:solidFill>
          </p:spPr>
        </p:sp>
        <p:sp>
          <p:nvSpPr>
            <p:cNvPr name="TextBox 18" id="18"/>
            <p:cNvSpPr txBox="true"/>
            <p:nvPr/>
          </p:nvSpPr>
          <p:spPr>
            <a:xfrm>
              <a:off x="0" y="-19050"/>
              <a:ext cx="4219738" cy="765796"/>
            </a:xfrm>
            <a:prstGeom prst="rect">
              <a:avLst/>
            </a:prstGeom>
          </p:spPr>
          <p:txBody>
            <a:bodyPr anchor="ctr" rtlCol="false" tIns="50800" lIns="50800" bIns="50800" rIns="50800"/>
            <a:lstStyle/>
            <a:p>
              <a:pPr algn="ctr">
                <a:lnSpc>
                  <a:spcPts val="2859"/>
                </a:lnSpc>
              </a:pPr>
            </a:p>
          </p:txBody>
        </p:sp>
      </p:grpSp>
      <p:sp>
        <p:nvSpPr>
          <p:cNvPr name="Freeform 19" id="19"/>
          <p:cNvSpPr/>
          <p:nvPr/>
        </p:nvSpPr>
        <p:spPr>
          <a:xfrm flipH="false" flipV="false" rot="0">
            <a:off x="1030628" y="1812321"/>
            <a:ext cx="1111563" cy="1101458"/>
          </a:xfrm>
          <a:custGeom>
            <a:avLst/>
            <a:gdLst/>
            <a:ahLst/>
            <a:cxnLst/>
            <a:rect r="r" b="b" t="t" l="l"/>
            <a:pathLst>
              <a:path h="1101458" w="1111563">
                <a:moveTo>
                  <a:pt x="0" y="0"/>
                </a:moveTo>
                <a:lnTo>
                  <a:pt x="1111563" y="0"/>
                </a:lnTo>
                <a:lnTo>
                  <a:pt x="1111563" y="1101458"/>
                </a:lnTo>
                <a:lnTo>
                  <a:pt x="0" y="1101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070439" y="7651009"/>
            <a:ext cx="1108223" cy="1108223"/>
          </a:xfrm>
          <a:custGeom>
            <a:avLst/>
            <a:gdLst/>
            <a:ahLst/>
            <a:cxnLst/>
            <a:rect r="r" b="b" t="t" l="l"/>
            <a:pathLst>
              <a:path h="1108223" w="1108223">
                <a:moveTo>
                  <a:pt x="0" y="0"/>
                </a:moveTo>
                <a:lnTo>
                  <a:pt x="1108223" y="0"/>
                </a:lnTo>
                <a:lnTo>
                  <a:pt x="1108223" y="1108223"/>
                </a:lnTo>
                <a:lnTo>
                  <a:pt x="0" y="1108223"/>
                </a:lnTo>
                <a:lnTo>
                  <a:pt x="0" y="0"/>
                </a:lnTo>
                <a:close/>
              </a:path>
            </a:pathLst>
          </a:custGeom>
          <a:blipFill>
            <a:blip r:embed="rId8"/>
            <a:stretch>
              <a:fillRect l="0" t="0" r="0" b="0"/>
            </a:stretch>
          </a:blipFill>
        </p:spPr>
      </p:sp>
      <p:sp>
        <p:nvSpPr>
          <p:cNvPr name="Freeform 21" id="21"/>
          <p:cNvSpPr/>
          <p:nvPr/>
        </p:nvSpPr>
        <p:spPr>
          <a:xfrm flipH="false" flipV="false" rot="0">
            <a:off x="1030628" y="4721408"/>
            <a:ext cx="1187845" cy="1187845"/>
          </a:xfrm>
          <a:custGeom>
            <a:avLst/>
            <a:gdLst/>
            <a:ahLst/>
            <a:cxnLst/>
            <a:rect r="r" b="b" t="t" l="l"/>
            <a:pathLst>
              <a:path h="1187845" w="1187845">
                <a:moveTo>
                  <a:pt x="0" y="0"/>
                </a:moveTo>
                <a:lnTo>
                  <a:pt x="1187845" y="0"/>
                </a:lnTo>
                <a:lnTo>
                  <a:pt x="1187845" y="1187845"/>
                </a:lnTo>
                <a:lnTo>
                  <a:pt x="0" y="1187845"/>
                </a:lnTo>
                <a:lnTo>
                  <a:pt x="0" y="0"/>
                </a:lnTo>
                <a:close/>
              </a:path>
            </a:pathLst>
          </a:custGeom>
          <a:blipFill>
            <a:blip r:embed="rId9"/>
            <a:stretch>
              <a:fillRect l="0" t="0" r="0" b="0"/>
            </a:stretch>
          </a:blipFill>
        </p:spPr>
      </p:sp>
      <p:sp>
        <p:nvSpPr>
          <p:cNvPr name="TextBox 22" id="22"/>
          <p:cNvSpPr txBox="true"/>
          <p:nvPr/>
        </p:nvSpPr>
        <p:spPr>
          <a:xfrm rot="0">
            <a:off x="2635683" y="4530970"/>
            <a:ext cx="8607953" cy="1521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Para ello, este proyecto esta destinado a resolver las consultas de aquellas personas con este problema, con ayuda de las visualizaciones podrán observar que tanto disminuir el valor con respecto al original.</a:t>
            </a:r>
          </a:p>
        </p:txBody>
      </p:sp>
      <p:sp>
        <p:nvSpPr>
          <p:cNvPr name="TextBox 23" id="23"/>
          <p:cNvSpPr txBox="true"/>
          <p:nvPr/>
        </p:nvSpPr>
        <p:spPr>
          <a:xfrm rot="0">
            <a:off x="2635683" y="7279101"/>
            <a:ext cx="8607953" cy="1902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Sim embargo, los datos utilizados no están actualizados al presente año 2024, lo que podría dificultar el cálculo. Por otro lado, dependiendo el país hay autos más valorados que otros, por lo que se tiende a poner un precio mayor al del mercado.</a:t>
            </a:r>
          </a:p>
        </p:txBody>
      </p:sp>
      <p:sp>
        <p:nvSpPr>
          <p:cNvPr name="TextBox 24" id="24"/>
          <p:cNvSpPr txBox="true"/>
          <p:nvPr/>
        </p:nvSpPr>
        <p:spPr>
          <a:xfrm rot="0">
            <a:off x="738761" y="656419"/>
            <a:ext cx="2034058"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CONTEXTO</a:t>
            </a:r>
          </a:p>
        </p:txBody>
      </p:sp>
      <p:sp>
        <p:nvSpPr>
          <p:cNvPr name="TextBox 25" id="25"/>
          <p:cNvSpPr txBox="true"/>
          <p:nvPr/>
        </p:nvSpPr>
        <p:spPr>
          <a:xfrm rot="0">
            <a:off x="2635683" y="1331522"/>
            <a:ext cx="8607953" cy="1902095"/>
          </a:xfrm>
          <a:prstGeom prst="rect">
            <a:avLst/>
          </a:prstGeom>
        </p:spPr>
        <p:txBody>
          <a:bodyPr anchor="t" rtlCol="false" tIns="0" lIns="0" bIns="0" rIns="0">
            <a:spAutoFit/>
          </a:bodyPr>
          <a:lstStyle/>
          <a:p>
            <a:pPr algn="just" marL="0" indent="0" lvl="0">
              <a:lnSpc>
                <a:spcPts val="3050"/>
              </a:lnSpc>
              <a:spcBef>
                <a:spcPct val="0"/>
              </a:spcBef>
            </a:pPr>
            <a:r>
              <a:rPr lang="en-US" sz="2210" spc="216">
                <a:solidFill>
                  <a:srgbClr val="231F20"/>
                </a:solidFill>
                <a:latin typeface="DM Sans"/>
                <a:ea typeface="DM Sans"/>
                <a:cs typeface="DM Sans"/>
                <a:sym typeface="DM Sans"/>
              </a:rPr>
              <a:t>A veces sucede que cuando queremos vender nuestro auto por x razone, pensamos que si el precio de venta es el correcto, es atractivo a los compradores para que se venda lo más pronto posible o si este no es ridículo o muy barato.</a:t>
            </a:r>
          </a:p>
        </p:txBody>
      </p:sp>
      <p:sp>
        <p:nvSpPr>
          <p:cNvPr name="TextBox 26" id="26"/>
          <p:cNvSpPr txBox="true"/>
          <p:nvPr/>
        </p:nvSpPr>
        <p:spPr>
          <a:xfrm rot="0">
            <a:off x="738761" y="3839455"/>
            <a:ext cx="2034058"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AUDIENCIA</a:t>
            </a:r>
          </a:p>
        </p:txBody>
      </p:sp>
      <p:sp>
        <p:nvSpPr>
          <p:cNvPr name="TextBox 27" id="27"/>
          <p:cNvSpPr txBox="true"/>
          <p:nvPr/>
        </p:nvSpPr>
        <p:spPr>
          <a:xfrm rot="0">
            <a:off x="738761" y="6587586"/>
            <a:ext cx="2902160" cy="463076"/>
          </a:xfrm>
          <a:prstGeom prst="rect">
            <a:avLst/>
          </a:prstGeom>
        </p:spPr>
        <p:txBody>
          <a:bodyPr anchor="t" rtlCol="false" tIns="0" lIns="0" bIns="0" rIns="0">
            <a:spAutoFit/>
          </a:bodyPr>
          <a:lstStyle/>
          <a:p>
            <a:pPr algn="l">
              <a:lnSpc>
                <a:spcPts val="3777"/>
              </a:lnSpc>
            </a:pPr>
            <a:r>
              <a:rPr lang="en-US" b="true" sz="2737" spc="268">
                <a:solidFill>
                  <a:srgbClr val="231F20"/>
                </a:solidFill>
                <a:latin typeface="Oswald Bold"/>
                <a:ea typeface="Oswald Bold"/>
                <a:cs typeface="Oswald Bold"/>
                <a:sym typeface="Oswald Bold"/>
              </a:rPr>
              <a:t>LIMITACIONES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4" id="4"/>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090658" y="3442596"/>
            <a:ext cx="4473739" cy="636748"/>
            <a:chOff x="0" y="0"/>
            <a:chExt cx="1178269" cy="167703"/>
          </a:xfrm>
        </p:grpSpPr>
        <p:sp>
          <p:nvSpPr>
            <p:cNvPr name="Freeform 8" id="8"/>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9" id="9"/>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Preguntas principales</a:t>
              </a:r>
            </a:p>
          </p:txBody>
        </p:sp>
      </p:grpSp>
      <p:sp>
        <p:nvSpPr>
          <p:cNvPr name="TextBox 10" id="10"/>
          <p:cNvSpPr txBox="true"/>
          <p:nvPr/>
        </p:nvSpPr>
        <p:spPr>
          <a:xfrm rot="0">
            <a:off x="3690980" y="335978"/>
            <a:ext cx="10906040" cy="2750122"/>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PREGUNTAS DE INTERES</a:t>
            </a:r>
          </a:p>
        </p:txBody>
      </p:sp>
      <p:grpSp>
        <p:nvGrpSpPr>
          <p:cNvPr name="Group 11" id="11"/>
          <p:cNvGrpSpPr/>
          <p:nvPr/>
        </p:nvGrpSpPr>
        <p:grpSpPr>
          <a:xfrm rot="0">
            <a:off x="6893475" y="3510391"/>
            <a:ext cx="9034431" cy="2750230"/>
            <a:chOff x="0" y="0"/>
            <a:chExt cx="1744696" cy="531114"/>
          </a:xfrm>
        </p:grpSpPr>
        <p:sp>
          <p:nvSpPr>
            <p:cNvPr name="Freeform 12" id="12"/>
            <p:cNvSpPr/>
            <p:nvPr/>
          </p:nvSpPr>
          <p:spPr>
            <a:xfrm flipH="false" flipV="false" rot="0">
              <a:off x="0" y="0"/>
              <a:ext cx="1744696" cy="531114"/>
            </a:xfrm>
            <a:custGeom>
              <a:avLst/>
              <a:gdLst/>
              <a:ahLst/>
              <a:cxnLst/>
              <a:rect r="r" b="b" t="t" l="l"/>
              <a:pathLst>
                <a:path h="531114" w="1744696">
                  <a:moveTo>
                    <a:pt x="0" y="0"/>
                  </a:moveTo>
                  <a:lnTo>
                    <a:pt x="1744696" y="0"/>
                  </a:lnTo>
                  <a:lnTo>
                    <a:pt x="1744696" y="531114"/>
                  </a:lnTo>
                  <a:lnTo>
                    <a:pt x="0" y="531114"/>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50164"/>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7152325" y="3722869"/>
            <a:ext cx="8321600" cy="2383398"/>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Que características hacen que mi auto pierda valor?</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Año?</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Kilómetros?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Si tuvo daños?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Si el vendedor es primer propietario?</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Que características son más comunes en los autos en venta? </a:t>
            </a:r>
          </a:p>
        </p:txBody>
      </p:sp>
      <p:grpSp>
        <p:nvGrpSpPr>
          <p:cNvPr name="Group 15" id="15"/>
          <p:cNvGrpSpPr/>
          <p:nvPr/>
        </p:nvGrpSpPr>
        <p:grpSpPr>
          <a:xfrm rot="0">
            <a:off x="11410691" y="6504266"/>
            <a:ext cx="4473739" cy="636748"/>
            <a:chOff x="0" y="0"/>
            <a:chExt cx="1178269" cy="167703"/>
          </a:xfrm>
        </p:grpSpPr>
        <p:sp>
          <p:nvSpPr>
            <p:cNvPr name="Freeform 16" id="16"/>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7" id="17"/>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Preguntas generales</a:t>
              </a:r>
            </a:p>
          </p:txBody>
        </p:sp>
      </p:grpSp>
      <p:grpSp>
        <p:nvGrpSpPr>
          <p:cNvPr name="Group 18" id="18"/>
          <p:cNvGrpSpPr/>
          <p:nvPr/>
        </p:nvGrpSpPr>
        <p:grpSpPr>
          <a:xfrm rot="0">
            <a:off x="2179166" y="6572062"/>
            <a:ext cx="9034431" cy="2214901"/>
            <a:chOff x="0" y="0"/>
            <a:chExt cx="1744696" cy="427733"/>
          </a:xfrm>
        </p:grpSpPr>
        <p:sp>
          <p:nvSpPr>
            <p:cNvPr name="Freeform 19" id="19"/>
            <p:cNvSpPr/>
            <p:nvPr/>
          </p:nvSpPr>
          <p:spPr>
            <a:xfrm flipH="false" flipV="false" rot="0">
              <a:off x="0" y="0"/>
              <a:ext cx="1744696" cy="427733"/>
            </a:xfrm>
            <a:custGeom>
              <a:avLst/>
              <a:gdLst/>
              <a:ahLst/>
              <a:cxnLst/>
              <a:rect r="r" b="b" t="t" l="l"/>
              <a:pathLst>
                <a:path h="427733" w="1744696">
                  <a:moveTo>
                    <a:pt x="0" y="0"/>
                  </a:moveTo>
                  <a:lnTo>
                    <a:pt x="1744696" y="0"/>
                  </a:lnTo>
                  <a:lnTo>
                    <a:pt x="1744696" y="427733"/>
                  </a:lnTo>
                  <a:lnTo>
                    <a:pt x="0" y="427733"/>
                  </a:lnTo>
                  <a:close/>
                </a:path>
              </a:pathLst>
            </a:custGeom>
            <a:solidFill>
              <a:srgbClr val="000000">
                <a:alpha val="0"/>
              </a:srgbClr>
            </a:solidFill>
            <a:ln w="38100" cap="sq">
              <a:solidFill>
                <a:srgbClr val="000000"/>
              </a:solidFill>
              <a:prstDash val="solid"/>
              <a:miter/>
            </a:ln>
          </p:spPr>
        </p:sp>
        <p:sp>
          <p:nvSpPr>
            <p:cNvPr name="TextBox 20" id="20"/>
            <p:cNvSpPr txBox="true"/>
            <p:nvPr/>
          </p:nvSpPr>
          <p:spPr>
            <a:xfrm>
              <a:off x="0" y="-19050"/>
              <a:ext cx="1744696" cy="446783"/>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2510357" y="6828977"/>
            <a:ext cx="8512431" cy="1700372"/>
          </a:xfrm>
          <a:prstGeom prst="rect">
            <a:avLst/>
          </a:prstGeom>
        </p:spPr>
        <p:txBody>
          <a:bodyPr anchor="t" rtlCol="false" tIns="0" lIns="0" bIns="0" rIns="0">
            <a:spAutoFit/>
          </a:bodyPr>
          <a:lstStyle/>
          <a:p>
            <a:pPr algn="l" marL="427768" indent="-213884" lvl="1">
              <a:lnSpc>
                <a:spcPts val="2734"/>
              </a:lnSpc>
              <a:buFont typeface="Arial"/>
              <a:buChar char="•"/>
            </a:pPr>
            <a:r>
              <a:rPr lang="en-US" sz="1981" spc="194">
                <a:solidFill>
                  <a:srgbClr val="231F20"/>
                </a:solidFill>
                <a:latin typeface="DM Sans"/>
                <a:ea typeface="DM Sans"/>
                <a:cs typeface="DM Sans"/>
                <a:sym typeface="DM Sans"/>
              </a:rPr>
              <a:t>Cuáles son los autos más publicados?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Cuáles son los más valorados por las personas?</a:t>
            </a:r>
          </a:p>
          <a:p>
            <a:pPr algn="l" marL="427768" indent="-213884" lvl="1">
              <a:lnSpc>
                <a:spcPts val="2734"/>
              </a:lnSpc>
              <a:buFont typeface="Arial"/>
              <a:buChar char="•"/>
            </a:pPr>
            <a:r>
              <a:rPr lang="en-US" sz="1981" spc="194">
                <a:solidFill>
                  <a:srgbClr val="231F20"/>
                </a:solidFill>
                <a:latin typeface="DM Sans"/>
                <a:ea typeface="DM Sans"/>
                <a:cs typeface="DM Sans"/>
                <a:sym typeface="DM Sans"/>
              </a:rPr>
              <a:t>Y por los vendedores?</a:t>
            </a:r>
          </a:p>
          <a:p>
            <a:pPr algn="l" marL="855537" indent="-285179" lvl="2">
              <a:lnSpc>
                <a:spcPts val="2734"/>
              </a:lnSpc>
              <a:buFont typeface="Arial"/>
              <a:buChar char="⚬"/>
            </a:pPr>
            <a:r>
              <a:rPr lang="en-US" sz="1981" spc="194">
                <a:solidFill>
                  <a:srgbClr val="231F20"/>
                </a:solidFill>
                <a:latin typeface="DM Sans"/>
                <a:ea typeface="DM Sans"/>
                <a:cs typeface="DM Sans"/>
                <a:sym typeface="DM Sans"/>
              </a:rPr>
              <a:t>Hay algo que haga que algunas marcas sean más valorados que otros?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DAGagNpOioU</dc:identifier>
  <dcterms:modified xsi:type="dcterms:W3CDTF">2011-08-01T06:04:30Z</dcterms:modified>
  <cp:revision>1</cp:revision>
  <dc:title>Mercado de</dc:title>
</cp:coreProperties>
</file>