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swald Bold" charset="1" panose="00000800000000000000"/>
      <p:regular r:id="rId13"/>
    </p:embeddedFont>
    <p:embeddedFont>
      <p:font typeface="Montserrat Classic" charset="1" panose="00000500000000000000"/>
      <p:regular r:id="rId14"/>
    </p:embeddedFont>
    <p:embeddedFont>
      <p:font typeface="DM Sans" charset="1" panose="00000000000000000000"/>
      <p:regular r:id="rId15"/>
    </p:embeddedFont>
    <p:embeddedFont>
      <p:font typeface="Open Sauce" charset="1" panose="00000500000000000000"/>
      <p:regular r:id="rId16"/>
    </p:embeddedFont>
    <p:embeddedFont>
      <p:font typeface="DM Sans Italics" charset="1" panose="00000000000000000000"/>
      <p:regular r:id="rId17"/>
    </p:embeddedFont>
    <p:embeddedFont>
      <p:font typeface="Oswald"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aggle.com/datasets/andreinovikov/used-cars-dataset/data" TargetMode="External" Type="http://schemas.openxmlformats.org/officeDocument/2006/relationships/hyperlink"/><Relationship Id="rId11" Target="https://www.kaggle.com/datasets/andreinovikov/used-cars-dataset/data" TargetMode="External" Type="http://schemas.openxmlformats.org/officeDocument/2006/relationships/hyperlink"/><Relationship Id="rId12" Target="https://www.kaggle.com/datasets/andreinovikov/used-cars-dataset/data" TargetMode="External" Type="http://schemas.openxmlformats.org/officeDocument/2006/relationships/hyperlink"/><Relationship Id="rId13" Target="https://www.kaggle.com/datasets/andreinovikov/used-cars-dataset/data" TargetMode="External" Type="http://schemas.openxmlformats.org/officeDocument/2006/relationships/hyperlink"/><Relationship Id="rId14" Target="https://www.kaggle.com/datasets/andreinovikov/used-cars-dataset/data" TargetMode="External" Type="http://schemas.openxmlformats.org/officeDocument/2006/relationships/hyperlink"/><Relationship Id="rId15" Target="https://www.kaggle.com/datasets/andreinovikov/used-cars-dataset/data" TargetMode="External" Type="http://schemas.openxmlformats.org/officeDocument/2006/relationships/hyperlink"/><Relationship Id="rId16" Target="https://www.kaggle.com/datasets/andreinovikov/used-cars-dataset/data" TargetMode="External" Type="http://schemas.openxmlformats.org/officeDocument/2006/relationships/hyperlink"/><Relationship Id="rId17" Target="https://www.kaggle.com/datasets/andreinovikov/used-cars-dataset/data" TargetMode="External" Type="http://schemas.openxmlformats.org/officeDocument/2006/relationships/hyperlink"/><Relationship Id="rId18" Target="https://www.kaggle.com/datasets/andreinovikov/used-cars-dataset/data" TargetMode="External" Type="http://schemas.openxmlformats.org/officeDocument/2006/relationships/hyperlink"/><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https://www.kaggle.com/datasets/andreinovikov/used-cars-dataset/data" TargetMode="External" Type="http://schemas.openxmlformats.org/officeDocument/2006/relationships/hyperlink"/><Relationship Id="rId9" Target="https://www.kaggle.com/datasets/andreinovikov/used-cars-dataset/data"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AUTOS</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MERCADO DE</a:t>
            </a:r>
          </a:p>
        </p:txBody>
      </p:sp>
      <p:sp>
        <p:nvSpPr>
          <p:cNvPr name="TextBox 10" id="10"/>
          <p:cNvSpPr txBox="true"/>
          <p:nvPr/>
        </p:nvSpPr>
        <p:spPr>
          <a:xfrm rot="0">
            <a:off x="4252510" y="7417029"/>
            <a:ext cx="9799143" cy="705542"/>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QUÉ NECESITAMOS SABER A LA HORA DE PONER EL PRECIO A NUESTRO AUTO</a:t>
            </a:r>
          </a:p>
        </p:txBody>
      </p:sp>
      <p:sp>
        <p:nvSpPr>
          <p:cNvPr name="TextBox 11" id="11"/>
          <p:cNvSpPr txBox="true"/>
          <p:nvPr/>
        </p:nvSpPr>
        <p:spPr>
          <a:xfrm rot="0">
            <a:off x="2900932" y="8424196"/>
            <a:ext cx="12848809" cy="353117"/>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POR: EMANUEL LINCIC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051654"/>
            <a:ext cx="1400485" cy="5677677"/>
            <a:chOff x="0" y="0"/>
            <a:chExt cx="368852" cy="1495355"/>
          </a:xfrm>
        </p:grpSpPr>
        <p:sp>
          <p:nvSpPr>
            <p:cNvPr name="Freeform 4" id="4"/>
            <p:cNvSpPr/>
            <p:nvPr/>
          </p:nvSpPr>
          <p:spPr>
            <a:xfrm flipH="false" flipV="false" rot="0">
              <a:off x="0" y="0"/>
              <a:ext cx="368852" cy="1495355"/>
            </a:xfrm>
            <a:custGeom>
              <a:avLst/>
              <a:gdLst/>
              <a:ahLst/>
              <a:cxnLst/>
              <a:rect r="r" b="b" t="t" l="l"/>
              <a:pathLst>
                <a:path h="1495355" w="368852">
                  <a:moveTo>
                    <a:pt x="0" y="0"/>
                  </a:moveTo>
                  <a:lnTo>
                    <a:pt x="368852" y="0"/>
                  </a:lnTo>
                  <a:lnTo>
                    <a:pt x="368852" y="1495355"/>
                  </a:lnTo>
                  <a:lnTo>
                    <a:pt x="0" y="1495355"/>
                  </a:lnTo>
                  <a:close/>
                </a:path>
              </a:pathLst>
            </a:custGeom>
            <a:solidFill>
              <a:srgbClr val="CCCCCC"/>
            </a:solidFill>
          </p:spPr>
        </p:sp>
        <p:sp>
          <p:nvSpPr>
            <p:cNvPr name="TextBox 5" id="5"/>
            <p:cNvSpPr txBox="true"/>
            <p:nvPr/>
          </p:nvSpPr>
          <p:spPr>
            <a:xfrm>
              <a:off x="0" y="-19050"/>
              <a:ext cx="368852" cy="1514405"/>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CONTENIDO</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65729" y="438723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65729" y="671562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1" id="11"/>
          <p:cNvSpPr txBox="true"/>
          <p:nvPr/>
        </p:nvSpPr>
        <p:spPr>
          <a:xfrm rot="0">
            <a:off x="5231353" y="78776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2" id="12"/>
          <p:cNvSpPr txBox="true"/>
          <p:nvPr/>
        </p:nvSpPr>
        <p:spPr>
          <a:xfrm rot="0">
            <a:off x="6607430" y="3333137"/>
            <a:ext cx="722287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CONTEXTO, AUDENCIA Y LIMITACIONES</a:t>
            </a:r>
          </a:p>
        </p:txBody>
      </p:sp>
      <p:sp>
        <p:nvSpPr>
          <p:cNvPr name="TextBox 13" id="13"/>
          <p:cNvSpPr txBox="true"/>
          <p:nvPr/>
        </p:nvSpPr>
        <p:spPr>
          <a:xfrm rot="0">
            <a:off x="6641807" y="4492285"/>
            <a:ext cx="638046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HIPÓTESIS/PREGUNTAS DE INTERÉS</a:t>
            </a:r>
          </a:p>
        </p:txBody>
      </p:sp>
      <p:sp>
        <p:nvSpPr>
          <p:cNvPr name="TextBox 14" id="14"/>
          <p:cNvSpPr txBox="true"/>
          <p:nvPr/>
        </p:nvSpPr>
        <p:spPr>
          <a:xfrm rot="0">
            <a:off x="6641807" y="6820680"/>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ANÁLISIS EXPLORATORIO</a:t>
            </a:r>
          </a:p>
        </p:txBody>
      </p:sp>
      <p:sp>
        <p:nvSpPr>
          <p:cNvPr name="TextBox 15" id="15"/>
          <p:cNvSpPr txBox="true"/>
          <p:nvPr/>
        </p:nvSpPr>
        <p:spPr>
          <a:xfrm rot="0">
            <a:off x="6607430" y="798273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INSIGHTS Y RECOMENDACIONES</a:t>
            </a:r>
          </a:p>
        </p:txBody>
      </p:sp>
      <p:sp>
        <p:nvSpPr>
          <p:cNvPr name="TextBox 16" id="16"/>
          <p:cNvSpPr txBox="true"/>
          <p:nvPr/>
        </p:nvSpPr>
        <p:spPr>
          <a:xfrm rot="0">
            <a:off x="5231353" y="55535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7" id="17"/>
          <p:cNvSpPr txBox="true"/>
          <p:nvPr/>
        </p:nvSpPr>
        <p:spPr>
          <a:xfrm rot="0">
            <a:off x="6607430" y="5658630"/>
            <a:ext cx="638046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RESUMEN DE METADATA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7656937" y="204478"/>
            <a:ext cx="115194" cy="9570246"/>
            <a:chOff x="0" y="0"/>
            <a:chExt cx="30339" cy="2520559"/>
          </a:xfrm>
        </p:grpSpPr>
        <p:sp>
          <p:nvSpPr>
            <p:cNvPr name="Freeform 4" id="4"/>
            <p:cNvSpPr/>
            <p:nvPr/>
          </p:nvSpPr>
          <p:spPr>
            <a:xfrm flipH="false" flipV="false" rot="0">
              <a:off x="0" y="0"/>
              <a:ext cx="30339" cy="2520559"/>
            </a:xfrm>
            <a:custGeom>
              <a:avLst/>
              <a:gdLst/>
              <a:ahLst/>
              <a:cxnLst/>
              <a:rect r="r" b="b" t="t" l="l"/>
              <a:pathLst>
                <a:path h="2520559" w="30339">
                  <a:moveTo>
                    <a:pt x="0" y="0"/>
                  </a:moveTo>
                  <a:lnTo>
                    <a:pt x="30339" y="0"/>
                  </a:lnTo>
                  <a:lnTo>
                    <a:pt x="30339" y="2520559"/>
                  </a:lnTo>
                  <a:lnTo>
                    <a:pt x="0" y="2520559"/>
                  </a:lnTo>
                  <a:close/>
                </a:path>
              </a:pathLst>
            </a:custGeom>
            <a:solidFill>
              <a:srgbClr val="CCCCCC"/>
            </a:solidFill>
          </p:spPr>
        </p:sp>
        <p:sp>
          <p:nvSpPr>
            <p:cNvPr name="TextBox 5" id="5"/>
            <p:cNvSpPr txBox="true"/>
            <p:nvPr/>
          </p:nvSpPr>
          <p:spPr>
            <a:xfrm>
              <a:off x="0" y="-19050"/>
              <a:ext cx="30339"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306011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738761" y="1157595"/>
            <a:ext cx="11013474" cy="2410910"/>
            <a:chOff x="0" y="0"/>
            <a:chExt cx="4219738" cy="923724"/>
          </a:xfrm>
        </p:grpSpPr>
        <p:sp>
          <p:nvSpPr>
            <p:cNvPr name="Freeform 8" id="8"/>
            <p:cNvSpPr/>
            <p:nvPr/>
          </p:nvSpPr>
          <p:spPr>
            <a:xfrm flipH="false" flipV="false" rot="0">
              <a:off x="0" y="0"/>
              <a:ext cx="4219739" cy="923724"/>
            </a:xfrm>
            <a:custGeom>
              <a:avLst/>
              <a:gdLst/>
              <a:ahLst/>
              <a:cxnLst/>
              <a:rect r="r" b="b" t="t" l="l"/>
              <a:pathLst>
                <a:path h="923724" w="4219739">
                  <a:moveTo>
                    <a:pt x="0" y="0"/>
                  </a:moveTo>
                  <a:lnTo>
                    <a:pt x="4219739" y="0"/>
                  </a:lnTo>
                  <a:lnTo>
                    <a:pt x="4219739" y="923724"/>
                  </a:lnTo>
                  <a:lnTo>
                    <a:pt x="0" y="923724"/>
                  </a:lnTo>
                  <a:close/>
                </a:path>
              </a:pathLst>
            </a:custGeom>
            <a:solidFill>
              <a:srgbClr val="EFEFEF"/>
            </a:solidFill>
          </p:spPr>
        </p:sp>
        <p:sp>
          <p:nvSpPr>
            <p:cNvPr name="TextBox 9" id="9"/>
            <p:cNvSpPr txBox="true"/>
            <p:nvPr/>
          </p:nvSpPr>
          <p:spPr>
            <a:xfrm>
              <a:off x="0" y="-19050"/>
              <a:ext cx="4219738" cy="942774"/>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8741876"/>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2" id="12"/>
          <p:cNvGrpSpPr/>
          <p:nvPr/>
        </p:nvGrpSpPr>
        <p:grpSpPr>
          <a:xfrm rot="0">
            <a:off x="738761" y="7050662"/>
            <a:ext cx="11013474" cy="2308916"/>
            <a:chOff x="0" y="0"/>
            <a:chExt cx="4219738" cy="884646"/>
          </a:xfrm>
        </p:grpSpPr>
        <p:sp>
          <p:nvSpPr>
            <p:cNvPr name="Freeform 13" id="13"/>
            <p:cNvSpPr/>
            <p:nvPr/>
          </p:nvSpPr>
          <p:spPr>
            <a:xfrm flipH="false" flipV="false" rot="0">
              <a:off x="0" y="0"/>
              <a:ext cx="4219739" cy="884646"/>
            </a:xfrm>
            <a:custGeom>
              <a:avLst/>
              <a:gdLst/>
              <a:ahLst/>
              <a:cxnLst/>
              <a:rect r="r" b="b" t="t" l="l"/>
              <a:pathLst>
                <a:path h="884646" w="4219739">
                  <a:moveTo>
                    <a:pt x="0" y="0"/>
                  </a:moveTo>
                  <a:lnTo>
                    <a:pt x="4219739" y="0"/>
                  </a:lnTo>
                  <a:lnTo>
                    <a:pt x="4219739" y="884646"/>
                  </a:lnTo>
                  <a:lnTo>
                    <a:pt x="0" y="884646"/>
                  </a:lnTo>
                  <a:close/>
                </a:path>
              </a:pathLst>
            </a:custGeom>
            <a:solidFill>
              <a:srgbClr val="EFEFEF"/>
            </a:solidFill>
          </p:spPr>
        </p:sp>
        <p:sp>
          <p:nvSpPr>
            <p:cNvPr name="TextBox 14" id="14"/>
            <p:cNvSpPr txBox="true"/>
            <p:nvPr/>
          </p:nvSpPr>
          <p:spPr>
            <a:xfrm>
              <a:off x="0" y="-19050"/>
              <a:ext cx="4219738" cy="9036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142191" y="573510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6" id="16"/>
          <p:cNvGrpSpPr/>
          <p:nvPr/>
        </p:nvGrpSpPr>
        <p:grpSpPr>
          <a:xfrm rot="0">
            <a:off x="738761" y="4302531"/>
            <a:ext cx="11013474" cy="1948998"/>
            <a:chOff x="0" y="0"/>
            <a:chExt cx="4219738" cy="746746"/>
          </a:xfrm>
        </p:grpSpPr>
        <p:sp>
          <p:nvSpPr>
            <p:cNvPr name="Freeform 17" id="17"/>
            <p:cNvSpPr/>
            <p:nvPr/>
          </p:nvSpPr>
          <p:spPr>
            <a:xfrm flipH="false" flipV="false" rot="0">
              <a:off x="0" y="0"/>
              <a:ext cx="4219739" cy="746746"/>
            </a:xfrm>
            <a:custGeom>
              <a:avLst/>
              <a:gdLst/>
              <a:ahLst/>
              <a:cxnLst/>
              <a:rect r="r" b="b" t="t" l="l"/>
              <a:pathLst>
                <a:path h="746746" w="4219739">
                  <a:moveTo>
                    <a:pt x="0" y="0"/>
                  </a:moveTo>
                  <a:lnTo>
                    <a:pt x="4219739" y="0"/>
                  </a:lnTo>
                  <a:lnTo>
                    <a:pt x="4219739" y="746746"/>
                  </a:lnTo>
                  <a:lnTo>
                    <a:pt x="0" y="746746"/>
                  </a:lnTo>
                  <a:close/>
                </a:path>
              </a:pathLst>
            </a:custGeom>
            <a:solidFill>
              <a:srgbClr val="EFEFEF"/>
            </a:solidFill>
          </p:spPr>
        </p:sp>
        <p:sp>
          <p:nvSpPr>
            <p:cNvPr name="TextBox 18" id="18"/>
            <p:cNvSpPr txBox="true"/>
            <p:nvPr/>
          </p:nvSpPr>
          <p:spPr>
            <a:xfrm>
              <a:off x="0" y="-19050"/>
              <a:ext cx="4219738" cy="765796"/>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1030628" y="1812321"/>
            <a:ext cx="1111563" cy="1101458"/>
          </a:xfrm>
          <a:custGeom>
            <a:avLst/>
            <a:gdLst/>
            <a:ahLst/>
            <a:cxnLst/>
            <a:rect r="r" b="b" t="t" l="l"/>
            <a:pathLst>
              <a:path h="1101458" w="1111563">
                <a:moveTo>
                  <a:pt x="0" y="0"/>
                </a:moveTo>
                <a:lnTo>
                  <a:pt x="1111563" y="0"/>
                </a:lnTo>
                <a:lnTo>
                  <a:pt x="1111563" y="1101458"/>
                </a:lnTo>
                <a:lnTo>
                  <a:pt x="0" y="1101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70439" y="7651009"/>
            <a:ext cx="1108223" cy="1108223"/>
          </a:xfrm>
          <a:custGeom>
            <a:avLst/>
            <a:gdLst/>
            <a:ahLst/>
            <a:cxnLst/>
            <a:rect r="r" b="b" t="t" l="l"/>
            <a:pathLst>
              <a:path h="1108223" w="1108223">
                <a:moveTo>
                  <a:pt x="0" y="0"/>
                </a:moveTo>
                <a:lnTo>
                  <a:pt x="1108223" y="0"/>
                </a:lnTo>
                <a:lnTo>
                  <a:pt x="1108223" y="1108223"/>
                </a:lnTo>
                <a:lnTo>
                  <a:pt x="0" y="1108223"/>
                </a:lnTo>
                <a:lnTo>
                  <a:pt x="0" y="0"/>
                </a:lnTo>
                <a:close/>
              </a:path>
            </a:pathLst>
          </a:custGeom>
          <a:blipFill>
            <a:blip r:embed="rId8"/>
            <a:stretch>
              <a:fillRect l="0" t="0" r="0" b="0"/>
            </a:stretch>
          </a:blipFill>
        </p:spPr>
      </p:sp>
      <p:sp>
        <p:nvSpPr>
          <p:cNvPr name="Freeform 21" id="21"/>
          <p:cNvSpPr/>
          <p:nvPr/>
        </p:nvSpPr>
        <p:spPr>
          <a:xfrm flipH="false" flipV="false" rot="0">
            <a:off x="1030628" y="4721408"/>
            <a:ext cx="1187845" cy="1187845"/>
          </a:xfrm>
          <a:custGeom>
            <a:avLst/>
            <a:gdLst/>
            <a:ahLst/>
            <a:cxnLst/>
            <a:rect r="r" b="b" t="t" l="l"/>
            <a:pathLst>
              <a:path h="1187845" w="1187845">
                <a:moveTo>
                  <a:pt x="0" y="0"/>
                </a:moveTo>
                <a:lnTo>
                  <a:pt x="1187845" y="0"/>
                </a:lnTo>
                <a:lnTo>
                  <a:pt x="1187845" y="1187845"/>
                </a:lnTo>
                <a:lnTo>
                  <a:pt x="0" y="1187845"/>
                </a:lnTo>
                <a:lnTo>
                  <a:pt x="0" y="0"/>
                </a:lnTo>
                <a:close/>
              </a:path>
            </a:pathLst>
          </a:custGeom>
          <a:blipFill>
            <a:blip r:embed="rId9"/>
            <a:stretch>
              <a:fillRect l="0" t="0" r="0" b="0"/>
            </a:stretch>
          </a:blipFill>
        </p:spPr>
      </p:sp>
      <p:sp>
        <p:nvSpPr>
          <p:cNvPr name="TextBox 22" id="22"/>
          <p:cNvSpPr txBox="true"/>
          <p:nvPr/>
        </p:nvSpPr>
        <p:spPr>
          <a:xfrm rot="0">
            <a:off x="2635683" y="4530970"/>
            <a:ext cx="8607953" cy="1521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Para ello, este proyecto esta destinado a resolver las consultas de aquellas personas con este problema, con ayuda de las visualizaciones podrán observar que tanto disminuir el valor con respecto al original.</a:t>
            </a:r>
          </a:p>
        </p:txBody>
      </p:sp>
      <p:sp>
        <p:nvSpPr>
          <p:cNvPr name="TextBox 23" id="23"/>
          <p:cNvSpPr txBox="true"/>
          <p:nvPr/>
        </p:nvSpPr>
        <p:spPr>
          <a:xfrm rot="0">
            <a:off x="2635683" y="7279101"/>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Sim embargo, los datos utilizados no están actualizados al presente año 2024, lo que podría dificultar el cálculo. Por otro lado, dependiendo el país hay autos más valorados que otros, por lo que se tiende a poner un precio mayor al del mercado.</a:t>
            </a:r>
          </a:p>
        </p:txBody>
      </p:sp>
      <p:sp>
        <p:nvSpPr>
          <p:cNvPr name="TextBox 24" id="24"/>
          <p:cNvSpPr txBox="true"/>
          <p:nvPr/>
        </p:nvSpPr>
        <p:spPr>
          <a:xfrm rot="0">
            <a:off x="738761" y="656419"/>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CONTEXTO</a:t>
            </a:r>
          </a:p>
        </p:txBody>
      </p:sp>
      <p:sp>
        <p:nvSpPr>
          <p:cNvPr name="TextBox 25" id="25"/>
          <p:cNvSpPr txBox="true"/>
          <p:nvPr/>
        </p:nvSpPr>
        <p:spPr>
          <a:xfrm rot="0">
            <a:off x="2635683" y="1331522"/>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A veces sucede que cuando queremos vender nuestro auto por x razone, pensamos que si el precio de venta es el correcto, es atractivo a los compradores para que se venda lo más pronto posible o si este no es ridículo o muy barato.</a:t>
            </a:r>
          </a:p>
        </p:txBody>
      </p:sp>
      <p:sp>
        <p:nvSpPr>
          <p:cNvPr name="TextBox 26" id="26"/>
          <p:cNvSpPr txBox="true"/>
          <p:nvPr/>
        </p:nvSpPr>
        <p:spPr>
          <a:xfrm rot="0">
            <a:off x="738761" y="3839455"/>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AUDIENCIA</a:t>
            </a:r>
          </a:p>
        </p:txBody>
      </p:sp>
      <p:sp>
        <p:nvSpPr>
          <p:cNvPr name="TextBox 27" id="27"/>
          <p:cNvSpPr txBox="true"/>
          <p:nvPr/>
        </p:nvSpPr>
        <p:spPr>
          <a:xfrm rot="0">
            <a:off x="738761" y="6587586"/>
            <a:ext cx="2902160"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LIMITACIONES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974455"/>
            <a:chOff x="0" y="0"/>
            <a:chExt cx="4816593" cy="520021"/>
          </a:xfrm>
        </p:grpSpPr>
        <p:sp>
          <p:nvSpPr>
            <p:cNvPr name="Freeform 4" id="4"/>
            <p:cNvSpPr/>
            <p:nvPr/>
          </p:nvSpPr>
          <p:spPr>
            <a:xfrm flipH="false" flipV="false" rot="0">
              <a:off x="0" y="0"/>
              <a:ext cx="4816592" cy="520021"/>
            </a:xfrm>
            <a:custGeom>
              <a:avLst/>
              <a:gdLst/>
              <a:ahLst/>
              <a:cxnLst/>
              <a:rect r="r" b="b" t="t" l="l"/>
              <a:pathLst>
                <a:path h="520021" w="4816592">
                  <a:moveTo>
                    <a:pt x="0" y="0"/>
                  </a:moveTo>
                  <a:lnTo>
                    <a:pt x="4816592" y="0"/>
                  </a:lnTo>
                  <a:lnTo>
                    <a:pt x="4816592" y="520021"/>
                  </a:lnTo>
                  <a:lnTo>
                    <a:pt x="0" y="520021"/>
                  </a:lnTo>
                  <a:close/>
                </a:path>
              </a:pathLst>
            </a:custGeom>
            <a:solidFill>
              <a:srgbClr val="1A1A1A"/>
            </a:solidFill>
          </p:spPr>
        </p:sp>
        <p:sp>
          <p:nvSpPr>
            <p:cNvPr name="TextBox 5" id="5"/>
            <p:cNvSpPr txBox="true"/>
            <p:nvPr/>
          </p:nvSpPr>
          <p:spPr>
            <a:xfrm>
              <a:off x="0" y="-19050"/>
              <a:ext cx="4816593" cy="539071"/>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6275" y="2580634"/>
            <a:ext cx="5982912" cy="3488209"/>
          </a:xfrm>
          <a:custGeom>
            <a:avLst/>
            <a:gdLst/>
            <a:ahLst/>
            <a:cxnLst/>
            <a:rect r="r" b="b" t="t" l="l"/>
            <a:pathLst>
              <a:path h="3488209" w="5982912">
                <a:moveTo>
                  <a:pt x="0" y="0"/>
                </a:moveTo>
                <a:lnTo>
                  <a:pt x="5982912" y="0"/>
                </a:lnTo>
                <a:lnTo>
                  <a:pt x="5982912" y="3488209"/>
                </a:lnTo>
                <a:lnTo>
                  <a:pt x="0" y="3488209"/>
                </a:lnTo>
                <a:lnTo>
                  <a:pt x="0" y="0"/>
                </a:lnTo>
                <a:close/>
              </a:path>
            </a:pathLst>
          </a:custGeom>
          <a:blipFill>
            <a:blip r:embed="rId5"/>
            <a:stretch>
              <a:fillRect l="0" t="0" r="-2061" b="0"/>
            </a:stretch>
          </a:blipFill>
        </p:spPr>
      </p:sp>
      <p:sp>
        <p:nvSpPr>
          <p:cNvPr name="Freeform 9" id="9"/>
          <p:cNvSpPr/>
          <p:nvPr/>
        </p:nvSpPr>
        <p:spPr>
          <a:xfrm flipH="false" flipV="false" rot="0">
            <a:off x="116275" y="6638266"/>
            <a:ext cx="5982912" cy="3648734"/>
          </a:xfrm>
          <a:custGeom>
            <a:avLst/>
            <a:gdLst/>
            <a:ahLst/>
            <a:cxnLst/>
            <a:rect r="r" b="b" t="t" l="l"/>
            <a:pathLst>
              <a:path h="3648734" w="5982912">
                <a:moveTo>
                  <a:pt x="0" y="0"/>
                </a:moveTo>
                <a:lnTo>
                  <a:pt x="5982912" y="0"/>
                </a:lnTo>
                <a:lnTo>
                  <a:pt x="5982912" y="3648734"/>
                </a:lnTo>
                <a:lnTo>
                  <a:pt x="0" y="3648734"/>
                </a:lnTo>
                <a:lnTo>
                  <a:pt x="0" y="0"/>
                </a:lnTo>
                <a:close/>
              </a:path>
            </a:pathLst>
          </a:custGeom>
          <a:blipFill>
            <a:blip r:embed="rId6"/>
            <a:stretch>
              <a:fillRect l="0" t="0" r="0" b="0"/>
            </a:stretch>
          </a:blipFill>
        </p:spPr>
      </p:sp>
      <p:sp>
        <p:nvSpPr>
          <p:cNvPr name="Freeform 10" id="10"/>
          <p:cNvSpPr/>
          <p:nvPr/>
        </p:nvSpPr>
        <p:spPr>
          <a:xfrm flipH="false" flipV="false" rot="0">
            <a:off x="9780741" y="4030646"/>
            <a:ext cx="7619385" cy="4209018"/>
          </a:xfrm>
          <a:custGeom>
            <a:avLst/>
            <a:gdLst/>
            <a:ahLst/>
            <a:cxnLst/>
            <a:rect r="r" b="b" t="t" l="l"/>
            <a:pathLst>
              <a:path h="4209018" w="7619385">
                <a:moveTo>
                  <a:pt x="0" y="0"/>
                </a:moveTo>
                <a:lnTo>
                  <a:pt x="7619385" y="0"/>
                </a:lnTo>
                <a:lnTo>
                  <a:pt x="7619385" y="4209019"/>
                </a:lnTo>
                <a:lnTo>
                  <a:pt x="0" y="4209019"/>
                </a:lnTo>
                <a:lnTo>
                  <a:pt x="0" y="0"/>
                </a:lnTo>
                <a:close/>
              </a:path>
            </a:pathLst>
          </a:custGeom>
          <a:blipFill>
            <a:blip r:embed="rId7"/>
            <a:stretch>
              <a:fillRect l="-210" t="0" r="0" b="0"/>
            </a:stretch>
          </a:blipFill>
        </p:spPr>
      </p:sp>
      <p:sp>
        <p:nvSpPr>
          <p:cNvPr name="TextBox 11" id="11"/>
          <p:cNvSpPr txBox="true"/>
          <p:nvPr/>
        </p:nvSpPr>
        <p:spPr>
          <a:xfrm rot="0">
            <a:off x="2722636" y="209052"/>
            <a:ext cx="12842727"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RESUMEN DE METADATA</a:t>
            </a:r>
          </a:p>
        </p:txBody>
      </p:sp>
      <p:sp>
        <p:nvSpPr>
          <p:cNvPr name="TextBox 12" id="12"/>
          <p:cNvSpPr txBox="true"/>
          <p:nvPr/>
        </p:nvSpPr>
        <p:spPr>
          <a:xfrm rot="0">
            <a:off x="13590434" y="8599315"/>
            <a:ext cx="3097353" cy="698210"/>
          </a:xfrm>
          <a:prstGeom prst="rect">
            <a:avLst/>
          </a:prstGeom>
        </p:spPr>
        <p:txBody>
          <a:bodyPr anchor="t" rtlCol="false" tIns="0" lIns="0" bIns="0" rIns="0">
            <a:spAutoFit/>
          </a:bodyPr>
          <a:lstStyle/>
          <a:p>
            <a:pPr algn="ctr">
              <a:lnSpc>
                <a:spcPts val="5752"/>
              </a:lnSpc>
            </a:pPr>
            <a:r>
              <a:rPr lang="en-US" b="true" sz="4168" spc="408">
                <a:solidFill>
                  <a:srgbClr val="231F20"/>
                </a:solidFill>
                <a:latin typeface="Oswald Bold"/>
                <a:ea typeface="Oswald Bold"/>
                <a:cs typeface="Oswald Bold"/>
                <a:sym typeface="Oswald Bold"/>
              </a:rPr>
              <a:t>FILAS</a:t>
            </a:r>
          </a:p>
        </p:txBody>
      </p:sp>
      <p:sp>
        <p:nvSpPr>
          <p:cNvPr name="TextBox 13" id="13"/>
          <p:cNvSpPr txBox="true"/>
          <p:nvPr/>
        </p:nvSpPr>
        <p:spPr>
          <a:xfrm rot="0">
            <a:off x="10493081" y="8599315"/>
            <a:ext cx="3097353" cy="698210"/>
          </a:xfrm>
          <a:prstGeom prst="rect">
            <a:avLst/>
          </a:prstGeom>
        </p:spPr>
        <p:txBody>
          <a:bodyPr anchor="t" rtlCol="false" tIns="0" lIns="0" bIns="0" rIns="0">
            <a:spAutoFit/>
          </a:bodyPr>
          <a:lstStyle/>
          <a:p>
            <a:pPr algn="ctr">
              <a:lnSpc>
                <a:spcPts val="5752"/>
              </a:lnSpc>
            </a:pPr>
            <a:r>
              <a:rPr lang="en-US" b="true" sz="4168" spc="408">
                <a:solidFill>
                  <a:srgbClr val="231F20"/>
                </a:solidFill>
                <a:latin typeface="Oswald Bold"/>
                <a:ea typeface="Oswald Bold"/>
                <a:cs typeface="Oswald Bold"/>
                <a:sym typeface="Oswald Bold"/>
              </a:rPr>
              <a:t>DATOS</a:t>
            </a:r>
          </a:p>
        </p:txBody>
      </p:sp>
      <p:sp>
        <p:nvSpPr>
          <p:cNvPr name="TextBox 14" id="14"/>
          <p:cNvSpPr txBox="true"/>
          <p:nvPr/>
        </p:nvSpPr>
        <p:spPr>
          <a:xfrm rot="0">
            <a:off x="14599412" y="9440400"/>
            <a:ext cx="1079397" cy="410210"/>
          </a:xfrm>
          <a:prstGeom prst="rect">
            <a:avLst/>
          </a:prstGeom>
        </p:spPr>
        <p:txBody>
          <a:bodyPr anchor="t" rtlCol="false" tIns="0" lIns="0" bIns="0" rIns="0">
            <a:spAutoFit/>
          </a:bodyPr>
          <a:lstStyle/>
          <a:p>
            <a:pPr algn="ctr">
              <a:lnSpc>
                <a:spcPts val="3349"/>
              </a:lnSpc>
              <a:spcBef>
                <a:spcPct val="0"/>
              </a:spcBef>
            </a:pPr>
            <a:r>
              <a:rPr lang="en-US" sz="2576">
                <a:solidFill>
                  <a:srgbClr val="000000"/>
                </a:solidFill>
                <a:latin typeface="Open Sauce"/>
                <a:ea typeface="Open Sauce"/>
                <a:cs typeface="Open Sauce"/>
                <a:sym typeface="Open Sauce"/>
              </a:rPr>
              <a:t>39.401</a:t>
            </a:r>
          </a:p>
        </p:txBody>
      </p:sp>
      <p:sp>
        <p:nvSpPr>
          <p:cNvPr name="TextBox 15" id="15"/>
          <p:cNvSpPr txBox="true"/>
          <p:nvPr/>
        </p:nvSpPr>
        <p:spPr>
          <a:xfrm rot="0">
            <a:off x="11496823" y="9440400"/>
            <a:ext cx="1089868"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a:ea typeface="Open Sauce"/>
                <a:cs typeface="Open Sauce"/>
                <a:sym typeface="Open Sauce"/>
              </a:rPr>
              <a:t>669.817</a:t>
            </a:r>
          </a:p>
        </p:txBody>
      </p:sp>
      <p:sp>
        <p:nvSpPr>
          <p:cNvPr name="TextBox 16" id="16"/>
          <p:cNvSpPr txBox="true"/>
          <p:nvPr/>
        </p:nvSpPr>
        <p:spPr>
          <a:xfrm rot="0">
            <a:off x="221245" y="2048592"/>
            <a:ext cx="2501392" cy="484423"/>
          </a:xfrm>
          <a:prstGeom prst="rect">
            <a:avLst/>
          </a:prstGeom>
        </p:spPr>
        <p:txBody>
          <a:bodyPr anchor="t" rtlCol="false" tIns="0" lIns="0" bIns="0" rIns="0">
            <a:spAutoFit/>
          </a:bodyPr>
          <a:lstStyle/>
          <a:p>
            <a:pPr algn="ctr">
              <a:lnSpc>
                <a:spcPts val="3978"/>
              </a:lnSpc>
            </a:pPr>
            <a:r>
              <a:rPr lang="en-US" b="true" sz="2883" spc="282">
                <a:solidFill>
                  <a:srgbClr val="231F20"/>
                </a:solidFill>
                <a:latin typeface="Oswald Bold"/>
                <a:ea typeface="Oswald Bold"/>
                <a:cs typeface="Oswald Bold"/>
                <a:sym typeface="Oswald Bold"/>
              </a:rPr>
              <a:t>DATOS NULOS</a:t>
            </a:r>
          </a:p>
        </p:txBody>
      </p:sp>
      <p:sp>
        <p:nvSpPr>
          <p:cNvPr name="TextBox 17" id="17"/>
          <p:cNvSpPr txBox="true"/>
          <p:nvPr/>
        </p:nvSpPr>
        <p:spPr>
          <a:xfrm rot="0">
            <a:off x="116275" y="6087531"/>
            <a:ext cx="3716046" cy="484423"/>
          </a:xfrm>
          <a:prstGeom prst="rect">
            <a:avLst/>
          </a:prstGeom>
        </p:spPr>
        <p:txBody>
          <a:bodyPr anchor="t" rtlCol="false" tIns="0" lIns="0" bIns="0" rIns="0">
            <a:spAutoFit/>
          </a:bodyPr>
          <a:lstStyle/>
          <a:p>
            <a:pPr algn="ctr">
              <a:lnSpc>
                <a:spcPts val="3978"/>
              </a:lnSpc>
            </a:pPr>
            <a:r>
              <a:rPr lang="en-US" b="true" sz="2883" spc="282">
                <a:solidFill>
                  <a:srgbClr val="231F20"/>
                </a:solidFill>
                <a:latin typeface="Oswald Bold"/>
                <a:ea typeface="Oswald Bold"/>
                <a:cs typeface="Oswald Bold"/>
                <a:sym typeface="Oswald Bold"/>
              </a:rPr>
              <a:t>MARCAS Y MODELOS</a:t>
            </a:r>
          </a:p>
        </p:txBody>
      </p:sp>
      <p:sp>
        <p:nvSpPr>
          <p:cNvPr name="TextBox 18" id="18"/>
          <p:cNvSpPr txBox="true"/>
          <p:nvPr/>
        </p:nvSpPr>
        <p:spPr>
          <a:xfrm rot="0">
            <a:off x="9138702" y="2006649"/>
            <a:ext cx="4574649" cy="558783"/>
          </a:xfrm>
          <a:prstGeom prst="rect">
            <a:avLst/>
          </a:prstGeom>
        </p:spPr>
        <p:txBody>
          <a:bodyPr anchor="t" rtlCol="false" tIns="0" lIns="0" bIns="0" rIns="0">
            <a:spAutoFit/>
          </a:bodyPr>
          <a:lstStyle/>
          <a:p>
            <a:pPr algn="ctr">
              <a:lnSpc>
                <a:spcPts val="4569"/>
              </a:lnSpc>
            </a:pPr>
            <a:r>
              <a:rPr lang="en-US" b="true" sz="3311" spc="324">
                <a:solidFill>
                  <a:srgbClr val="231F20"/>
                </a:solidFill>
                <a:latin typeface="Oswald Bold"/>
                <a:ea typeface="Oswald Bold"/>
                <a:cs typeface="Oswald Bold"/>
                <a:sym typeface="Oswald Bold"/>
              </a:rPr>
              <a:t> AUTOS DEL AÑO 2020</a:t>
            </a:r>
          </a:p>
        </p:txBody>
      </p:sp>
      <p:sp>
        <p:nvSpPr>
          <p:cNvPr name="TextBox 19" id="19"/>
          <p:cNvSpPr txBox="true"/>
          <p:nvPr/>
        </p:nvSpPr>
        <p:spPr>
          <a:xfrm rot="0">
            <a:off x="10611161" y="3367706"/>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23.46%</a:t>
            </a:r>
          </a:p>
        </p:txBody>
      </p:sp>
      <p:sp>
        <p:nvSpPr>
          <p:cNvPr name="TextBox 20" id="20"/>
          <p:cNvSpPr txBox="true"/>
          <p:nvPr/>
        </p:nvSpPr>
        <p:spPr>
          <a:xfrm rot="0">
            <a:off x="13713351" y="2006649"/>
            <a:ext cx="4574649" cy="558783"/>
          </a:xfrm>
          <a:prstGeom prst="rect">
            <a:avLst/>
          </a:prstGeom>
        </p:spPr>
        <p:txBody>
          <a:bodyPr anchor="t" rtlCol="false" tIns="0" lIns="0" bIns="0" rIns="0">
            <a:spAutoFit/>
          </a:bodyPr>
          <a:lstStyle/>
          <a:p>
            <a:pPr algn="ctr">
              <a:lnSpc>
                <a:spcPts val="4569"/>
              </a:lnSpc>
            </a:pPr>
            <a:r>
              <a:rPr lang="en-US" b="true" sz="3311" spc="324">
                <a:solidFill>
                  <a:srgbClr val="231F20"/>
                </a:solidFill>
                <a:latin typeface="Oswald Bold"/>
                <a:ea typeface="Oswald Bold"/>
                <a:cs typeface="Oswald Bold"/>
                <a:sym typeface="Oswald Bold"/>
              </a:rPr>
              <a:t> AUTOS DEL AÑO 2021</a:t>
            </a:r>
          </a:p>
        </p:txBody>
      </p:sp>
      <p:sp>
        <p:nvSpPr>
          <p:cNvPr name="TextBox 21" id="21"/>
          <p:cNvSpPr txBox="true"/>
          <p:nvPr/>
        </p:nvSpPr>
        <p:spPr>
          <a:xfrm rot="0">
            <a:off x="15185810" y="3367706"/>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22.26%</a:t>
            </a:r>
          </a:p>
        </p:txBody>
      </p:sp>
      <p:sp>
        <p:nvSpPr>
          <p:cNvPr name="TextBox 22" id="22"/>
          <p:cNvSpPr txBox="true"/>
          <p:nvPr/>
        </p:nvSpPr>
        <p:spPr>
          <a:xfrm rot="0">
            <a:off x="10611161" y="2821305"/>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9.245</a:t>
            </a:r>
          </a:p>
        </p:txBody>
      </p:sp>
      <p:sp>
        <p:nvSpPr>
          <p:cNvPr name="TextBox 23" id="23"/>
          <p:cNvSpPr txBox="true"/>
          <p:nvPr/>
        </p:nvSpPr>
        <p:spPr>
          <a:xfrm rot="0">
            <a:off x="15185810" y="2821305"/>
            <a:ext cx="1629730" cy="501015"/>
          </a:xfrm>
          <a:prstGeom prst="rect">
            <a:avLst/>
          </a:prstGeom>
        </p:spPr>
        <p:txBody>
          <a:bodyPr anchor="t" rtlCol="false" tIns="0" lIns="0" bIns="0" rIns="0">
            <a:spAutoFit/>
          </a:bodyPr>
          <a:lstStyle/>
          <a:p>
            <a:pPr algn="ctr">
              <a:lnSpc>
                <a:spcPts val="4045"/>
              </a:lnSpc>
              <a:spcBef>
                <a:spcPct val="0"/>
              </a:spcBef>
            </a:pPr>
            <a:r>
              <a:rPr lang="en-US" sz="3111">
                <a:solidFill>
                  <a:srgbClr val="000000"/>
                </a:solidFill>
                <a:latin typeface="Open Sauce"/>
                <a:ea typeface="Open Sauce"/>
                <a:cs typeface="Open Sauce"/>
                <a:sym typeface="Open Sauce"/>
              </a:rPr>
              <a:t>8.770</a:t>
            </a:r>
          </a:p>
        </p:txBody>
      </p:sp>
      <p:sp>
        <p:nvSpPr>
          <p:cNvPr name="TextBox 24" id="24"/>
          <p:cNvSpPr txBox="true"/>
          <p:nvPr/>
        </p:nvSpPr>
        <p:spPr>
          <a:xfrm rot="0">
            <a:off x="7826154" y="2257466"/>
            <a:ext cx="660763" cy="7410960"/>
          </a:xfrm>
          <a:prstGeom prst="rect">
            <a:avLst/>
          </a:prstGeom>
        </p:spPr>
        <p:txBody>
          <a:bodyPr anchor="t" rtlCol="false" tIns="0" lIns="0" bIns="0" rIns="0">
            <a:spAutoFit/>
          </a:bodyPr>
          <a:lstStyle/>
          <a:p>
            <a:pPr algn="ctr">
              <a:lnSpc>
                <a:spcPts val="4569"/>
              </a:lnSpc>
            </a:pPr>
            <a:r>
              <a:rPr lang="en-US" b="true" sz="3311" spc="324">
                <a:solidFill>
                  <a:srgbClr val="231F20"/>
                </a:solidFill>
                <a:latin typeface="Oswald Bold"/>
                <a:ea typeface="Oswald Bold"/>
                <a:cs typeface="Oswald Bold"/>
                <a:sym typeface="Oswald Bold"/>
                <a:hlinkClick r:id="rId8" tooltip="https://www.kaggle.com/datasets/andreinovikov/used-cars-dataset/data"/>
              </a:rPr>
              <a:t>B</a:t>
            </a:r>
          </a:p>
          <a:p>
            <a:pPr algn="ctr">
              <a:lnSpc>
                <a:spcPts val="4569"/>
              </a:lnSpc>
            </a:pPr>
            <a:r>
              <a:rPr lang="en-US" b="true" sz="3311" spc="324">
                <a:solidFill>
                  <a:srgbClr val="231F20"/>
                </a:solidFill>
                <a:latin typeface="Oswald Bold"/>
                <a:ea typeface="Oswald Bold"/>
                <a:cs typeface="Oswald Bold"/>
                <a:sym typeface="Oswald Bold"/>
                <a:hlinkClick r:id="rId9" tooltip="https://www.kaggle.com/datasets/andreinovikov/used-cars-dataset/data"/>
              </a:rPr>
              <a:t>A</a:t>
            </a:r>
          </a:p>
          <a:p>
            <a:pPr algn="ctr">
              <a:lnSpc>
                <a:spcPts val="4569"/>
              </a:lnSpc>
            </a:pPr>
            <a:r>
              <a:rPr lang="en-US" b="true" sz="3311" spc="324">
                <a:solidFill>
                  <a:srgbClr val="231F20"/>
                </a:solidFill>
                <a:latin typeface="Oswald Bold"/>
                <a:ea typeface="Oswald Bold"/>
                <a:cs typeface="Oswald Bold"/>
                <a:sym typeface="Oswald Bold"/>
                <a:hlinkClick r:id="rId10" tooltip="https://www.kaggle.com/datasets/andreinovikov/used-cars-dataset/data"/>
              </a:rPr>
              <a:t>S</a:t>
            </a:r>
          </a:p>
          <a:p>
            <a:pPr algn="ctr">
              <a:lnSpc>
                <a:spcPts val="4569"/>
              </a:lnSpc>
            </a:pPr>
            <a:r>
              <a:rPr lang="en-US" b="true" sz="3311" spc="324">
                <a:solidFill>
                  <a:srgbClr val="231F20"/>
                </a:solidFill>
                <a:latin typeface="Oswald Bold"/>
                <a:ea typeface="Oswald Bold"/>
                <a:cs typeface="Oswald Bold"/>
                <a:sym typeface="Oswald Bold"/>
                <a:hlinkClick r:id="rId11" tooltip="https://www.kaggle.com/datasets/andreinovikov/used-cars-dataset/data"/>
              </a:rPr>
              <a:t>E</a:t>
            </a:r>
          </a:p>
          <a:p>
            <a:pPr algn="ctr">
              <a:lnSpc>
                <a:spcPts val="4569"/>
              </a:lnSpc>
            </a:pPr>
          </a:p>
          <a:p>
            <a:pPr algn="ctr">
              <a:lnSpc>
                <a:spcPts val="4569"/>
              </a:lnSpc>
            </a:pPr>
            <a:r>
              <a:rPr lang="en-US" b="true" sz="3311" spc="324">
                <a:solidFill>
                  <a:srgbClr val="231F20"/>
                </a:solidFill>
                <a:latin typeface="Oswald Bold"/>
                <a:ea typeface="Oswald Bold"/>
                <a:cs typeface="Oswald Bold"/>
                <a:sym typeface="Oswald Bold"/>
                <a:hlinkClick r:id="rId12" tooltip="https://www.kaggle.com/datasets/andreinovikov/used-cars-dataset/data"/>
              </a:rPr>
              <a:t>D</a:t>
            </a:r>
          </a:p>
          <a:p>
            <a:pPr algn="ctr">
              <a:lnSpc>
                <a:spcPts val="4569"/>
              </a:lnSpc>
            </a:pPr>
            <a:r>
              <a:rPr lang="en-US" b="true" sz="3311" spc="324">
                <a:solidFill>
                  <a:srgbClr val="231F20"/>
                </a:solidFill>
                <a:latin typeface="Oswald Bold"/>
                <a:ea typeface="Oswald Bold"/>
                <a:cs typeface="Oswald Bold"/>
                <a:sym typeface="Oswald Bold"/>
                <a:hlinkClick r:id="rId13" tooltip="https://www.kaggle.com/datasets/andreinovikov/used-cars-dataset/data"/>
              </a:rPr>
              <a:t>E</a:t>
            </a:r>
          </a:p>
          <a:p>
            <a:pPr algn="ctr">
              <a:lnSpc>
                <a:spcPts val="4569"/>
              </a:lnSpc>
            </a:pPr>
          </a:p>
          <a:p>
            <a:pPr algn="ctr">
              <a:lnSpc>
                <a:spcPts val="4569"/>
              </a:lnSpc>
            </a:pPr>
            <a:r>
              <a:rPr lang="en-US" b="true" sz="3311" spc="324">
                <a:solidFill>
                  <a:srgbClr val="231F20"/>
                </a:solidFill>
                <a:latin typeface="Oswald Bold"/>
                <a:ea typeface="Oswald Bold"/>
                <a:cs typeface="Oswald Bold"/>
                <a:sym typeface="Oswald Bold"/>
                <a:hlinkClick r:id="rId14" tooltip="https://www.kaggle.com/datasets/andreinovikov/used-cars-dataset/data"/>
              </a:rPr>
              <a:t>D</a:t>
            </a:r>
          </a:p>
          <a:p>
            <a:pPr algn="ctr">
              <a:lnSpc>
                <a:spcPts val="4569"/>
              </a:lnSpc>
            </a:pPr>
            <a:r>
              <a:rPr lang="en-US" b="true" sz="3311" spc="324">
                <a:solidFill>
                  <a:srgbClr val="231F20"/>
                </a:solidFill>
                <a:latin typeface="Oswald Bold"/>
                <a:ea typeface="Oswald Bold"/>
                <a:cs typeface="Oswald Bold"/>
                <a:sym typeface="Oswald Bold"/>
                <a:hlinkClick r:id="rId15" tooltip="https://www.kaggle.com/datasets/andreinovikov/used-cars-dataset/data"/>
              </a:rPr>
              <a:t>A</a:t>
            </a:r>
          </a:p>
          <a:p>
            <a:pPr algn="ctr">
              <a:lnSpc>
                <a:spcPts val="4569"/>
              </a:lnSpc>
            </a:pPr>
            <a:r>
              <a:rPr lang="en-US" b="true" sz="3311" spc="324">
                <a:solidFill>
                  <a:srgbClr val="231F20"/>
                </a:solidFill>
                <a:latin typeface="Oswald Bold"/>
                <a:ea typeface="Oswald Bold"/>
                <a:cs typeface="Oswald Bold"/>
                <a:sym typeface="Oswald Bold"/>
                <a:hlinkClick r:id="rId16" tooltip="https://www.kaggle.com/datasets/andreinovikov/used-cars-dataset/data"/>
              </a:rPr>
              <a:t>T</a:t>
            </a:r>
          </a:p>
          <a:p>
            <a:pPr algn="ctr">
              <a:lnSpc>
                <a:spcPts val="4569"/>
              </a:lnSpc>
            </a:pPr>
            <a:r>
              <a:rPr lang="en-US" b="true" sz="3311" spc="324">
                <a:solidFill>
                  <a:srgbClr val="231F20"/>
                </a:solidFill>
                <a:latin typeface="Oswald Bold"/>
                <a:ea typeface="Oswald Bold"/>
                <a:cs typeface="Oswald Bold"/>
                <a:sym typeface="Oswald Bold"/>
                <a:hlinkClick r:id="rId17" tooltip="https://www.kaggle.com/datasets/andreinovikov/used-cars-dataset/data"/>
              </a:rPr>
              <a:t>O</a:t>
            </a:r>
          </a:p>
          <a:p>
            <a:pPr algn="ctr">
              <a:lnSpc>
                <a:spcPts val="4569"/>
              </a:lnSpc>
            </a:pPr>
            <a:r>
              <a:rPr lang="en-US" b="true" sz="3311" spc="324">
                <a:solidFill>
                  <a:srgbClr val="231F20"/>
                </a:solidFill>
                <a:latin typeface="Oswald Bold"/>
                <a:ea typeface="Oswald Bold"/>
                <a:cs typeface="Oswald Bold"/>
                <a:sym typeface="Oswald Bold"/>
                <a:hlinkClick r:id="rId18" tooltip="https://www.kaggle.com/datasets/andreinovikov/used-cars-dataset/data"/>
              </a:rPr>
              <a: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976416"/>
            <a:chOff x="0" y="0"/>
            <a:chExt cx="4816593" cy="520537"/>
          </a:xfrm>
        </p:grpSpPr>
        <p:sp>
          <p:nvSpPr>
            <p:cNvPr name="Freeform 3" id="3"/>
            <p:cNvSpPr/>
            <p:nvPr/>
          </p:nvSpPr>
          <p:spPr>
            <a:xfrm flipH="false" flipV="false" rot="0">
              <a:off x="0" y="0"/>
              <a:ext cx="4816592" cy="520537"/>
            </a:xfrm>
            <a:custGeom>
              <a:avLst/>
              <a:gdLst/>
              <a:ahLst/>
              <a:cxnLst/>
              <a:rect r="r" b="b" t="t" l="l"/>
              <a:pathLst>
                <a:path h="520537" w="4816592">
                  <a:moveTo>
                    <a:pt x="0" y="0"/>
                  </a:moveTo>
                  <a:lnTo>
                    <a:pt x="4816592" y="0"/>
                  </a:lnTo>
                  <a:lnTo>
                    <a:pt x="4816592" y="520537"/>
                  </a:lnTo>
                  <a:lnTo>
                    <a:pt x="0" y="520537"/>
                  </a:lnTo>
                  <a:close/>
                </a:path>
              </a:pathLst>
            </a:custGeom>
            <a:solidFill>
              <a:srgbClr val="1A1A1A"/>
            </a:solidFill>
          </p:spPr>
        </p:sp>
        <p:sp>
          <p:nvSpPr>
            <p:cNvPr name="TextBox 4" id="4"/>
            <p:cNvSpPr txBox="true"/>
            <p:nvPr/>
          </p:nvSpPr>
          <p:spPr>
            <a:xfrm>
              <a:off x="0" y="-19050"/>
              <a:ext cx="4816593" cy="539587"/>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090658" y="3442596"/>
            <a:ext cx="4473739" cy="636748"/>
            <a:chOff x="0" y="0"/>
            <a:chExt cx="1178269" cy="167703"/>
          </a:xfrm>
        </p:grpSpPr>
        <p:sp>
          <p:nvSpPr>
            <p:cNvPr name="Freeform 8" id="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9" id="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principales</a:t>
              </a:r>
            </a:p>
          </p:txBody>
        </p:sp>
      </p:grpSp>
      <p:sp>
        <p:nvSpPr>
          <p:cNvPr name="TextBox 10" id="10"/>
          <p:cNvSpPr txBox="true"/>
          <p:nvPr/>
        </p:nvSpPr>
        <p:spPr>
          <a:xfrm rot="0">
            <a:off x="2446334" y="380966"/>
            <a:ext cx="13395332"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PREGUNTAS DE INTERES</a:t>
            </a:r>
          </a:p>
        </p:txBody>
      </p:sp>
      <p:grpSp>
        <p:nvGrpSpPr>
          <p:cNvPr name="Group 11" id="11"/>
          <p:cNvGrpSpPr/>
          <p:nvPr/>
        </p:nvGrpSpPr>
        <p:grpSpPr>
          <a:xfrm rot="0">
            <a:off x="6893475" y="3510391"/>
            <a:ext cx="9034431" cy="2750230"/>
            <a:chOff x="0" y="0"/>
            <a:chExt cx="1744696" cy="531114"/>
          </a:xfrm>
        </p:grpSpPr>
        <p:sp>
          <p:nvSpPr>
            <p:cNvPr name="Freeform 12" id="12"/>
            <p:cNvSpPr/>
            <p:nvPr/>
          </p:nvSpPr>
          <p:spPr>
            <a:xfrm flipH="false" flipV="false" rot="0">
              <a:off x="0" y="0"/>
              <a:ext cx="1744696" cy="531114"/>
            </a:xfrm>
            <a:custGeom>
              <a:avLst/>
              <a:gdLst/>
              <a:ahLst/>
              <a:cxnLst/>
              <a:rect r="r" b="b" t="t" l="l"/>
              <a:pathLst>
                <a:path h="531114" w="1744696">
                  <a:moveTo>
                    <a:pt x="0" y="0"/>
                  </a:moveTo>
                  <a:lnTo>
                    <a:pt x="1744696" y="0"/>
                  </a:lnTo>
                  <a:lnTo>
                    <a:pt x="1744696" y="531114"/>
                  </a:lnTo>
                  <a:lnTo>
                    <a:pt x="0" y="531114"/>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50164"/>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7152325" y="3722869"/>
            <a:ext cx="8321600"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hacen que mi auto pierda valor?</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Año?</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Kilómetros?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tuvo daños?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el vendedor es primer propietario?</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son más comunes en los autos en venta? </a:t>
            </a:r>
          </a:p>
        </p:txBody>
      </p:sp>
      <p:grpSp>
        <p:nvGrpSpPr>
          <p:cNvPr name="Group 15" id="15"/>
          <p:cNvGrpSpPr/>
          <p:nvPr/>
        </p:nvGrpSpPr>
        <p:grpSpPr>
          <a:xfrm rot="0">
            <a:off x="11410691" y="6504266"/>
            <a:ext cx="4473739" cy="636748"/>
            <a:chOff x="0" y="0"/>
            <a:chExt cx="1178269" cy="167703"/>
          </a:xfrm>
        </p:grpSpPr>
        <p:sp>
          <p:nvSpPr>
            <p:cNvPr name="Freeform 16" id="16"/>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generales</a:t>
              </a:r>
            </a:p>
          </p:txBody>
        </p:sp>
      </p:grpSp>
      <p:grpSp>
        <p:nvGrpSpPr>
          <p:cNvPr name="Group 18" id="18"/>
          <p:cNvGrpSpPr/>
          <p:nvPr/>
        </p:nvGrpSpPr>
        <p:grpSpPr>
          <a:xfrm rot="0">
            <a:off x="2179166" y="6572062"/>
            <a:ext cx="9034431" cy="2214901"/>
            <a:chOff x="0" y="0"/>
            <a:chExt cx="1744696" cy="427733"/>
          </a:xfrm>
        </p:grpSpPr>
        <p:sp>
          <p:nvSpPr>
            <p:cNvPr name="Freeform 19" id="19"/>
            <p:cNvSpPr/>
            <p:nvPr/>
          </p:nvSpPr>
          <p:spPr>
            <a:xfrm flipH="false" flipV="false" rot="0">
              <a:off x="0" y="0"/>
              <a:ext cx="1744696" cy="427733"/>
            </a:xfrm>
            <a:custGeom>
              <a:avLst/>
              <a:gdLst/>
              <a:ahLst/>
              <a:cxnLst/>
              <a:rect r="r" b="b" t="t" l="l"/>
              <a:pathLst>
                <a:path h="427733" w="1744696">
                  <a:moveTo>
                    <a:pt x="0" y="0"/>
                  </a:moveTo>
                  <a:lnTo>
                    <a:pt x="1744696" y="0"/>
                  </a:lnTo>
                  <a:lnTo>
                    <a:pt x="1744696" y="427733"/>
                  </a:lnTo>
                  <a:lnTo>
                    <a:pt x="0" y="427733"/>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19050"/>
              <a:ext cx="1744696" cy="446783"/>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2510357" y="6828977"/>
            <a:ext cx="8512431" cy="1700372"/>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Cuáles son los autos más publicados?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Cuáles son los más valorados por las personas?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Y por los vendedores?</a:t>
            </a:r>
          </a:p>
          <a:p>
            <a:pPr algn="l" marL="1283305" indent="-320826" lvl="3">
              <a:lnSpc>
                <a:spcPts val="2734"/>
              </a:lnSpc>
              <a:buFont typeface="Arial"/>
              <a:buChar char="￭"/>
            </a:pPr>
            <a:r>
              <a:rPr lang="en-US" sz="1981" spc="194">
                <a:solidFill>
                  <a:srgbClr val="231F20"/>
                </a:solidFill>
                <a:latin typeface="DM Sans"/>
                <a:ea typeface="DM Sans"/>
                <a:cs typeface="DM Sans"/>
                <a:sym typeface="DM Sans"/>
              </a:rPr>
              <a:t>Hay algo que haga que algunas marcas sean más valorados que otros?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ANÁLISIS EXPLORATORIO</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54087" y="0"/>
            <a:ext cx="7133913" cy="4431943"/>
          </a:xfrm>
          <a:custGeom>
            <a:avLst/>
            <a:gdLst/>
            <a:ahLst/>
            <a:cxnLst/>
            <a:rect r="r" b="b" t="t" l="l"/>
            <a:pathLst>
              <a:path h="4431943" w="7133913">
                <a:moveTo>
                  <a:pt x="0" y="0"/>
                </a:moveTo>
                <a:lnTo>
                  <a:pt x="7133913" y="0"/>
                </a:lnTo>
                <a:lnTo>
                  <a:pt x="7133913" y="4431943"/>
                </a:lnTo>
                <a:lnTo>
                  <a:pt x="0" y="4431943"/>
                </a:lnTo>
                <a:lnTo>
                  <a:pt x="0" y="0"/>
                </a:lnTo>
                <a:close/>
              </a:path>
            </a:pathLst>
          </a:custGeom>
          <a:blipFill>
            <a:blip r:embed="rId6"/>
            <a:stretch>
              <a:fillRect l="0" t="0" r="0" b="0"/>
            </a:stretch>
          </a:blipFill>
        </p:spPr>
      </p:sp>
      <p:sp>
        <p:nvSpPr>
          <p:cNvPr name="Freeform 5" id="5"/>
          <p:cNvSpPr/>
          <p:nvPr/>
        </p:nvSpPr>
        <p:spPr>
          <a:xfrm flipH="false" flipV="false" rot="0">
            <a:off x="8105293" y="4431943"/>
            <a:ext cx="10182707" cy="5855057"/>
          </a:xfrm>
          <a:custGeom>
            <a:avLst/>
            <a:gdLst/>
            <a:ahLst/>
            <a:cxnLst/>
            <a:rect r="r" b="b" t="t" l="l"/>
            <a:pathLst>
              <a:path h="5855057" w="10182707">
                <a:moveTo>
                  <a:pt x="0" y="0"/>
                </a:moveTo>
                <a:lnTo>
                  <a:pt x="10182707" y="0"/>
                </a:lnTo>
                <a:lnTo>
                  <a:pt x="10182707" y="5855057"/>
                </a:lnTo>
                <a:lnTo>
                  <a:pt x="0" y="5855057"/>
                </a:lnTo>
                <a:lnTo>
                  <a:pt x="0" y="0"/>
                </a:lnTo>
                <a:close/>
              </a:path>
            </a:pathLst>
          </a:custGeom>
          <a:blipFill>
            <a:blip r:embed="rId7"/>
            <a:stretch>
              <a:fillRect l="0" t="0" r="0" b="0"/>
            </a:stretch>
          </a:blipFill>
        </p:spPr>
      </p:sp>
      <p:sp>
        <p:nvSpPr>
          <p:cNvPr name="TextBox 6" id="6"/>
          <p:cNvSpPr txBox="true"/>
          <p:nvPr/>
        </p:nvSpPr>
        <p:spPr>
          <a:xfrm rot="0">
            <a:off x="241345" y="193791"/>
            <a:ext cx="7729799" cy="1419464"/>
          </a:xfrm>
          <a:prstGeom prst="rect">
            <a:avLst/>
          </a:prstGeom>
        </p:spPr>
        <p:txBody>
          <a:bodyPr anchor="t" rtlCol="false" tIns="0" lIns="0" bIns="0" rIns="0">
            <a:spAutoFit/>
          </a:bodyPr>
          <a:lstStyle/>
          <a:p>
            <a:pPr algn="ctr">
              <a:lnSpc>
                <a:spcPts val="5735"/>
              </a:lnSpc>
            </a:pPr>
            <a:r>
              <a:rPr lang="en-US" sz="4156" spc="407">
                <a:solidFill>
                  <a:srgbClr val="231F20"/>
                </a:solidFill>
                <a:latin typeface="Oswald"/>
                <a:ea typeface="Oswald"/>
                <a:cs typeface="Oswald"/>
                <a:sym typeface="Oswald"/>
              </a:rPr>
              <a:t>¿El </a:t>
            </a:r>
            <a:r>
              <a:rPr lang="en-US" b="true" sz="4156" spc="407">
                <a:solidFill>
                  <a:srgbClr val="231F20"/>
                </a:solidFill>
                <a:latin typeface="Oswald Bold"/>
                <a:ea typeface="Oswald Bold"/>
                <a:cs typeface="Oswald Bold"/>
                <a:sym typeface="Oswald Bold"/>
              </a:rPr>
              <a:t>año</a:t>
            </a:r>
            <a:r>
              <a:rPr lang="en-US" sz="4156" spc="407">
                <a:solidFill>
                  <a:srgbClr val="231F20"/>
                </a:solidFill>
                <a:latin typeface="Oswald"/>
                <a:ea typeface="Oswald"/>
                <a:cs typeface="Oswald"/>
                <a:sym typeface="Oswald"/>
              </a:rPr>
              <a:t> de mi auto va a afectar en el valor?</a:t>
            </a:r>
          </a:p>
        </p:txBody>
      </p:sp>
      <p:sp>
        <p:nvSpPr>
          <p:cNvPr name="TextBox 7" id="7"/>
          <p:cNvSpPr txBox="true"/>
          <p:nvPr/>
        </p:nvSpPr>
        <p:spPr>
          <a:xfrm rot="0">
            <a:off x="241345" y="2038837"/>
            <a:ext cx="8479585" cy="2393107"/>
          </a:xfrm>
          <a:prstGeom prst="rect">
            <a:avLst/>
          </a:prstGeom>
        </p:spPr>
        <p:txBody>
          <a:bodyPr anchor="t" rtlCol="false" tIns="0" lIns="0" bIns="0" rIns="0">
            <a:spAutoFit/>
          </a:bodyPr>
          <a:lstStyle/>
          <a:p>
            <a:pPr algn="just">
              <a:lnSpc>
                <a:spcPts val="2734"/>
              </a:lnSpc>
            </a:pPr>
            <a:r>
              <a:rPr lang="en-US" sz="1981" spc="194">
                <a:solidFill>
                  <a:srgbClr val="231F20"/>
                </a:solidFill>
                <a:latin typeface="DM Sans"/>
                <a:ea typeface="DM Sans"/>
                <a:cs typeface="DM Sans"/>
                <a:sym typeface="DM Sans"/>
              </a:rPr>
              <a:t>Como podemos observar en el gráfico a la derecha, podemos interpretar que mientras más antiguo sea el vehículo menor valor tendrá, pero ¿Por qué se puede ver que entre los autos de años de 1993 a 1998 el valor es mayor? Esto es debido a que se trata de modelos lujosos/exóticos o de colección. Sin embargo, en las cajas de 1997 y 1998 se encuentran autos con un precio bajo.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DAGagNpOioU</dc:identifier>
  <dcterms:modified xsi:type="dcterms:W3CDTF">2011-08-01T06:04:30Z</dcterms:modified>
  <cp:revision>1</cp:revision>
  <dc:title>Storytelling_DS2</dc:title>
</cp:coreProperties>
</file>