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58" r:id="rId3"/>
    <p:sldId id="274" r:id="rId4"/>
    <p:sldId id="281" r:id="rId5"/>
    <p:sldId id="275" r:id="rId6"/>
    <p:sldId id="284" r:id="rId7"/>
    <p:sldId id="287" r:id="rId8"/>
    <p:sldId id="290" r:id="rId9"/>
    <p:sldId id="288" r:id="rId10"/>
    <p:sldId id="299" r:id="rId11"/>
    <p:sldId id="289" r:id="rId12"/>
    <p:sldId id="285" r:id="rId13"/>
    <p:sldId id="282" r:id="rId14"/>
    <p:sldId id="283" r:id="rId15"/>
    <p:sldId id="297" r:id="rId16"/>
    <p:sldId id="291" r:id="rId17"/>
    <p:sldId id="278" r:id="rId18"/>
    <p:sldId id="294" r:id="rId19"/>
    <p:sldId id="272" r:id="rId20"/>
    <p:sldId id="298" r:id="rId21"/>
    <p:sldId id="264" r:id="rId22"/>
    <p:sldId id="265" r:id="rId23"/>
    <p:sldId id="267" r:id="rId24"/>
    <p:sldId id="266" r:id="rId25"/>
    <p:sldId id="296" r:id="rId26"/>
    <p:sldId id="269" r:id="rId27"/>
    <p:sldId id="25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9" autoAdjust="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AEB203-8274-4E3B-889D-42E4D99E1BC3}" type="datetimeFigureOut">
              <a:rPr lang="en-US" smtClean="0"/>
              <a:t>2/27/2018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5EC48C-E792-4941-90DB-290AAA79AA63}" type="slidenum">
              <a:rPr lang="en-US" smtClean="0"/>
              <a:t>‹#›</a:t>
            </a:fld>
            <a:endParaRPr lang="en-US"/>
          </a:p>
        </p:txBody>
      </p:sp>
    </p:spTree>
    <p:extLst>
      <p:ext uri="{BB962C8B-B14F-4D97-AF65-F5344CB8AC3E}">
        <p14:creationId xmlns:p14="http://schemas.microsoft.com/office/powerpoint/2010/main" val="1285340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5EC48C-E792-4941-90DB-290AAA79AA63}" type="slidenum">
              <a:rPr lang="en-US" smtClean="0"/>
              <a:t>7</a:t>
            </a:fld>
            <a:endParaRPr lang="en-US"/>
          </a:p>
        </p:txBody>
      </p:sp>
    </p:spTree>
    <p:extLst>
      <p:ext uri="{BB962C8B-B14F-4D97-AF65-F5344CB8AC3E}">
        <p14:creationId xmlns:p14="http://schemas.microsoft.com/office/powerpoint/2010/main" val="4115935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a:prstGeom prst="rect">
            <a:avLst/>
          </a:prstGeo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a:prstGeom prst="rect">
            <a:avLst/>
          </a:prstGeo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B3F9A77E-8ED3-45FE-8EF9-9F7B35D74F3B}" type="datetime1">
              <a:rPr lang="en-US" smtClean="0"/>
              <a:t>2/27/2018</a:t>
            </a:fld>
            <a:endParaRPr lang="en-US" dirty="0"/>
          </a:p>
        </p:txBody>
      </p:sp>
      <p:sp>
        <p:nvSpPr>
          <p:cNvPr id="5" name="Footer Placeholder 4"/>
          <p:cNvSpPr>
            <a:spLocks noGrp="1"/>
          </p:cNvSpPr>
          <p:nvPr>
            <p:ph type="ftr" sz="quarter" idx="11"/>
          </p:nvPr>
        </p:nvSpPr>
        <p:spPr>
          <a:xfrm>
            <a:off x="2416500" y="329307"/>
            <a:ext cx="4973915" cy="309201"/>
          </a:xfrm>
          <a:prstGeom prst="rect">
            <a:avLst/>
          </a:prstGeom>
        </p:spPr>
        <p:txBody>
          <a:bodyPr/>
          <a:lstStyle/>
          <a:p>
            <a:r>
              <a:rPr lang="en-US"/>
              <a:t>UCLA</a:t>
            </a:r>
            <a:endParaRPr lang="en-US" dirty="0"/>
          </a:p>
        </p:txBody>
      </p:sp>
      <p:sp>
        <p:nvSpPr>
          <p:cNvPr id="6" name="Slide Number Placeholder 5"/>
          <p:cNvSpPr>
            <a:spLocks noGrp="1"/>
          </p:cNvSpPr>
          <p:nvPr>
            <p:ph type="sldNum" sz="quarter" idx="12"/>
          </p:nvPr>
        </p:nvSpPr>
        <p:spPr>
          <a:xfrm>
            <a:off x="11380981" y="6128619"/>
            <a:ext cx="811019" cy="503578"/>
          </a:xfrm>
          <a:prstGeom prst="rect">
            <a:avLst/>
          </a:prstGeom>
        </p:spPr>
        <p:txBody>
          <a:bodyPr/>
          <a:lstStyle>
            <a:lvl1pPr>
              <a:defRPr>
                <a:solidFill>
                  <a:schemeClr val="bg1"/>
                </a:solidFill>
              </a:defRPr>
            </a:lvl1pPr>
          </a:lstStyle>
          <a:p>
            <a:fld id="{6D22F896-40B5-4ADD-8801-0D06FADFA09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1049235"/>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451579" y="2015732"/>
            <a:ext cx="9603275" cy="3450613"/>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719C9184-CC8F-4173-AD41-9BB5BF06571D}" type="datetime1">
              <a:rPr lang="en-US" smtClean="0"/>
              <a:t>2/27/2018</a:t>
            </a:fld>
            <a:endParaRPr lang="en-US" dirty="0"/>
          </a:p>
        </p:txBody>
      </p:sp>
      <p:sp>
        <p:nvSpPr>
          <p:cNvPr id="5" name="Footer Placeholder 4"/>
          <p:cNvSpPr>
            <a:spLocks noGrp="1"/>
          </p:cNvSpPr>
          <p:nvPr>
            <p:ph type="ftr" sz="quarter" idx="11"/>
          </p:nvPr>
        </p:nvSpPr>
        <p:spPr>
          <a:xfrm>
            <a:off x="1451579" y="329307"/>
            <a:ext cx="5938836" cy="309201"/>
          </a:xfrm>
          <a:prstGeom prst="rect">
            <a:avLst/>
          </a:prstGeom>
        </p:spPr>
        <p:txBody>
          <a:bodyPr/>
          <a:lstStyle/>
          <a:p>
            <a:r>
              <a:rPr lang="en-US"/>
              <a:t>UCLA</a:t>
            </a:r>
            <a:endParaRPr lang="en-US" dirty="0"/>
          </a:p>
        </p:txBody>
      </p:sp>
      <p:sp>
        <p:nvSpPr>
          <p:cNvPr id="6" name="Slide Number Placeholder 5"/>
          <p:cNvSpPr>
            <a:spLocks noGrp="1"/>
          </p:cNvSpPr>
          <p:nvPr>
            <p:ph type="sldNum" sz="quarter" idx="12"/>
          </p:nvPr>
        </p:nvSpPr>
        <p:spPr>
          <a:xfrm>
            <a:off x="11380981" y="6125417"/>
            <a:ext cx="811019" cy="503578"/>
          </a:xfrm>
          <a:prstGeom prst="rect">
            <a:avLst/>
          </a:prstGeom>
        </p:spPr>
        <p:txBody>
          <a:bodyPr/>
          <a:lstStyle>
            <a:lvl1pPr>
              <a:defRPr>
                <a:solidFill>
                  <a:schemeClr val="bg1"/>
                </a:solidFill>
              </a:defRPr>
            </a:lvl1pPr>
          </a:lstStyle>
          <a:p>
            <a:fld id="{6D22F896-40B5-4ADD-8801-0D06FADFA09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a:prstGeom prst="rect">
            <a:avLst/>
          </a:prstGeo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98345EF3-BFCB-4862-9187-FFBA816012CE}" type="datetime1">
              <a:rPr lang="en-US" smtClean="0"/>
              <a:t>2/27/2018</a:t>
            </a:fld>
            <a:endParaRPr lang="en-US" dirty="0"/>
          </a:p>
        </p:txBody>
      </p:sp>
      <p:sp>
        <p:nvSpPr>
          <p:cNvPr id="5" name="Footer Placeholder 4"/>
          <p:cNvSpPr>
            <a:spLocks noGrp="1"/>
          </p:cNvSpPr>
          <p:nvPr>
            <p:ph type="ftr" sz="quarter" idx="11"/>
          </p:nvPr>
        </p:nvSpPr>
        <p:spPr>
          <a:xfrm>
            <a:off x="1451579" y="329307"/>
            <a:ext cx="5938836" cy="309201"/>
          </a:xfrm>
          <a:prstGeom prst="rect">
            <a:avLst/>
          </a:prstGeom>
        </p:spPr>
        <p:txBody>
          <a:bodyPr/>
          <a:lstStyle/>
          <a:p>
            <a:r>
              <a:rPr lang="en-US"/>
              <a:t>UCLA</a:t>
            </a:r>
            <a:endParaRPr lang="en-US" dirty="0"/>
          </a:p>
        </p:txBody>
      </p:sp>
      <p:sp>
        <p:nvSpPr>
          <p:cNvPr id="6" name="Slide Number Placeholder 5"/>
          <p:cNvSpPr>
            <a:spLocks noGrp="1"/>
          </p:cNvSpPr>
          <p:nvPr>
            <p:ph type="sldNum" sz="quarter" idx="12"/>
          </p:nvPr>
        </p:nvSpPr>
        <p:spPr>
          <a:xfrm>
            <a:off x="11380981" y="6125417"/>
            <a:ext cx="811019" cy="503578"/>
          </a:xfrm>
          <a:prstGeom prst="rect">
            <a:avLst/>
          </a:prstGeom>
        </p:spPr>
        <p:txBody>
          <a:bodyPr/>
          <a:lstStyle>
            <a:lvl1pPr>
              <a:defRPr>
                <a:solidFill>
                  <a:schemeClr val="bg1"/>
                </a:solidFill>
              </a:defRPr>
            </a:lvl1pPr>
          </a:lstStyle>
          <a:p>
            <a:fld id="{6D22F896-40B5-4ADD-8801-0D06FADFA09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104923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1451579" y="2015732"/>
            <a:ext cx="9603275" cy="3450613"/>
          </a:xfrm>
          <a:prstGeom prst="rect">
            <a:avLst/>
          </a:prstGeo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24C001CF-9505-46F3-AA5B-07D41946FD03}" type="datetime1">
              <a:rPr lang="en-US" smtClean="0"/>
              <a:t>2/27/2018</a:t>
            </a:fld>
            <a:endParaRPr lang="en-US" dirty="0"/>
          </a:p>
        </p:txBody>
      </p:sp>
      <p:sp>
        <p:nvSpPr>
          <p:cNvPr id="5" name="Footer Placeholder 4"/>
          <p:cNvSpPr>
            <a:spLocks noGrp="1"/>
          </p:cNvSpPr>
          <p:nvPr>
            <p:ph type="ftr" sz="quarter" idx="11"/>
          </p:nvPr>
        </p:nvSpPr>
        <p:spPr>
          <a:xfrm>
            <a:off x="1451579" y="329307"/>
            <a:ext cx="5938836" cy="309201"/>
          </a:xfrm>
          <a:prstGeom prst="rect">
            <a:avLst/>
          </a:prstGeom>
        </p:spPr>
        <p:txBody>
          <a:bodyPr/>
          <a:lstStyle/>
          <a:p>
            <a:r>
              <a:rPr lang="en-US"/>
              <a:t>UCLA</a:t>
            </a:r>
            <a:endParaRPr lang="en-US" dirty="0"/>
          </a:p>
        </p:txBody>
      </p:sp>
      <p:sp>
        <p:nvSpPr>
          <p:cNvPr id="6" name="Slide Number Placeholder 5"/>
          <p:cNvSpPr>
            <a:spLocks noGrp="1"/>
          </p:cNvSpPr>
          <p:nvPr>
            <p:ph type="sldNum" sz="quarter" idx="12"/>
          </p:nvPr>
        </p:nvSpPr>
        <p:spPr>
          <a:xfrm>
            <a:off x="11479237" y="6125417"/>
            <a:ext cx="712763" cy="503578"/>
          </a:xfrm>
          <a:prstGeom prst="rect">
            <a:avLst/>
          </a:prstGeom>
          <a:solidFill>
            <a:schemeClr val="tx2">
              <a:lumMod val="75000"/>
            </a:schemeClr>
          </a:solidFill>
        </p:spPr>
        <p:txBody>
          <a:bodyPr/>
          <a:lstStyle>
            <a:lvl1pPr>
              <a:defRPr>
                <a:solidFill>
                  <a:schemeClr val="bg1"/>
                </a:solidFill>
              </a:defRPr>
            </a:lvl1pPr>
          </a:lstStyle>
          <a:p>
            <a:fld id="{6D22F896-40B5-4ADD-8801-0D06FADFA09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a:prstGeom prst="rect">
            <a:avLst/>
          </a:prstGeo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a:prstGeom prst="rect">
            <a:avLst/>
          </a:prstGeo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E7B42A62-04EE-4D23-A90F-36260FA17C93}" type="datetime1">
              <a:rPr lang="en-US" smtClean="0"/>
              <a:t>2/27/2018</a:t>
            </a:fld>
            <a:endParaRPr lang="en-US" dirty="0"/>
          </a:p>
        </p:txBody>
      </p:sp>
      <p:sp>
        <p:nvSpPr>
          <p:cNvPr id="5" name="Footer Placeholder 4"/>
          <p:cNvSpPr>
            <a:spLocks noGrp="1"/>
          </p:cNvSpPr>
          <p:nvPr>
            <p:ph type="ftr" sz="quarter" idx="11"/>
          </p:nvPr>
        </p:nvSpPr>
        <p:spPr>
          <a:xfrm>
            <a:off x="1451579" y="329307"/>
            <a:ext cx="5938836" cy="309201"/>
          </a:xfrm>
          <a:prstGeom prst="rect">
            <a:avLst/>
          </a:prstGeom>
        </p:spPr>
        <p:txBody>
          <a:bodyPr/>
          <a:lstStyle/>
          <a:p>
            <a:r>
              <a:rPr lang="en-US"/>
              <a:t>UCLA</a:t>
            </a:r>
            <a:endParaRPr lang="en-US" dirty="0"/>
          </a:p>
        </p:txBody>
      </p:sp>
      <p:sp>
        <p:nvSpPr>
          <p:cNvPr id="6" name="Slide Number Placeholder 5"/>
          <p:cNvSpPr>
            <a:spLocks noGrp="1"/>
          </p:cNvSpPr>
          <p:nvPr>
            <p:ph type="sldNum" sz="quarter" idx="12"/>
          </p:nvPr>
        </p:nvSpPr>
        <p:spPr>
          <a:xfrm>
            <a:off x="11380981" y="6125417"/>
            <a:ext cx="811019" cy="503578"/>
          </a:xfrm>
          <a:prstGeom prst="rect">
            <a:avLst/>
          </a:prstGeom>
        </p:spPr>
        <p:txBody>
          <a:bodyPr/>
          <a:lstStyle>
            <a:lvl1pPr>
              <a:defRPr>
                <a:solidFill>
                  <a:schemeClr val="bg1"/>
                </a:solidFill>
              </a:defRPr>
            </a:lvl1pPr>
          </a:lstStyle>
          <a:p>
            <a:fld id="{6D22F896-40B5-4ADD-8801-0D06FADFA09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554138" y="330370"/>
            <a:ext cx="3500715" cy="309201"/>
          </a:xfrm>
          <a:prstGeom prst="rect">
            <a:avLst/>
          </a:prstGeom>
        </p:spPr>
        <p:txBody>
          <a:bodyPr/>
          <a:lstStyle/>
          <a:p>
            <a:fld id="{5169A4F6-D970-4544-9D6E-83595225B95E}" type="datetime1">
              <a:rPr lang="en-US" smtClean="0"/>
              <a:t>2/27/2018</a:t>
            </a:fld>
            <a:endParaRPr lang="en-US" dirty="0"/>
          </a:p>
        </p:txBody>
      </p:sp>
      <p:sp>
        <p:nvSpPr>
          <p:cNvPr id="6" name="Footer Placeholder 5"/>
          <p:cNvSpPr>
            <a:spLocks noGrp="1"/>
          </p:cNvSpPr>
          <p:nvPr>
            <p:ph type="ftr" sz="quarter" idx="11"/>
          </p:nvPr>
        </p:nvSpPr>
        <p:spPr>
          <a:xfrm>
            <a:off x="1451579" y="329307"/>
            <a:ext cx="5938836" cy="309201"/>
          </a:xfrm>
          <a:prstGeom prst="rect">
            <a:avLst/>
          </a:prstGeom>
        </p:spPr>
        <p:txBody>
          <a:bodyPr/>
          <a:lstStyle/>
          <a:p>
            <a:r>
              <a:rPr lang="en-US"/>
              <a:t>UCLA</a:t>
            </a:r>
            <a:endParaRPr lang="en-US" dirty="0"/>
          </a:p>
        </p:txBody>
      </p:sp>
      <p:sp>
        <p:nvSpPr>
          <p:cNvPr id="7" name="Slide Number Placeholder 6"/>
          <p:cNvSpPr>
            <a:spLocks noGrp="1"/>
          </p:cNvSpPr>
          <p:nvPr>
            <p:ph type="sldNum" sz="quarter" idx="12"/>
          </p:nvPr>
        </p:nvSpPr>
        <p:spPr>
          <a:xfrm>
            <a:off x="11380981" y="6125417"/>
            <a:ext cx="811019" cy="503578"/>
          </a:xfrm>
          <a:prstGeom prst="rect">
            <a:avLst/>
          </a:prstGeom>
        </p:spPr>
        <p:txBody>
          <a:bodyPr/>
          <a:lstStyle>
            <a:lvl1pPr>
              <a:defRPr>
                <a:solidFill>
                  <a:schemeClr val="bg1"/>
                </a:solidFill>
              </a:defRPr>
            </a:lvl1pPr>
          </a:lstStyle>
          <a:p>
            <a:fld id="{6D22F896-40B5-4ADD-8801-0D06FADFA09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a:prstGeom prst="rect">
            <a:avLst/>
          </a:prstGeo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a:prstGeom prst="rect">
            <a:avLst/>
          </a:prstGeo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554138" y="330370"/>
            <a:ext cx="3500715" cy="309201"/>
          </a:xfrm>
          <a:prstGeom prst="rect">
            <a:avLst/>
          </a:prstGeom>
        </p:spPr>
        <p:txBody>
          <a:bodyPr/>
          <a:lstStyle/>
          <a:p>
            <a:fld id="{04B7FFBE-9EA4-4D8D-B135-AF750BB662F6}" type="datetime1">
              <a:rPr lang="en-US" smtClean="0"/>
              <a:t>2/27/2018</a:t>
            </a:fld>
            <a:endParaRPr lang="en-US" dirty="0"/>
          </a:p>
        </p:txBody>
      </p:sp>
      <p:sp>
        <p:nvSpPr>
          <p:cNvPr id="8" name="Footer Placeholder 7"/>
          <p:cNvSpPr>
            <a:spLocks noGrp="1"/>
          </p:cNvSpPr>
          <p:nvPr>
            <p:ph type="ftr" sz="quarter" idx="11"/>
          </p:nvPr>
        </p:nvSpPr>
        <p:spPr>
          <a:xfrm>
            <a:off x="1451579" y="329307"/>
            <a:ext cx="5938836" cy="309201"/>
          </a:xfrm>
          <a:prstGeom prst="rect">
            <a:avLst/>
          </a:prstGeom>
        </p:spPr>
        <p:txBody>
          <a:bodyPr/>
          <a:lstStyle/>
          <a:p>
            <a:r>
              <a:rPr lang="en-US"/>
              <a:t>UCLA</a:t>
            </a:r>
            <a:endParaRPr lang="en-US" dirty="0"/>
          </a:p>
        </p:txBody>
      </p:sp>
      <p:sp>
        <p:nvSpPr>
          <p:cNvPr id="9" name="Slide Number Placeholder 8"/>
          <p:cNvSpPr>
            <a:spLocks noGrp="1"/>
          </p:cNvSpPr>
          <p:nvPr>
            <p:ph type="sldNum" sz="quarter" idx="12"/>
          </p:nvPr>
        </p:nvSpPr>
        <p:spPr>
          <a:xfrm>
            <a:off x="11380981" y="6125417"/>
            <a:ext cx="811019" cy="503578"/>
          </a:xfrm>
          <a:prstGeom prst="rect">
            <a:avLst/>
          </a:prstGeom>
        </p:spPr>
        <p:txBody>
          <a:bodyPr/>
          <a:lstStyle>
            <a:lvl1pPr>
              <a:defRPr>
                <a:solidFill>
                  <a:schemeClr val="bg1"/>
                </a:solidFill>
              </a:defRPr>
            </a:lvl1pPr>
          </a:lstStyle>
          <a:p>
            <a:fld id="{6D22F896-40B5-4ADD-8801-0D06FADFA09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1049235"/>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7554138" y="330370"/>
            <a:ext cx="3500715" cy="309201"/>
          </a:xfrm>
          <a:prstGeom prst="rect">
            <a:avLst/>
          </a:prstGeom>
        </p:spPr>
        <p:txBody>
          <a:bodyPr/>
          <a:lstStyle/>
          <a:p>
            <a:fld id="{FB9EF77C-E5D3-46C8-9CB9-121654210355}" type="datetime1">
              <a:rPr lang="en-US" smtClean="0"/>
              <a:t>2/27/2018</a:t>
            </a:fld>
            <a:endParaRPr lang="en-US" dirty="0"/>
          </a:p>
        </p:txBody>
      </p:sp>
      <p:sp>
        <p:nvSpPr>
          <p:cNvPr id="4" name="Footer Placeholder 3"/>
          <p:cNvSpPr>
            <a:spLocks noGrp="1"/>
          </p:cNvSpPr>
          <p:nvPr>
            <p:ph type="ftr" sz="quarter" idx="11"/>
          </p:nvPr>
        </p:nvSpPr>
        <p:spPr>
          <a:xfrm>
            <a:off x="1451579" y="329307"/>
            <a:ext cx="5938836" cy="309201"/>
          </a:xfrm>
          <a:prstGeom prst="rect">
            <a:avLst/>
          </a:prstGeom>
        </p:spPr>
        <p:txBody>
          <a:bodyPr/>
          <a:lstStyle/>
          <a:p>
            <a:r>
              <a:rPr lang="en-US"/>
              <a:t>UCLA</a:t>
            </a:r>
            <a:endParaRPr lang="en-US" dirty="0"/>
          </a:p>
        </p:txBody>
      </p:sp>
      <p:sp>
        <p:nvSpPr>
          <p:cNvPr id="5" name="Slide Number Placeholder 4"/>
          <p:cNvSpPr>
            <a:spLocks noGrp="1"/>
          </p:cNvSpPr>
          <p:nvPr>
            <p:ph type="sldNum" sz="quarter" idx="12"/>
          </p:nvPr>
        </p:nvSpPr>
        <p:spPr>
          <a:xfrm>
            <a:off x="11380981" y="6125417"/>
            <a:ext cx="811019" cy="503578"/>
          </a:xfrm>
          <a:prstGeom prst="rect">
            <a:avLst/>
          </a:prstGeom>
        </p:spPr>
        <p:txBody>
          <a:bodyPr/>
          <a:lstStyle>
            <a:lvl1pPr>
              <a:defRPr>
                <a:solidFill>
                  <a:schemeClr val="bg1"/>
                </a:solidFill>
              </a:defRPr>
            </a:lvl1pPr>
          </a:lstStyle>
          <a:p>
            <a:fld id="{6D22F896-40B5-4ADD-8801-0D06FADFA09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554138" y="330370"/>
            <a:ext cx="3500715" cy="309201"/>
          </a:xfrm>
          <a:prstGeom prst="rect">
            <a:avLst/>
          </a:prstGeom>
        </p:spPr>
        <p:txBody>
          <a:bodyPr/>
          <a:lstStyle/>
          <a:p>
            <a:fld id="{57AB32CB-B898-4561-8FD1-D3FC16C97595}" type="datetime1">
              <a:rPr lang="en-US" smtClean="0"/>
              <a:t>2/27/2018</a:t>
            </a:fld>
            <a:endParaRPr lang="en-US" dirty="0"/>
          </a:p>
        </p:txBody>
      </p:sp>
      <p:sp>
        <p:nvSpPr>
          <p:cNvPr id="3" name="Footer Placeholder 2"/>
          <p:cNvSpPr>
            <a:spLocks noGrp="1"/>
          </p:cNvSpPr>
          <p:nvPr>
            <p:ph type="ftr" sz="quarter" idx="11"/>
          </p:nvPr>
        </p:nvSpPr>
        <p:spPr>
          <a:xfrm>
            <a:off x="1451579" y="329307"/>
            <a:ext cx="5938836" cy="309201"/>
          </a:xfrm>
          <a:prstGeom prst="rect">
            <a:avLst/>
          </a:prstGeom>
        </p:spPr>
        <p:txBody>
          <a:bodyPr/>
          <a:lstStyle/>
          <a:p>
            <a:r>
              <a:rPr lang="en-US"/>
              <a:t>UCLA</a:t>
            </a:r>
            <a:endParaRPr lang="en-US" dirty="0"/>
          </a:p>
        </p:txBody>
      </p:sp>
      <p:sp>
        <p:nvSpPr>
          <p:cNvPr id="5" name="Slide Number Placeholder 4">
            <a:extLst>
              <a:ext uri="{FF2B5EF4-FFF2-40B4-BE49-F238E27FC236}">
                <a16:creationId xmlns:a16="http://schemas.microsoft.com/office/drawing/2014/main" id="{BAB4B5F0-6CE3-4E25-9CC9-701D833B2934}"/>
              </a:ext>
            </a:extLst>
          </p:cNvPr>
          <p:cNvSpPr>
            <a:spLocks noGrp="1"/>
          </p:cNvSpPr>
          <p:nvPr>
            <p:ph type="sldNum" sz="quarter" idx="12"/>
          </p:nvPr>
        </p:nvSpPr>
        <p:spPr>
          <a:xfrm>
            <a:off x="11380981" y="6125417"/>
            <a:ext cx="811019" cy="503578"/>
          </a:xfrm>
          <a:prstGeom prst="rect">
            <a:avLst/>
          </a:prstGeom>
        </p:spPr>
        <p:txBody>
          <a:bodyPr/>
          <a:lstStyle>
            <a:lvl1pPr>
              <a:defRPr b="0">
                <a:solidFill>
                  <a:schemeClr val="bg1"/>
                </a:solidFill>
              </a:defRPr>
            </a:lvl1pPr>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a:prstGeom prst="rect">
            <a:avLst/>
          </a:prstGeo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a:prstGeom prst="rect">
            <a:avLst/>
          </a:prstGeo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a:prstGeom prst="rect">
            <a:avLst/>
          </a:prstGeo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Date Placeholder 7">
            <a:extLst>
              <a:ext uri="{FF2B5EF4-FFF2-40B4-BE49-F238E27FC236}">
                <a16:creationId xmlns:a16="http://schemas.microsoft.com/office/drawing/2014/main" id="{B94771A8-59A6-4DFA-B6E8-32FA816FCE1B}"/>
              </a:ext>
            </a:extLst>
          </p:cNvPr>
          <p:cNvSpPr>
            <a:spLocks noGrp="1"/>
          </p:cNvSpPr>
          <p:nvPr>
            <p:ph type="dt" sz="half" idx="10"/>
          </p:nvPr>
        </p:nvSpPr>
        <p:spPr>
          <a:xfrm>
            <a:off x="7554138" y="330370"/>
            <a:ext cx="3500715" cy="309201"/>
          </a:xfrm>
          <a:prstGeom prst="rect">
            <a:avLst/>
          </a:prstGeom>
        </p:spPr>
        <p:txBody>
          <a:bodyPr/>
          <a:lstStyle/>
          <a:p>
            <a:fld id="{9B3CD3F4-72D8-465C-BF16-5917E899BF52}" type="datetime1">
              <a:rPr lang="en-US" smtClean="0"/>
              <a:t>2/27/2018</a:t>
            </a:fld>
            <a:endParaRPr lang="en-US" dirty="0"/>
          </a:p>
        </p:txBody>
      </p:sp>
      <p:sp>
        <p:nvSpPr>
          <p:cNvPr id="9" name="Footer Placeholder 8">
            <a:extLst>
              <a:ext uri="{FF2B5EF4-FFF2-40B4-BE49-F238E27FC236}">
                <a16:creationId xmlns:a16="http://schemas.microsoft.com/office/drawing/2014/main" id="{681993ED-7662-4AEA-88E9-84DA78C4E0AF}"/>
              </a:ext>
            </a:extLst>
          </p:cNvPr>
          <p:cNvSpPr>
            <a:spLocks noGrp="1"/>
          </p:cNvSpPr>
          <p:nvPr>
            <p:ph type="ftr" sz="quarter" idx="11"/>
          </p:nvPr>
        </p:nvSpPr>
        <p:spPr>
          <a:xfrm>
            <a:off x="1451579" y="329307"/>
            <a:ext cx="5938836" cy="309201"/>
          </a:xfrm>
          <a:prstGeom prst="rect">
            <a:avLst/>
          </a:prstGeom>
        </p:spPr>
        <p:txBody>
          <a:bodyPr/>
          <a:lstStyle/>
          <a:p>
            <a:r>
              <a:rPr lang="en-US"/>
              <a:t>UCLA</a:t>
            </a:r>
            <a:endParaRPr lang="en-US" dirty="0"/>
          </a:p>
        </p:txBody>
      </p:sp>
      <p:sp>
        <p:nvSpPr>
          <p:cNvPr id="12" name="Slide Number Placeholder 4">
            <a:extLst>
              <a:ext uri="{FF2B5EF4-FFF2-40B4-BE49-F238E27FC236}">
                <a16:creationId xmlns:a16="http://schemas.microsoft.com/office/drawing/2014/main" id="{2431AE63-387C-4C30-A51D-E23FF54F90A3}"/>
              </a:ext>
            </a:extLst>
          </p:cNvPr>
          <p:cNvSpPr>
            <a:spLocks noGrp="1"/>
          </p:cNvSpPr>
          <p:nvPr>
            <p:ph type="sldNum" sz="quarter" idx="12"/>
          </p:nvPr>
        </p:nvSpPr>
        <p:spPr>
          <a:xfrm>
            <a:off x="11380981" y="6125417"/>
            <a:ext cx="811019" cy="503578"/>
          </a:xfrm>
          <a:prstGeom prst="rect">
            <a:avLst/>
          </a:prstGeom>
        </p:spPr>
        <p:txBody>
          <a:bodyPr/>
          <a:lstStyle>
            <a:lvl1pPr>
              <a:defRPr>
                <a:solidFill>
                  <a:schemeClr val="bg1"/>
                </a:solidFill>
              </a:defRPr>
            </a:lvl1pPr>
          </a:lstStyle>
          <a:p>
            <a:fld id="{6D22F896-40B5-4ADD-8801-0D06FADFA09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a:prstGeom prst="rect">
            <a:avLst/>
          </a:prstGeo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prstGeom prst="rect">
            <a:avLst/>
          </a:prstGeo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a:prstGeom prst="rect">
            <a:avLst/>
          </a:prstGeo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a:prstGeom prst="rect">
            <a:avLst/>
          </a:prstGeom>
        </p:spPr>
        <p:txBody>
          <a:bodyPr/>
          <a:lstStyle>
            <a:lvl1pPr algn="l">
              <a:defRPr/>
            </a:lvl1pPr>
          </a:lstStyle>
          <a:p>
            <a:fld id="{4314D6A1-3DE5-4CBD-B820-57ED989E4270}" type="datetime1">
              <a:rPr lang="en-US" smtClean="0"/>
              <a:t>2/27/2018</a:t>
            </a:fld>
            <a:endParaRPr lang="en-US" dirty="0"/>
          </a:p>
        </p:txBody>
      </p:sp>
      <p:sp>
        <p:nvSpPr>
          <p:cNvPr id="6" name="Footer Placeholder 5"/>
          <p:cNvSpPr>
            <a:spLocks noGrp="1"/>
          </p:cNvSpPr>
          <p:nvPr>
            <p:ph type="ftr" sz="quarter" idx="11"/>
          </p:nvPr>
        </p:nvSpPr>
        <p:spPr>
          <a:xfrm>
            <a:off x="1447382" y="318640"/>
            <a:ext cx="5541004" cy="320931"/>
          </a:xfrm>
          <a:prstGeom prst="rect">
            <a:avLst/>
          </a:prstGeom>
        </p:spPr>
        <p:txBody>
          <a:bodyPr/>
          <a:lstStyle/>
          <a:p>
            <a:r>
              <a:rPr lang="en-US"/>
              <a:t>UCLA</a:t>
            </a:r>
            <a:endParaRPr lang="en-US" dirty="0"/>
          </a:p>
        </p:txBody>
      </p:sp>
      <p:sp>
        <p:nvSpPr>
          <p:cNvPr id="7" name="Slide Number Placeholder 6"/>
          <p:cNvSpPr>
            <a:spLocks noGrp="1"/>
          </p:cNvSpPr>
          <p:nvPr>
            <p:ph type="sldNum" sz="quarter" idx="12"/>
          </p:nvPr>
        </p:nvSpPr>
        <p:spPr>
          <a:xfrm>
            <a:off x="11380981" y="6125417"/>
            <a:ext cx="811019" cy="503578"/>
          </a:xfrm>
          <a:prstGeom prst="rect">
            <a:avLst/>
          </a:prstGeom>
        </p:spPr>
        <p:txBody>
          <a:bodyPr/>
          <a:lstStyle>
            <a:lvl1pPr>
              <a:defRPr>
                <a:solidFill>
                  <a:schemeClr val="bg1"/>
                </a:solidFill>
              </a:defRPr>
            </a:lvl1pPr>
          </a:lstStyle>
          <a:p>
            <a:fld id="{6D22F896-40B5-4ADD-8801-0D06FADFA09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userDrawn="1"/>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187BB817-26AF-49AE-A420-BC2FAD5C947E}"/>
              </a:ext>
            </a:extLst>
          </p:cNvPr>
          <p:cNvSpPr>
            <a:spLocks noGrp="1"/>
          </p:cNvSpPr>
          <p:nvPr>
            <p:ph type="sldNum" sz="quarter" idx="4"/>
          </p:nvPr>
        </p:nvSpPr>
        <p:spPr>
          <a:xfrm>
            <a:off x="11479237" y="6125417"/>
            <a:ext cx="712763" cy="503578"/>
          </a:xfrm>
          <a:prstGeom prst="rect">
            <a:avLst/>
          </a:prstGeom>
          <a:solidFill>
            <a:schemeClr val="tx2">
              <a:lumMod val="75000"/>
            </a:schemeClr>
          </a:solidFill>
        </p:spPr>
        <p:txBody>
          <a:bodyPr/>
          <a:lstStyle>
            <a:lvl1pPr>
              <a:defRPr>
                <a:solidFill>
                  <a:schemeClr val="bg1"/>
                </a:solidFill>
              </a:defRPr>
            </a:lvl1pPr>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janzac.com/wp-content/uploads/2017/12/Bitcoin-transaction-life-cycle.png" TargetMode="External"/><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26.sv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hyperlink" Target="http://spectrum.ieee.org/computing/networks/the-future-of-the-web-looks-a-lot-like-bitcoin" TargetMode="External"/><Relationship Id="rId4" Type="http://schemas.openxmlformats.org/officeDocument/2006/relationships/image" Target="../media/image29.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blockgeeks.com/"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www.imponderablethings.com/2014/04/how-bitcoin-works-in-5-minutes.html" TargetMode="External"/><Relationship Id="rId7" Type="http://schemas.openxmlformats.org/officeDocument/2006/relationships/hyperlink" Target="http://scet.berkeley.edu/wp-content/uploads/BlockchainPaper.pdf" TargetMode="External"/><Relationship Id="rId2" Type="http://schemas.openxmlformats.org/officeDocument/2006/relationships/hyperlink" Target="https://bitcoin.org/bitcoin.pdf" TargetMode="External"/><Relationship Id="rId1" Type="http://schemas.openxmlformats.org/officeDocument/2006/relationships/slideLayout" Target="../slideLayouts/slideLayout2.xml"/><Relationship Id="rId6" Type="http://schemas.openxmlformats.org/officeDocument/2006/relationships/hyperlink" Target="https://en.wikipedia.org/wiki/Schnorr_signature" TargetMode="External"/><Relationship Id="rId5" Type="http://schemas.openxmlformats.org/officeDocument/2006/relationships/hyperlink" Target="https://en.wikipedia.org/wiki/Bitcoin_scalability_problem" TargetMode="External"/><Relationship Id="rId4" Type="http://schemas.openxmlformats.org/officeDocument/2006/relationships/hyperlink" Target="https://bitcoin.stackexchange.com/questions/12427/" TargetMode="Externa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i.stack.imgur.com/HrKX0.png"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20.sv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2.sv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6" name="Rectangle 10">
            <a:extLst>
              <a:ext uri="{FF2B5EF4-FFF2-40B4-BE49-F238E27FC236}">
                <a16:creationId xmlns:a16="http://schemas.microsoft.com/office/drawing/2014/main" id="{B5F9E98A-4FF4-43D6-9C48-6DF0E7F2D2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D207A636-DC99-4588-80C4-9E069B97C3F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pic>
        <p:nvPicPr>
          <p:cNvPr id="15" name="Picture 14" descr="A picture containing indoor, furniture&#10;&#10;Description generated with high confidence">
            <a:extLst>
              <a:ext uri="{FF2B5EF4-FFF2-40B4-BE49-F238E27FC236}">
                <a16:creationId xmlns:a16="http://schemas.microsoft.com/office/drawing/2014/main" id="{D4ED6A5F-3B06-48C5-850F-8045C4DF69A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C9A60B9D-8DAC-4DA9-88DE-9911621A2B9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F2BAA51-3181-4303-929A-FCD9C33F890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7685" y="1328764"/>
            <a:ext cx="0" cy="3466826"/>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81E10-B9FB-424A-9C80-28D5A47B1A86}"/>
              </a:ext>
            </a:extLst>
          </p:cNvPr>
          <p:cNvSpPr>
            <a:spLocks noGrp="1"/>
          </p:cNvSpPr>
          <p:nvPr>
            <p:ph type="ctrTitle"/>
          </p:nvPr>
        </p:nvSpPr>
        <p:spPr>
          <a:xfrm>
            <a:off x="960933" y="960241"/>
            <a:ext cx="6849699" cy="4203872"/>
          </a:xfrm>
        </p:spPr>
        <p:txBody>
          <a:bodyPr anchor="ctr">
            <a:normAutofit/>
          </a:bodyPr>
          <a:lstStyle/>
          <a:p>
            <a:pPr algn="r"/>
            <a:r>
              <a:rPr lang="en-US" sz="5400">
                <a:latin typeface="Agency FB" panose="020B0503020202020204" pitchFamily="34" charset="0"/>
              </a:rPr>
              <a:t>Blockchain technology</a:t>
            </a:r>
          </a:p>
        </p:txBody>
      </p:sp>
      <p:sp>
        <p:nvSpPr>
          <p:cNvPr id="3" name="Subtitle 2">
            <a:extLst>
              <a:ext uri="{FF2B5EF4-FFF2-40B4-BE49-F238E27FC236}">
                <a16:creationId xmlns:a16="http://schemas.microsoft.com/office/drawing/2014/main" id="{003A49F6-ED2E-44AA-AB35-0FCAE944CD15}"/>
              </a:ext>
            </a:extLst>
          </p:cNvPr>
          <p:cNvSpPr>
            <a:spLocks noGrp="1"/>
          </p:cNvSpPr>
          <p:nvPr>
            <p:ph type="subTitle" idx="1"/>
          </p:nvPr>
        </p:nvSpPr>
        <p:spPr>
          <a:xfrm>
            <a:off x="8453071" y="964028"/>
            <a:ext cx="2770873" cy="4196299"/>
          </a:xfrm>
        </p:spPr>
        <p:txBody>
          <a:bodyPr anchor="ctr">
            <a:normAutofit/>
          </a:bodyPr>
          <a:lstStyle/>
          <a:p>
            <a:r>
              <a:rPr lang="en-US" b="1"/>
              <a:t>Presented by :</a:t>
            </a:r>
          </a:p>
          <a:p>
            <a:r>
              <a:rPr lang="en-US" b="1"/>
              <a:t>Ekta Malkan</a:t>
            </a:r>
          </a:p>
          <a:p>
            <a:r>
              <a:rPr lang="en-US" b="1"/>
              <a:t>Masters’ in computer science, </a:t>
            </a:r>
            <a:r>
              <a:rPr lang="en-US" b="1" err="1"/>
              <a:t>ucla</a:t>
            </a:r>
            <a:endParaRPr lang="en-US" b="1"/>
          </a:p>
          <a:p>
            <a:r>
              <a:rPr lang="en-US" b="1"/>
              <a:t>UID: 504945210</a:t>
            </a:r>
          </a:p>
        </p:txBody>
      </p:sp>
      <p:sp>
        <p:nvSpPr>
          <p:cNvPr id="6" name="Slide Number Placeholder 5">
            <a:extLst>
              <a:ext uri="{FF2B5EF4-FFF2-40B4-BE49-F238E27FC236}">
                <a16:creationId xmlns:a16="http://schemas.microsoft.com/office/drawing/2014/main" id="{A85EA78E-4F24-4983-A2F9-14A64457A784}"/>
              </a:ext>
            </a:extLst>
          </p:cNvPr>
          <p:cNvSpPr>
            <a:spLocks noGrp="1"/>
          </p:cNvSpPr>
          <p:nvPr>
            <p:ph type="sldNum" sz="quarter" idx="12"/>
          </p:nvPr>
        </p:nvSpPr>
        <p:spPr>
          <a:xfrm>
            <a:off x="82510" y="232118"/>
            <a:ext cx="811019" cy="503578"/>
          </a:xfrm>
        </p:spPr>
        <p:txBody>
          <a:bodyPr>
            <a:normAutofit/>
          </a:bodyPr>
          <a:lstStyle/>
          <a:p>
            <a:pPr>
              <a:spcAft>
                <a:spcPts val="600"/>
              </a:spcAft>
            </a:pPr>
            <a:fld id="{6D22F896-40B5-4ADD-8801-0D06FADFA095}" type="slidenum">
              <a:rPr lang="en-US" smtClean="0"/>
              <a:pPr>
                <a:spcAft>
                  <a:spcPts val="600"/>
                </a:spcAft>
              </a:pPr>
              <a:t>1</a:t>
            </a:fld>
            <a:endParaRPr lang="en-US"/>
          </a:p>
        </p:txBody>
      </p:sp>
    </p:spTree>
    <p:extLst>
      <p:ext uri="{BB962C8B-B14F-4D97-AF65-F5344CB8AC3E}">
        <p14:creationId xmlns:p14="http://schemas.microsoft.com/office/powerpoint/2010/main" val="204476688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504B6E-8514-4477-8A99-3B803C1C8BDB}"/>
              </a:ext>
            </a:extLst>
          </p:cNvPr>
          <p:cNvPicPr>
            <a:picLocks noChangeAspect="1"/>
          </p:cNvPicPr>
          <p:nvPr/>
        </p:nvPicPr>
        <p:blipFill>
          <a:blip r:embed="rId2"/>
          <a:stretch>
            <a:fillRect/>
          </a:stretch>
        </p:blipFill>
        <p:spPr>
          <a:xfrm>
            <a:off x="2915112" y="2557439"/>
            <a:ext cx="6060076" cy="3030037"/>
          </a:xfrm>
          <a:prstGeom prst="rect">
            <a:avLst/>
          </a:prstGeom>
        </p:spPr>
      </p:pic>
      <p:sp>
        <p:nvSpPr>
          <p:cNvPr id="2" name="Title 1">
            <a:extLst>
              <a:ext uri="{FF2B5EF4-FFF2-40B4-BE49-F238E27FC236}">
                <a16:creationId xmlns:a16="http://schemas.microsoft.com/office/drawing/2014/main" id="{014C3186-FDAA-4434-8F26-5F4670E21953}"/>
              </a:ext>
            </a:extLst>
          </p:cNvPr>
          <p:cNvSpPr>
            <a:spLocks noGrp="1"/>
          </p:cNvSpPr>
          <p:nvPr>
            <p:ph type="title"/>
          </p:nvPr>
        </p:nvSpPr>
        <p:spPr>
          <a:xfrm>
            <a:off x="1451579" y="804519"/>
            <a:ext cx="9603275" cy="1049235"/>
          </a:xfrm>
        </p:spPr>
        <p:txBody>
          <a:bodyPr>
            <a:normAutofit/>
          </a:bodyPr>
          <a:lstStyle/>
          <a:p>
            <a:r>
              <a:rPr lang="en-US" dirty="0"/>
              <a:t>Why Miners Do Mining?</a:t>
            </a:r>
          </a:p>
        </p:txBody>
      </p:sp>
      <p:sp>
        <p:nvSpPr>
          <p:cNvPr id="3" name="Content Placeholder 2">
            <a:extLst>
              <a:ext uri="{FF2B5EF4-FFF2-40B4-BE49-F238E27FC236}">
                <a16:creationId xmlns:a16="http://schemas.microsoft.com/office/drawing/2014/main" id="{BE79976D-3112-4F8C-974F-DF928B51C7B7}"/>
              </a:ext>
            </a:extLst>
          </p:cNvPr>
          <p:cNvSpPr>
            <a:spLocks noGrp="1"/>
          </p:cNvSpPr>
          <p:nvPr>
            <p:ph idx="1"/>
          </p:nvPr>
        </p:nvSpPr>
        <p:spPr>
          <a:xfrm>
            <a:off x="1451579" y="2015735"/>
            <a:ext cx="9603275" cy="1290174"/>
          </a:xfrm>
        </p:spPr>
        <p:txBody>
          <a:bodyPr>
            <a:normAutofit/>
          </a:bodyPr>
          <a:lstStyle/>
          <a:p>
            <a:r>
              <a:rPr lang="en-US" dirty="0"/>
              <a:t>They do it either for new bitcoin rewards or transaction fees in bitcoins or both.</a:t>
            </a:r>
          </a:p>
          <a:p>
            <a:endParaRPr lang="en-US" dirty="0"/>
          </a:p>
        </p:txBody>
      </p:sp>
      <p:sp>
        <p:nvSpPr>
          <p:cNvPr id="4" name="Slide Number Placeholder 3">
            <a:extLst>
              <a:ext uri="{FF2B5EF4-FFF2-40B4-BE49-F238E27FC236}">
                <a16:creationId xmlns:a16="http://schemas.microsoft.com/office/drawing/2014/main" id="{902AC28B-2B97-499D-A71B-FDC13A56C76C}"/>
              </a:ext>
            </a:extLst>
          </p:cNvPr>
          <p:cNvSpPr>
            <a:spLocks noGrp="1"/>
          </p:cNvSpPr>
          <p:nvPr>
            <p:ph type="sldNum" sz="quarter" idx="12"/>
          </p:nvPr>
        </p:nvSpPr>
        <p:spPr>
          <a:xfrm>
            <a:off x="480060" y="798973"/>
            <a:ext cx="811019" cy="503578"/>
          </a:xfrm>
        </p:spPr>
        <p:txBody>
          <a:bodyPr>
            <a:normAutofit/>
          </a:bodyPr>
          <a:lstStyle/>
          <a:p>
            <a:pPr>
              <a:spcAft>
                <a:spcPts val="600"/>
              </a:spcAft>
            </a:pPr>
            <a:fld id="{6D22F896-40B5-4ADD-8801-0D06FADFA095}" type="slidenum">
              <a:rPr lang="en-US" smtClean="0"/>
              <a:pPr>
                <a:spcAft>
                  <a:spcPts val="600"/>
                </a:spcAft>
              </a:pPr>
              <a:t>10</a:t>
            </a:fld>
            <a:endParaRPr lang="en-US"/>
          </a:p>
        </p:txBody>
      </p:sp>
    </p:spTree>
    <p:extLst>
      <p:ext uri="{BB962C8B-B14F-4D97-AF65-F5344CB8AC3E}">
        <p14:creationId xmlns:p14="http://schemas.microsoft.com/office/powerpoint/2010/main" val="1865053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clock, object&#10;&#10;Description generated with very high confidence">
            <a:extLst>
              <a:ext uri="{FF2B5EF4-FFF2-40B4-BE49-F238E27FC236}">
                <a16:creationId xmlns:a16="http://schemas.microsoft.com/office/drawing/2014/main" id="{5F8BB5F7-0BD2-4CA8-8A10-5C8949FABB8B}"/>
              </a:ext>
            </a:extLst>
          </p:cNvPr>
          <p:cNvPicPr>
            <a:picLocks noChangeAspect="1"/>
          </p:cNvPicPr>
          <p:nvPr/>
        </p:nvPicPr>
        <p:blipFill>
          <a:blip r:embed="rId2"/>
          <a:stretch>
            <a:fillRect/>
          </a:stretch>
        </p:blipFill>
        <p:spPr>
          <a:xfrm>
            <a:off x="9667866" y="1626515"/>
            <a:ext cx="1814733" cy="2031688"/>
          </a:xfrm>
          <a:prstGeom prst="rect">
            <a:avLst/>
          </a:prstGeom>
        </p:spPr>
      </p:pic>
      <p:sp>
        <p:nvSpPr>
          <p:cNvPr id="10" name="Arrow: Curved Up 9">
            <a:extLst>
              <a:ext uri="{FF2B5EF4-FFF2-40B4-BE49-F238E27FC236}">
                <a16:creationId xmlns:a16="http://schemas.microsoft.com/office/drawing/2014/main" id="{33A31D83-1F62-4C28-B9D4-215E9A98AEAE}"/>
              </a:ext>
            </a:extLst>
          </p:cNvPr>
          <p:cNvSpPr/>
          <p:nvPr/>
        </p:nvSpPr>
        <p:spPr>
          <a:xfrm>
            <a:off x="8693425" y="4095427"/>
            <a:ext cx="3763617" cy="553998"/>
          </a:xfrm>
          <a:prstGeom prst="curvedUpArrow">
            <a:avLst>
              <a:gd name="adj1" fmla="val 0"/>
              <a:gd name="adj2" fmla="val 50000"/>
              <a:gd name="adj3" fmla="val 25000"/>
            </a:avLst>
          </a:prstGeom>
          <a:noFill/>
        </p:spPr>
        <p:txBody>
          <a:bodyPr wrap="square" lIns="91440" tIns="45720" rIns="91440" bIns="45720">
            <a:spAutoFit/>
          </a:bodyPr>
          <a:lstStyle/>
          <a:p>
            <a:pPr algn="ctr"/>
            <a:r>
              <a:rPr lang="en-US" sz="3000" b="0" cap="none" spc="0" dirty="0">
                <a:ln w="0"/>
                <a:solidFill>
                  <a:schemeClr val="tx1"/>
                </a:solidFill>
                <a:effectLst>
                  <a:outerShdw blurRad="38100" dist="19050" dir="2700000" algn="tl" rotWithShape="0">
                    <a:schemeClr val="dk1">
                      <a:alpha val="40000"/>
                    </a:schemeClr>
                  </a:outerShdw>
                </a:effectLst>
              </a:rPr>
              <a:t>10 minutes Later</a:t>
            </a:r>
          </a:p>
        </p:txBody>
      </p:sp>
      <p:sp>
        <p:nvSpPr>
          <p:cNvPr id="3" name="Content Placeholder 2">
            <a:extLst>
              <a:ext uri="{FF2B5EF4-FFF2-40B4-BE49-F238E27FC236}">
                <a16:creationId xmlns:a16="http://schemas.microsoft.com/office/drawing/2014/main" id="{D704BB73-B721-4E6D-B355-92B8C7848913}"/>
              </a:ext>
            </a:extLst>
          </p:cNvPr>
          <p:cNvSpPr>
            <a:spLocks noGrp="1"/>
          </p:cNvSpPr>
          <p:nvPr>
            <p:ph idx="4294967295"/>
          </p:nvPr>
        </p:nvSpPr>
        <p:spPr>
          <a:xfrm>
            <a:off x="583095" y="1482606"/>
            <a:ext cx="7712766" cy="3338789"/>
          </a:xfrm>
          <a:prstGeom prst="rect">
            <a:avLst/>
          </a:prstGeom>
        </p:spPr>
        <p:txBody>
          <a:bodyPr/>
          <a:lstStyle/>
          <a:p>
            <a:pPr marL="0" indent="0" algn="just">
              <a:buNone/>
            </a:pPr>
            <a:r>
              <a:rPr lang="en-US" dirty="0"/>
              <a:t>Every node that receives the block –</a:t>
            </a:r>
          </a:p>
          <a:p>
            <a:pPr marL="457200" indent="-457200" algn="just">
              <a:buFont typeface="+mj-lt"/>
              <a:buAutoNum type="arabicPeriod"/>
            </a:pPr>
            <a:r>
              <a:rPr lang="en-US" dirty="0"/>
              <a:t>Verifies the block.</a:t>
            </a:r>
          </a:p>
          <a:p>
            <a:pPr marL="457200" indent="-457200" algn="just">
              <a:buFont typeface="+mj-lt"/>
              <a:buAutoNum type="arabicPeriod"/>
            </a:pPr>
            <a:r>
              <a:rPr lang="en-US" dirty="0"/>
              <a:t>Adds the Transactions to their own ledger.</a:t>
            </a:r>
          </a:p>
          <a:p>
            <a:pPr marL="0" indent="0" algn="just">
              <a:buNone/>
            </a:pPr>
            <a:r>
              <a:rPr lang="en-US" dirty="0"/>
              <a:t>A transaction is successfully executed and confirmed.</a:t>
            </a:r>
          </a:p>
          <a:p>
            <a:pPr marL="0" indent="0" algn="just">
              <a:buNone/>
            </a:pPr>
            <a:r>
              <a:rPr lang="en-US" dirty="0"/>
              <a:t>Bob can now spend the coins he receives from Alice (2.5 BTC)</a:t>
            </a:r>
          </a:p>
        </p:txBody>
      </p:sp>
      <p:sp>
        <p:nvSpPr>
          <p:cNvPr id="5" name="Slide Number Placeholder 4">
            <a:extLst>
              <a:ext uri="{FF2B5EF4-FFF2-40B4-BE49-F238E27FC236}">
                <a16:creationId xmlns:a16="http://schemas.microsoft.com/office/drawing/2014/main" id="{8722117D-4B62-4C0B-991A-A1B6F56630B8}"/>
              </a:ext>
            </a:extLst>
          </p:cNvPr>
          <p:cNvSpPr>
            <a:spLocks noGrp="1"/>
          </p:cNvSpPr>
          <p:nvPr>
            <p:ph type="sldNum" sz="quarter" idx="12"/>
          </p:nvPr>
        </p:nvSpPr>
        <p:spPr>
          <a:xfrm>
            <a:off x="11380981" y="6102493"/>
            <a:ext cx="811019" cy="503578"/>
          </a:xfrm>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608123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9" name="Rectangle 30">
            <a:extLst>
              <a:ext uri="{FF2B5EF4-FFF2-40B4-BE49-F238E27FC236}">
                <a16:creationId xmlns:a16="http://schemas.microsoft.com/office/drawing/2014/main" id="{0CABCAE3-64FC-4149-819F-2C18128241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0" name="Picture 32">
            <a:extLst>
              <a:ext uri="{FF2B5EF4-FFF2-40B4-BE49-F238E27FC236}">
                <a16:creationId xmlns:a16="http://schemas.microsoft.com/office/drawing/2014/main" id="{012FDCFE-9AD2-4D8A-8CBF-B3AA37EBF6D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1" name="Straight Connector 34">
            <a:extLst>
              <a:ext uri="{FF2B5EF4-FFF2-40B4-BE49-F238E27FC236}">
                <a16:creationId xmlns:a16="http://schemas.microsoft.com/office/drawing/2014/main" id="{FBD463FC-4CA8-4FF4-85A3-AF9F4B98D21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36">
            <a:extLst>
              <a:ext uri="{FF2B5EF4-FFF2-40B4-BE49-F238E27FC236}">
                <a16:creationId xmlns:a16="http://schemas.microsoft.com/office/drawing/2014/main" id="{A56012FD-74A8-4C91-B318-435CF2B719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C6EE8CA9-A720-46B0-8E4F-1E94E26E94D4}"/>
              </a:ext>
            </a:extLst>
          </p:cNvPr>
          <p:cNvSpPr>
            <a:spLocks noGrp="1"/>
          </p:cNvSpPr>
          <p:nvPr>
            <p:ph type="title"/>
          </p:nvPr>
        </p:nvSpPr>
        <p:spPr>
          <a:xfrm>
            <a:off x="385475" y="141044"/>
            <a:ext cx="9603275" cy="488008"/>
          </a:xfrm>
        </p:spPr>
        <p:txBody>
          <a:bodyPr vert="horz" lIns="91440" tIns="45720" rIns="91440" bIns="45720" rtlCol="0" anchor="t">
            <a:normAutofit fontScale="90000"/>
          </a:bodyPr>
          <a:lstStyle/>
          <a:p>
            <a:r>
              <a:rPr lang="en-US" dirty="0"/>
              <a:t>Behind the scenes</a:t>
            </a:r>
          </a:p>
        </p:txBody>
      </p:sp>
      <p:sp>
        <p:nvSpPr>
          <p:cNvPr id="7" name="TextBox 6">
            <a:extLst>
              <a:ext uri="{FF2B5EF4-FFF2-40B4-BE49-F238E27FC236}">
                <a16:creationId xmlns:a16="http://schemas.microsoft.com/office/drawing/2014/main" id="{FB7DE370-72B9-43CC-9298-4152412D6C1D}"/>
              </a:ext>
            </a:extLst>
          </p:cNvPr>
          <p:cNvSpPr txBox="1"/>
          <p:nvPr/>
        </p:nvSpPr>
        <p:spPr>
          <a:xfrm flipH="1">
            <a:off x="1449649" y="6268823"/>
            <a:ext cx="9607520" cy="307777"/>
          </a:xfrm>
          <a:prstGeom prst="rect">
            <a:avLst/>
          </a:prstGeom>
          <a:noFill/>
        </p:spPr>
        <p:txBody>
          <a:bodyPr wrap="square" rtlCol="0">
            <a:spAutoFit/>
          </a:bodyPr>
          <a:lstStyle/>
          <a:p>
            <a:r>
              <a:rPr lang="en-US" sz="1400" dirty="0">
                <a:solidFill>
                  <a:schemeClr val="bg1"/>
                </a:solidFill>
              </a:rPr>
              <a:t>Illustration By : </a:t>
            </a:r>
            <a:r>
              <a:rPr lang="en-US" sz="1400" dirty="0">
                <a:solidFill>
                  <a:schemeClr val="bg1"/>
                </a:solidFill>
                <a:hlinkClick r:id="rId3"/>
              </a:rPr>
              <a:t>http://janzac.com/wp-content/uploads/2017/12/Bitcoin-transaction-life-cycle.png</a:t>
            </a:r>
            <a:endParaRPr lang="en-US" sz="1400" dirty="0">
              <a:solidFill>
                <a:schemeClr val="bg1"/>
              </a:solidFill>
            </a:endParaRPr>
          </a:p>
        </p:txBody>
      </p:sp>
      <p:sp>
        <p:nvSpPr>
          <p:cNvPr id="6" name="Slide Number Placeholder 5">
            <a:extLst>
              <a:ext uri="{FF2B5EF4-FFF2-40B4-BE49-F238E27FC236}">
                <a16:creationId xmlns:a16="http://schemas.microsoft.com/office/drawing/2014/main" id="{DCE5F48D-1DF3-4F6C-8AB8-F0C9EA124A07}"/>
              </a:ext>
            </a:extLst>
          </p:cNvPr>
          <p:cNvSpPr>
            <a:spLocks noGrp="1"/>
          </p:cNvSpPr>
          <p:nvPr>
            <p:ph type="sldNum" sz="quarter" idx="12"/>
          </p:nvPr>
        </p:nvSpPr>
        <p:spPr/>
        <p:txBody>
          <a:bodyPr/>
          <a:lstStyle/>
          <a:p>
            <a:fld id="{6D22F896-40B5-4ADD-8801-0D06FADFA095}" type="slidenum">
              <a:rPr lang="en-US" smtClean="0"/>
              <a:t>12</a:t>
            </a:fld>
            <a:endParaRPr lang="en-US" dirty="0"/>
          </a:p>
        </p:txBody>
      </p:sp>
      <p:pic>
        <p:nvPicPr>
          <p:cNvPr id="13" name="Content Placeholder 12">
            <a:extLst>
              <a:ext uri="{FF2B5EF4-FFF2-40B4-BE49-F238E27FC236}">
                <a16:creationId xmlns:a16="http://schemas.microsoft.com/office/drawing/2014/main" id="{CB0FA17A-DFCF-442A-B3EE-7B0146FBB93D}"/>
              </a:ext>
            </a:extLst>
          </p:cNvPr>
          <p:cNvPicPr>
            <a:picLocks noGrp="1" noChangeAspect="1"/>
          </p:cNvPicPr>
          <p:nvPr>
            <p:ph sz="half" idx="2"/>
          </p:nvPr>
        </p:nvPicPr>
        <p:blipFill>
          <a:blip r:embed="rId4"/>
          <a:stretch>
            <a:fillRect/>
          </a:stretch>
        </p:blipFill>
        <p:spPr>
          <a:xfrm>
            <a:off x="1449650" y="629052"/>
            <a:ext cx="9607521" cy="5063050"/>
          </a:xfrm>
        </p:spPr>
      </p:pic>
    </p:spTree>
    <p:extLst>
      <p:ext uri="{BB962C8B-B14F-4D97-AF65-F5344CB8AC3E}">
        <p14:creationId xmlns:p14="http://schemas.microsoft.com/office/powerpoint/2010/main" val="4232991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46CCC-0065-43DE-9CBE-99095F90F1AA}"/>
              </a:ext>
            </a:extLst>
          </p:cNvPr>
          <p:cNvSpPr>
            <a:spLocks noGrp="1"/>
          </p:cNvSpPr>
          <p:nvPr>
            <p:ph type="title"/>
          </p:nvPr>
        </p:nvSpPr>
        <p:spPr/>
        <p:txBody>
          <a:bodyPr/>
          <a:lstStyle/>
          <a:p>
            <a:r>
              <a:rPr lang="en-US" dirty="0"/>
              <a:t>Fun facts</a:t>
            </a:r>
          </a:p>
        </p:txBody>
      </p:sp>
      <p:sp>
        <p:nvSpPr>
          <p:cNvPr id="3" name="Content Placeholder 2">
            <a:extLst>
              <a:ext uri="{FF2B5EF4-FFF2-40B4-BE49-F238E27FC236}">
                <a16:creationId xmlns:a16="http://schemas.microsoft.com/office/drawing/2014/main" id="{0BF81097-0EFB-4C4B-8762-23C90438F0AC}"/>
              </a:ext>
            </a:extLst>
          </p:cNvPr>
          <p:cNvSpPr>
            <a:spLocks noGrp="1"/>
          </p:cNvSpPr>
          <p:nvPr>
            <p:ph idx="1"/>
          </p:nvPr>
        </p:nvSpPr>
        <p:spPr>
          <a:xfrm>
            <a:off x="1351723" y="2015732"/>
            <a:ext cx="9703132" cy="3921242"/>
          </a:xfrm>
        </p:spPr>
        <p:txBody>
          <a:bodyPr>
            <a:normAutofit/>
          </a:bodyPr>
          <a:lstStyle/>
          <a:p>
            <a:pPr marL="0" indent="0">
              <a:buNone/>
            </a:pPr>
            <a:r>
              <a:rPr lang="en-US" i="1" dirty="0"/>
              <a:t>How are new bitcoins generated? </a:t>
            </a:r>
          </a:p>
          <a:p>
            <a:pPr marL="0" indent="0">
              <a:buNone/>
            </a:pPr>
            <a:r>
              <a:rPr lang="en-US" dirty="0"/>
              <a:t>The block reward to the miners is the only way that new bitcoins are created on the network</a:t>
            </a:r>
          </a:p>
          <a:p>
            <a:pPr marL="0" indent="0">
              <a:buNone/>
            </a:pPr>
            <a:r>
              <a:rPr lang="en-US" i="1" dirty="0"/>
              <a:t>How many transactions can a block contain?</a:t>
            </a:r>
          </a:p>
          <a:p>
            <a:r>
              <a:rPr lang="en-US" dirty="0"/>
              <a:t>Currently, there is an hardcoded limit of 1 MB. Each bitcoin transaction is around 250 bytes, hence a maximum of 4000 transactions can fit into a block (2000 in practice).</a:t>
            </a:r>
          </a:p>
          <a:p>
            <a:r>
              <a:rPr lang="en-US" dirty="0"/>
              <a:t>There is a new block created every 10 minutes. Hence, 400 transactions per minute, i.e. 6.5 transactions per second.</a:t>
            </a:r>
          </a:p>
        </p:txBody>
      </p:sp>
      <p:sp>
        <p:nvSpPr>
          <p:cNvPr id="6" name="Slide Number Placeholder 5">
            <a:extLst>
              <a:ext uri="{FF2B5EF4-FFF2-40B4-BE49-F238E27FC236}">
                <a16:creationId xmlns:a16="http://schemas.microsoft.com/office/drawing/2014/main" id="{C22D7A9D-9304-4289-BAEA-916265DD82C1}"/>
              </a:ext>
            </a:extLst>
          </p:cNvPr>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4084547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E4DBB-A9E2-4C46-B832-091282B29FA6}"/>
              </a:ext>
            </a:extLst>
          </p:cNvPr>
          <p:cNvSpPr>
            <a:spLocks noGrp="1"/>
          </p:cNvSpPr>
          <p:nvPr>
            <p:ph type="title"/>
          </p:nvPr>
        </p:nvSpPr>
        <p:spPr/>
        <p:txBody>
          <a:bodyPr>
            <a:normAutofit/>
          </a:bodyPr>
          <a:lstStyle/>
          <a:p>
            <a:r>
              <a:rPr lang="en-US" sz="2000" i="1" cap="none" dirty="0"/>
              <a:t>What Happens If People Try To Send More Than 6.5 Transactions Per Second?</a:t>
            </a:r>
            <a:br>
              <a:rPr lang="en-US" i="1" dirty="0"/>
            </a:br>
            <a:endParaRPr lang="en-US" dirty="0"/>
          </a:p>
        </p:txBody>
      </p:sp>
      <p:sp>
        <p:nvSpPr>
          <p:cNvPr id="3" name="Content Placeholder 2">
            <a:extLst>
              <a:ext uri="{FF2B5EF4-FFF2-40B4-BE49-F238E27FC236}">
                <a16:creationId xmlns:a16="http://schemas.microsoft.com/office/drawing/2014/main" id="{17218CBB-6737-4BE0-8438-342493A561F2}"/>
              </a:ext>
            </a:extLst>
          </p:cNvPr>
          <p:cNvSpPr>
            <a:spLocks noGrp="1"/>
          </p:cNvSpPr>
          <p:nvPr>
            <p:ph idx="1"/>
          </p:nvPr>
        </p:nvSpPr>
        <p:spPr/>
        <p:txBody>
          <a:bodyPr/>
          <a:lstStyle/>
          <a:p>
            <a:r>
              <a:rPr lang="en-US" dirty="0"/>
              <a:t>Every transaction cannot be included in the limited block space. Hence, some transactions will be ignored and stay in the pool of unconfirmed transactions.</a:t>
            </a:r>
          </a:p>
          <a:p>
            <a:r>
              <a:rPr lang="en-US" dirty="0"/>
              <a:t>Transactions selected into the block are the ones that offer the highest transaction fee to the miners.</a:t>
            </a:r>
          </a:p>
          <a:p>
            <a:r>
              <a:rPr lang="en-US" dirty="0"/>
              <a:t>Hence transactions compete with each other to secure a place in the block by offering high transaction fees.</a:t>
            </a:r>
          </a:p>
        </p:txBody>
      </p:sp>
      <p:sp>
        <p:nvSpPr>
          <p:cNvPr id="6" name="Slide Number Placeholder 5">
            <a:extLst>
              <a:ext uri="{FF2B5EF4-FFF2-40B4-BE49-F238E27FC236}">
                <a16:creationId xmlns:a16="http://schemas.microsoft.com/office/drawing/2014/main" id="{2BE724E0-3BBF-4ABF-B7F3-88D289AFA8F1}"/>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4232417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2C026-831F-49BF-8F53-7F3BA56613A3}"/>
              </a:ext>
            </a:extLst>
          </p:cNvPr>
          <p:cNvSpPr>
            <a:spLocks noGrp="1"/>
          </p:cNvSpPr>
          <p:nvPr>
            <p:ph type="title"/>
          </p:nvPr>
        </p:nvSpPr>
        <p:spPr/>
        <p:txBody>
          <a:bodyPr>
            <a:normAutofit/>
          </a:bodyPr>
          <a:lstStyle/>
          <a:p>
            <a:r>
              <a:rPr lang="en-US" sz="2400" i="1" cap="none" dirty="0"/>
              <a:t>Is there a limit to the number of Bitcoins that can be mined?</a:t>
            </a:r>
          </a:p>
        </p:txBody>
      </p:sp>
      <p:sp>
        <p:nvSpPr>
          <p:cNvPr id="3" name="Content Placeholder 2">
            <a:extLst>
              <a:ext uri="{FF2B5EF4-FFF2-40B4-BE49-F238E27FC236}">
                <a16:creationId xmlns:a16="http://schemas.microsoft.com/office/drawing/2014/main" id="{A519A72F-3B4B-470A-BE2D-61D87BCE7A65}"/>
              </a:ext>
            </a:extLst>
          </p:cNvPr>
          <p:cNvSpPr>
            <a:spLocks noGrp="1"/>
          </p:cNvSpPr>
          <p:nvPr>
            <p:ph idx="1"/>
          </p:nvPr>
        </p:nvSpPr>
        <p:spPr>
          <a:xfrm>
            <a:off x="1451579" y="2015732"/>
            <a:ext cx="9603275" cy="4037749"/>
          </a:xfrm>
        </p:spPr>
        <p:txBody>
          <a:bodyPr>
            <a:normAutofit/>
          </a:bodyPr>
          <a:lstStyle/>
          <a:p>
            <a:r>
              <a:rPr lang="en-US" sz="1600" dirty="0"/>
              <a:t>Total circulation of Bitcoins will be 21,000,000 coins. </a:t>
            </a:r>
          </a:p>
          <a:p>
            <a:r>
              <a:rPr lang="en-US" sz="1600" dirty="0"/>
              <a:t>It'll be distributed to network nodes when they make blocks, with the amount cut in half every 4 years.</a:t>
            </a:r>
            <a:br>
              <a:rPr lang="en-US" sz="1600" dirty="0"/>
            </a:br>
            <a:br>
              <a:rPr lang="en-US" sz="1600" dirty="0"/>
            </a:br>
            <a:r>
              <a:rPr lang="en-US" sz="1600" dirty="0"/>
              <a:t>first 4 years: 10,500,000 coins</a:t>
            </a:r>
            <a:br>
              <a:rPr lang="en-US" sz="1600" dirty="0"/>
            </a:br>
            <a:r>
              <a:rPr lang="en-US" sz="1600" dirty="0"/>
              <a:t>next 4 years: 5,250,000 coins</a:t>
            </a:r>
            <a:br>
              <a:rPr lang="en-US" sz="1600" dirty="0"/>
            </a:br>
            <a:r>
              <a:rPr lang="en-US" sz="1600" dirty="0"/>
              <a:t>next 4 years: 2,625,000 coins</a:t>
            </a:r>
            <a:br>
              <a:rPr lang="en-US" sz="1600" dirty="0"/>
            </a:br>
            <a:r>
              <a:rPr lang="en-US" sz="1600" dirty="0"/>
              <a:t>next 4 years: 1,312,500 coins etc...</a:t>
            </a:r>
            <a:br>
              <a:rPr lang="en-US" sz="1600" dirty="0"/>
            </a:br>
            <a:br>
              <a:rPr lang="en-US" sz="1600" dirty="0"/>
            </a:br>
            <a:r>
              <a:rPr lang="en-US" sz="1600" dirty="0"/>
              <a:t>When that runs out, the system can support transaction fees if needed. It's based on open market competition, and there will probably always be nodes willing to process transactions for free.</a:t>
            </a:r>
            <a:br>
              <a:rPr lang="en-US" sz="1600" dirty="0"/>
            </a:br>
            <a:br>
              <a:rPr lang="en-US" sz="1600" dirty="0"/>
            </a:br>
            <a:r>
              <a:rPr lang="en-US" sz="1600" dirty="0"/>
              <a:t>-Satoshi Nakamoto</a:t>
            </a:r>
          </a:p>
        </p:txBody>
      </p:sp>
      <p:sp>
        <p:nvSpPr>
          <p:cNvPr id="6" name="Slide Number Placeholder 5">
            <a:extLst>
              <a:ext uri="{FF2B5EF4-FFF2-40B4-BE49-F238E27FC236}">
                <a16:creationId xmlns:a16="http://schemas.microsoft.com/office/drawing/2014/main" id="{38E342D7-BB3F-4EA3-9AD6-1C897A07206B}"/>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2126128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CABCAE3-64FC-4149-819F-2C18128241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012FDCFE-9AD2-4D8A-8CBF-B3AA37EBF6D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FBD463FC-4CA8-4FF4-85A3-AF9F4B98D21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6012FD-74A8-4C91-B318-435CF2B719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C7157C7B-5BD6-404A-9073-673C1198EFA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44BC347-8964-476D-89D3-92BAE6D56F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3" name="Picture 22">
            <a:extLst>
              <a:ext uri="{FF2B5EF4-FFF2-40B4-BE49-F238E27FC236}">
                <a16:creationId xmlns:a16="http://schemas.microsoft.com/office/drawing/2014/main" id="{5970D13F-8358-42A9-9237-91B5B4DDA4B4}"/>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06BFB317-A03A-48CB-B03E-4504961FA02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528BB2E-BE2B-416D-A6B3-28D6574248C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4183161"/>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 name="Content Placeholder 2">
            <a:extLst>
              <a:ext uri="{FF2B5EF4-FFF2-40B4-BE49-F238E27FC236}">
                <a16:creationId xmlns:a16="http://schemas.microsoft.com/office/drawing/2014/main" id="{9063C174-6825-4FB7-9D63-65D60495143B}"/>
              </a:ext>
            </a:extLst>
          </p:cNvPr>
          <p:cNvSpPr>
            <a:spLocks noGrp="1"/>
          </p:cNvSpPr>
          <p:nvPr>
            <p:ph sz="half" idx="1"/>
          </p:nvPr>
        </p:nvSpPr>
        <p:spPr>
          <a:xfrm>
            <a:off x="801859" y="1143530"/>
            <a:ext cx="10252996" cy="1441930"/>
          </a:xfrm>
        </p:spPr>
        <p:txBody>
          <a:bodyPr vert="horz" lIns="91440" tIns="45720" rIns="91440" bIns="45720" rtlCol="0" anchor="t">
            <a:normAutofit/>
          </a:bodyPr>
          <a:lstStyle/>
          <a:p>
            <a:pPr algn="just"/>
            <a:r>
              <a:rPr lang="en-US" dirty="0"/>
              <a:t>If two or more blocks were created by different miners at the same time and broadcasted, different nodes will have different ledger copies.  A Fork is created.</a:t>
            </a:r>
          </a:p>
          <a:p>
            <a:pPr algn="just"/>
            <a:r>
              <a:rPr lang="en-US" dirty="0"/>
              <a:t>Rule of Thumb- Accept the longest chain of blocks.</a:t>
            </a:r>
          </a:p>
          <a:p>
            <a:endParaRPr lang="en-US" dirty="0"/>
          </a:p>
        </p:txBody>
      </p:sp>
      <p:sp>
        <p:nvSpPr>
          <p:cNvPr id="5" name="Slide Number Placeholder 4">
            <a:extLst>
              <a:ext uri="{FF2B5EF4-FFF2-40B4-BE49-F238E27FC236}">
                <a16:creationId xmlns:a16="http://schemas.microsoft.com/office/drawing/2014/main" id="{AC401100-F9CA-4936-8C91-287DE56190F6}"/>
              </a:ext>
            </a:extLst>
          </p:cNvPr>
          <p:cNvSpPr>
            <a:spLocks noGrp="1"/>
          </p:cNvSpPr>
          <p:nvPr>
            <p:ph type="sldNum" sz="quarter" idx="12"/>
          </p:nvPr>
        </p:nvSpPr>
        <p:spPr/>
        <p:txBody>
          <a:bodyPr/>
          <a:lstStyle/>
          <a:p>
            <a:fld id="{6D22F896-40B5-4ADD-8801-0D06FADFA095}" type="slidenum">
              <a:rPr lang="en-US" smtClean="0"/>
              <a:t>16</a:t>
            </a:fld>
            <a:endParaRPr lang="en-US" dirty="0"/>
          </a:p>
        </p:txBody>
      </p:sp>
      <p:pic>
        <p:nvPicPr>
          <p:cNvPr id="8" name="Content Placeholder 7" descr="A screenshot of a cell phone&#10;&#10;Description generated with very high confidence">
            <a:extLst>
              <a:ext uri="{FF2B5EF4-FFF2-40B4-BE49-F238E27FC236}">
                <a16:creationId xmlns:a16="http://schemas.microsoft.com/office/drawing/2014/main" id="{3A76709F-88AE-41DC-9737-99F0DF764B19}"/>
              </a:ext>
            </a:extLst>
          </p:cNvPr>
          <p:cNvPicPr>
            <a:picLocks noGrp="1" noChangeAspect="1"/>
          </p:cNvPicPr>
          <p:nvPr>
            <p:ph sz="half" idx="2"/>
          </p:nvPr>
        </p:nvPicPr>
        <p:blipFill>
          <a:blip r:embed="rId3"/>
          <a:stretch>
            <a:fillRect/>
          </a:stretch>
        </p:blipFill>
        <p:spPr>
          <a:xfrm>
            <a:off x="801859" y="2676056"/>
            <a:ext cx="10347508" cy="3438994"/>
          </a:xfrm>
        </p:spPr>
      </p:pic>
    </p:spTree>
    <p:extLst>
      <p:ext uri="{BB962C8B-B14F-4D97-AF65-F5344CB8AC3E}">
        <p14:creationId xmlns:p14="http://schemas.microsoft.com/office/powerpoint/2010/main" val="1008328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8A5E7D9-BD15-4DDD-AABC-5FC6ED8DFCAC}"/>
              </a:ext>
            </a:extLst>
          </p:cNvPr>
          <p:cNvSpPr>
            <a:spLocks noGrp="1"/>
          </p:cNvSpPr>
          <p:nvPr>
            <p:ph type="title"/>
          </p:nvPr>
        </p:nvSpPr>
        <p:spPr/>
        <p:txBody>
          <a:bodyPr/>
          <a:lstStyle/>
          <a:p>
            <a:r>
              <a:rPr lang="en-US" dirty="0"/>
              <a:t>The Double Spending problem</a:t>
            </a:r>
          </a:p>
        </p:txBody>
      </p:sp>
      <p:pic>
        <p:nvPicPr>
          <p:cNvPr id="6" name="Content Placeholder 5" descr="Woman">
            <a:extLst>
              <a:ext uri="{FF2B5EF4-FFF2-40B4-BE49-F238E27FC236}">
                <a16:creationId xmlns:a16="http://schemas.microsoft.com/office/drawing/2014/main" id="{88D93989-89D8-4032-BD1B-467DE889A492}"/>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336503" y="2940148"/>
            <a:ext cx="1452489" cy="1452489"/>
          </a:xfrm>
        </p:spPr>
      </p:pic>
      <p:pic>
        <p:nvPicPr>
          <p:cNvPr id="5" name="Graphic 4" descr="Coins">
            <a:extLst>
              <a:ext uri="{FF2B5EF4-FFF2-40B4-BE49-F238E27FC236}">
                <a16:creationId xmlns:a16="http://schemas.microsoft.com/office/drawing/2014/main" id="{A75C9BAD-9A0B-488F-B26A-9FC1EC51BB9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67878" y="3209192"/>
            <a:ext cx="914400" cy="914400"/>
          </a:xfrm>
          <a:prstGeom prst="rect">
            <a:avLst/>
          </a:prstGeom>
        </p:spPr>
      </p:pic>
      <p:cxnSp>
        <p:nvCxnSpPr>
          <p:cNvPr id="9" name="Straight Arrow Connector 8">
            <a:extLst>
              <a:ext uri="{FF2B5EF4-FFF2-40B4-BE49-F238E27FC236}">
                <a16:creationId xmlns:a16="http://schemas.microsoft.com/office/drawing/2014/main" id="{D15FCC28-EC05-4A4A-A9F7-49649B4A9395}"/>
              </a:ext>
            </a:extLst>
          </p:cNvPr>
          <p:cNvCxnSpPr/>
          <p:nvPr/>
        </p:nvCxnSpPr>
        <p:spPr>
          <a:xfrm flipV="1">
            <a:off x="4684542" y="2630658"/>
            <a:ext cx="1223889" cy="79834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pic>
        <p:nvPicPr>
          <p:cNvPr id="11" name="Graphic 10" descr="Man">
            <a:extLst>
              <a:ext uri="{FF2B5EF4-FFF2-40B4-BE49-F238E27FC236}">
                <a16:creationId xmlns:a16="http://schemas.microsoft.com/office/drawing/2014/main" id="{9332B06C-A258-4EC3-AF3D-1DC5D742207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195391" y="1976280"/>
            <a:ext cx="1285919" cy="1285919"/>
          </a:xfrm>
          <a:prstGeom prst="rect">
            <a:avLst/>
          </a:prstGeom>
        </p:spPr>
      </p:pic>
      <p:cxnSp>
        <p:nvCxnSpPr>
          <p:cNvPr id="12" name="Straight Arrow Connector 11">
            <a:extLst>
              <a:ext uri="{FF2B5EF4-FFF2-40B4-BE49-F238E27FC236}">
                <a16:creationId xmlns:a16="http://schemas.microsoft.com/office/drawing/2014/main" id="{0BE449CC-44B8-42C3-806E-80E0ADE22ACC}"/>
              </a:ext>
            </a:extLst>
          </p:cNvPr>
          <p:cNvCxnSpPr>
            <a:cxnSpLocks/>
          </p:cNvCxnSpPr>
          <p:nvPr/>
        </p:nvCxnSpPr>
        <p:spPr>
          <a:xfrm>
            <a:off x="4684542" y="3856383"/>
            <a:ext cx="1223889" cy="874643"/>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pic>
        <p:nvPicPr>
          <p:cNvPr id="17" name="Graphic 16" descr="Woman">
            <a:extLst>
              <a:ext uri="{FF2B5EF4-FFF2-40B4-BE49-F238E27FC236}">
                <a16:creationId xmlns:a16="http://schemas.microsoft.com/office/drawing/2014/main" id="{AFA03C47-2916-4705-A452-EAB9A8C8E3E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08873" y="4372757"/>
            <a:ext cx="1289304" cy="1289304"/>
          </a:xfrm>
          <a:prstGeom prst="rect">
            <a:avLst/>
          </a:prstGeom>
        </p:spPr>
      </p:pic>
      <p:sp>
        <p:nvSpPr>
          <p:cNvPr id="2" name="TextBox 1">
            <a:extLst>
              <a:ext uri="{FF2B5EF4-FFF2-40B4-BE49-F238E27FC236}">
                <a16:creationId xmlns:a16="http://schemas.microsoft.com/office/drawing/2014/main" id="{1E50569A-44BE-4E7F-A533-C9D34044C363}"/>
              </a:ext>
            </a:extLst>
          </p:cNvPr>
          <p:cNvSpPr txBox="1"/>
          <p:nvPr/>
        </p:nvSpPr>
        <p:spPr>
          <a:xfrm flipH="1">
            <a:off x="7803981" y="2756452"/>
            <a:ext cx="3857932" cy="1200329"/>
          </a:xfrm>
          <a:prstGeom prst="rect">
            <a:avLst/>
          </a:prstGeom>
          <a:noFill/>
        </p:spPr>
        <p:txBody>
          <a:bodyPr wrap="square" rtlCol="0">
            <a:spAutoFit/>
          </a:bodyPr>
          <a:lstStyle/>
          <a:p>
            <a:pPr algn="just"/>
            <a:r>
              <a:rPr lang="en-US" dirty="0"/>
              <a:t>Alice can use the same bitcoins  to pay Bob as well as Eve.</a:t>
            </a:r>
          </a:p>
          <a:p>
            <a:pPr algn="just"/>
            <a:endParaRPr lang="en-US" dirty="0"/>
          </a:p>
          <a:p>
            <a:pPr algn="just"/>
            <a:r>
              <a:rPr lang="en-US" dirty="0"/>
              <a:t>This is Double Spending problem.</a:t>
            </a:r>
          </a:p>
        </p:txBody>
      </p:sp>
      <p:sp>
        <p:nvSpPr>
          <p:cNvPr id="3" name="TextBox 2">
            <a:extLst>
              <a:ext uri="{FF2B5EF4-FFF2-40B4-BE49-F238E27FC236}">
                <a16:creationId xmlns:a16="http://schemas.microsoft.com/office/drawing/2014/main" id="{00D010BF-0F17-4DD5-B4F2-17402C9D8F7C}"/>
              </a:ext>
            </a:extLst>
          </p:cNvPr>
          <p:cNvSpPr txBox="1"/>
          <p:nvPr/>
        </p:nvSpPr>
        <p:spPr>
          <a:xfrm flipH="1">
            <a:off x="1704840" y="4412974"/>
            <a:ext cx="874842" cy="369332"/>
          </a:xfrm>
          <a:prstGeom prst="rect">
            <a:avLst/>
          </a:prstGeom>
          <a:noFill/>
        </p:spPr>
        <p:txBody>
          <a:bodyPr wrap="square" rtlCol="0">
            <a:spAutoFit/>
          </a:bodyPr>
          <a:lstStyle/>
          <a:p>
            <a:r>
              <a:rPr lang="en-US" b="1" dirty="0"/>
              <a:t>Alice</a:t>
            </a:r>
          </a:p>
        </p:txBody>
      </p:sp>
      <p:sp>
        <p:nvSpPr>
          <p:cNvPr id="4" name="TextBox 3">
            <a:extLst>
              <a:ext uri="{FF2B5EF4-FFF2-40B4-BE49-F238E27FC236}">
                <a16:creationId xmlns:a16="http://schemas.microsoft.com/office/drawing/2014/main" id="{781CA1FB-559C-460D-8FD0-D0A05C9C4059}"/>
              </a:ext>
            </a:extLst>
          </p:cNvPr>
          <p:cNvSpPr txBox="1"/>
          <p:nvPr/>
        </p:nvSpPr>
        <p:spPr>
          <a:xfrm>
            <a:off x="6555314" y="3177068"/>
            <a:ext cx="619080" cy="369332"/>
          </a:xfrm>
          <a:prstGeom prst="rect">
            <a:avLst/>
          </a:prstGeom>
          <a:noFill/>
        </p:spPr>
        <p:txBody>
          <a:bodyPr wrap="square" rtlCol="0">
            <a:spAutoFit/>
          </a:bodyPr>
          <a:lstStyle/>
          <a:p>
            <a:r>
              <a:rPr lang="en-US" b="1" dirty="0"/>
              <a:t>Bob</a:t>
            </a:r>
          </a:p>
        </p:txBody>
      </p:sp>
      <p:sp>
        <p:nvSpPr>
          <p:cNvPr id="8" name="TextBox 7">
            <a:extLst>
              <a:ext uri="{FF2B5EF4-FFF2-40B4-BE49-F238E27FC236}">
                <a16:creationId xmlns:a16="http://schemas.microsoft.com/office/drawing/2014/main" id="{5F51DC5B-90A9-4D5D-8AA6-FF150A2092A3}"/>
              </a:ext>
            </a:extLst>
          </p:cNvPr>
          <p:cNvSpPr txBox="1"/>
          <p:nvPr/>
        </p:nvSpPr>
        <p:spPr>
          <a:xfrm>
            <a:off x="6597443" y="5595674"/>
            <a:ext cx="569580" cy="369332"/>
          </a:xfrm>
          <a:prstGeom prst="rect">
            <a:avLst/>
          </a:prstGeom>
          <a:noFill/>
        </p:spPr>
        <p:txBody>
          <a:bodyPr wrap="none" rtlCol="0">
            <a:spAutoFit/>
          </a:bodyPr>
          <a:lstStyle/>
          <a:p>
            <a:r>
              <a:rPr lang="en-US" b="1" dirty="0"/>
              <a:t>Eve</a:t>
            </a:r>
          </a:p>
        </p:txBody>
      </p:sp>
      <p:sp>
        <p:nvSpPr>
          <p:cNvPr id="14" name="Slide Number Placeholder 13">
            <a:extLst>
              <a:ext uri="{FF2B5EF4-FFF2-40B4-BE49-F238E27FC236}">
                <a16:creationId xmlns:a16="http://schemas.microsoft.com/office/drawing/2014/main" id="{8FA1E870-E8BE-416E-B7FE-0E7DD5C282BA}"/>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2843043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9" name="Rectangle 11">
            <a:extLst>
              <a:ext uri="{FF2B5EF4-FFF2-40B4-BE49-F238E27FC236}">
                <a16:creationId xmlns:a16="http://schemas.microsoft.com/office/drawing/2014/main" id="{C630F413-44CE-4746-9821-9E0107978E7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22D671B1-B099-4F9C-B9CC-9D22B4DAF8A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21" name="Straight Connector 15">
            <a:extLst>
              <a:ext uri="{FF2B5EF4-FFF2-40B4-BE49-F238E27FC236}">
                <a16:creationId xmlns:a16="http://schemas.microsoft.com/office/drawing/2014/main" id="{7552FBEF-FA69-427B-8245-0A518E0513D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8" name="Title 1">
            <a:extLst>
              <a:ext uri="{FF2B5EF4-FFF2-40B4-BE49-F238E27FC236}">
                <a16:creationId xmlns:a16="http://schemas.microsoft.com/office/drawing/2014/main" id="{898488B7-DBD3-40E7-B54B-4DA6C5693EF3}"/>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22" name="Content Placeholder 4" descr="A map with text&#10;&#10;Description generated with high confidence">
            <a:extLst>
              <a:ext uri="{FF2B5EF4-FFF2-40B4-BE49-F238E27FC236}">
                <a16:creationId xmlns:a16="http://schemas.microsoft.com/office/drawing/2014/main" id="{269FDA8B-FE36-4B33-8D21-717A1CD8F7D6}"/>
              </a:ext>
            </a:extLst>
          </p:cNvPr>
          <p:cNvPicPr>
            <a:picLocks noChangeAspect="1"/>
          </p:cNvPicPr>
          <p:nvPr/>
        </p:nvPicPr>
        <p:blipFill>
          <a:blip r:embed="rId2"/>
          <a:stretch>
            <a:fillRect/>
          </a:stretch>
        </p:blipFill>
        <p:spPr>
          <a:xfrm>
            <a:off x="667130" y="287304"/>
            <a:ext cx="5156689" cy="5927229"/>
          </a:xfrm>
          <a:prstGeom prst="rect">
            <a:avLst/>
          </a:prstGeom>
        </p:spPr>
      </p:pic>
      <p:sp>
        <p:nvSpPr>
          <p:cNvPr id="2" name="Title 1">
            <a:extLst>
              <a:ext uri="{FF2B5EF4-FFF2-40B4-BE49-F238E27FC236}">
                <a16:creationId xmlns:a16="http://schemas.microsoft.com/office/drawing/2014/main" id="{526F3AD4-B9BC-4FF0-9503-4D7B229A7AB6}"/>
              </a:ext>
            </a:extLst>
          </p:cNvPr>
          <p:cNvSpPr>
            <a:spLocks noGrp="1"/>
          </p:cNvSpPr>
          <p:nvPr>
            <p:ph type="title"/>
          </p:nvPr>
        </p:nvSpPr>
        <p:spPr>
          <a:xfrm>
            <a:off x="7555992" y="707475"/>
            <a:ext cx="3157577" cy="1312001"/>
          </a:xfrm>
        </p:spPr>
        <p:txBody>
          <a:bodyPr anchor="t">
            <a:normAutofit/>
          </a:bodyPr>
          <a:lstStyle/>
          <a:p>
            <a:r>
              <a:rPr lang="en-US" sz="2800"/>
              <a:t>Why cheating is not possible!</a:t>
            </a:r>
          </a:p>
        </p:txBody>
      </p:sp>
      <p:pic>
        <p:nvPicPr>
          <p:cNvPr id="5" name="Content Placeholder 4" descr="Earth Globe Americas">
            <a:extLst>
              <a:ext uri="{FF2B5EF4-FFF2-40B4-BE49-F238E27FC236}">
                <a16:creationId xmlns:a16="http://schemas.microsoft.com/office/drawing/2014/main" id="{7765D2D2-FEDF-46EF-B77A-DEF0E206C530}"/>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7793786" y="2726950"/>
            <a:ext cx="2735620" cy="2735620"/>
          </a:xfrm>
        </p:spPr>
      </p:pic>
      <p:sp>
        <p:nvSpPr>
          <p:cNvPr id="8" name="TextBox 7">
            <a:extLst>
              <a:ext uri="{FF2B5EF4-FFF2-40B4-BE49-F238E27FC236}">
                <a16:creationId xmlns:a16="http://schemas.microsoft.com/office/drawing/2014/main" id="{1102CB14-E84D-41F1-B6CE-E822913B8470}"/>
              </a:ext>
            </a:extLst>
          </p:cNvPr>
          <p:cNvSpPr txBox="1"/>
          <p:nvPr/>
        </p:nvSpPr>
        <p:spPr>
          <a:xfrm>
            <a:off x="6446672" y="5583098"/>
            <a:ext cx="5399586" cy="1200329"/>
          </a:xfrm>
          <a:prstGeom prst="rect">
            <a:avLst/>
          </a:prstGeom>
          <a:noFill/>
        </p:spPr>
        <p:txBody>
          <a:bodyPr wrap="square" rtlCol="0">
            <a:spAutoFit/>
          </a:bodyPr>
          <a:lstStyle/>
          <a:p>
            <a:pPr algn="just"/>
            <a:r>
              <a:rPr lang="en-US" dirty="0"/>
              <a:t>Alice would need computing power of more than 50% </a:t>
            </a:r>
          </a:p>
          <a:p>
            <a:pPr algn="just"/>
            <a:r>
              <a:rPr lang="en-US" dirty="0"/>
              <a:t>of the network to have at least a 50% chance to come up with more number of blocks before anyone else in the network solves a single block</a:t>
            </a:r>
          </a:p>
        </p:txBody>
      </p:sp>
      <p:sp>
        <p:nvSpPr>
          <p:cNvPr id="10" name="TextBox 9">
            <a:extLst>
              <a:ext uri="{FF2B5EF4-FFF2-40B4-BE49-F238E27FC236}">
                <a16:creationId xmlns:a16="http://schemas.microsoft.com/office/drawing/2014/main" id="{B1572426-78E1-48D2-A6D4-A46CBCC2BF18}"/>
              </a:ext>
            </a:extLst>
          </p:cNvPr>
          <p:cNvSpPr txBox="1"/>
          <p:nvPr/>
        </p:nvSpPr>
        <p:spPr>
          <a:xfrm flipH="1">
            <a:off x="622854" y="6215269"/>
            <a:ext cx="5200965" cy="369332"/>
          </a:xfrm>
          <a:prstGeom prst="rect">
            <a:avLst/>
          </a:prstGeom>
          <a:noFill/>
        </p:spPr>
        <p:txBody>
          <a:bodyPr wrap="square" rtlCol="0">
            <a:spAutoFit/>
          </a:bodyPr>
          <a:lstStyle/>
          <a:p>
            <a:r>
              <a:rPr lang="en-US" dirty="0">
                <a:hlinkClick r:id="rId5"/>
              </a:rPr>
              <a:t>Illustration: Mark Montgomery/IEEE Spectrum</a:t>
            </a:r>
            <a:endParaRPr lang="en-US" dirty="0"/>
          </a:p>
        </p:txBody>
      </p:sp>
      <p:pic>
        <p:nvPicPr>
          <p:cNvPr id="11" name="Picture 10">
            <a:extLst>
              <a:ext uri="{FF2B5EF4-FFF2-40B4-BE49-F238E27FC236}">
                <a16:creationId xmlns:a16="http://schemas.microsoft.com/office/drawing/2014/main" id="{57D42B8F-1273-41EC-9B74-5E160B75ECED}"/>
              </a:ext>
            </a:extLst>
          </p:cNvPr>
          <p:cNvPicPr>
            <a:picLocks noChangeAspect="1"/>
          </p:cNvPicPr>
          <p:nvPr/>
        </p:nvPicPr>
        <p:blipFill>
          <a:blip r:embed="rId6"/>
          <a:stretch>
            <a:fillRect/>
          </a:stretch>
        </p:blipFill>
        <p:spPr>
          <a:xfrm>
            <a:off x="7639948" y="2599883"/>
            <a:ext cx="2735620" cy="2727668"/>
          </a:xfrm>
          <a:prstGeom prst="rect">
            <a:avLst/>
          </a:prstGeom>
        </p:spPr>
      </p:pic>
      <p:sp>
        <p:nvSpPr>
          <p:cNvPr id="6" name="Slide Number Placeholder 5">
            <a:extLst>
              <a:ext uri="{FF2B5EF4-FFF2-40B4-BE49-F238E27FC236}">
                <a16:creationId xmlns:a16="http://schemas.microsoft.com/office/drawing/2014/main" id="{82577200-8791-4AC3-BB7A-392478C04284}"/>
              </a:ext>
            </a:extLst>
          </p:cNvPr>
          <p:cNvSpPr>
            <a:spLocks noGrp="1"/>
          </p:cNvSpPr>
          <p:nvPr>
            <p:ph type="sldNum" sz="quarter" idx="12"/>
          </p:nvPr>
        </p:nvSpPr>
        <p:spPr>
          <a:xfrm>
            <a:off x="11478934" y="287304"/>
            <a:ext cx="712763" cy="503578"/>
          </a:xfrm>
          <a:solidFill>
            <a:schemeClr val="bg2">
              <a:lumMod val="75000"/>
            </a:schemeClr>
          </a:solidFill>
        </p:spPr>
        <p:txBody>
          <a:bodyPr/>
          <a:lstStyle/>
          <a:p>
            <a:fld id="{6D22F896-40B5-4ADD-8801-0D06FADFA095}" type="slidenum">
              <a:rPr lang="en-US" smtClean="0">
                <a:solidFill>
                  <a:schemeClr val="tx1"/>
                </a:solidFill>
              </a:rPr>
              <a:t>18</a:t>
            </a:fld>
            <a:endParaRPr lang="en-US" dirty="0">
              <a:solidFill>
                <a:schemeClr val="tx1"/>
              </a:solidFill>
            </a:endParaRPr>
          </a:p>
        </p:txBody>
      </p:sp>
    </p:spTree>
    <p:extLst>
      <p:ext uri="{BB962C8B-B14F-4D97-AF65-F5344CB8AC3E}">
        <p14:creationId xmlns:p14="http://schemas.microsoft.com/office/powerpoint/2010/main" val="182736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5F6D-B44A-4EA5-A6A4-0E1CB34A4D4E}"/>
              </a:ext>
            </a:extLst>
          </p:cNvPr>
          <p:cNvSpPr>
            <a:spLocks noGrp="1"/>
          </p:cNvSpPr>
          <p:nvPr>
            <p:ph type="title"/>
          </p:nvPr>
        </p:nvSpPr>
        <p:spPr>
          <a:xfrm>
            <a:off x="1451579" y="804519"/>
            <a:ext cx="9603275" cy="1049235"/>
          </a:xfrm>
        </p:spPr>
        <p:txBody>
          <a:bodyPr>
            <a:normAutofit/>
          </a:bodyPr>
          <a:lstStyle/>
          <a:p>
            <a:r>
              <a:rPr lang="en-US" dirty="0"/>
              <a:t>BLOCKCHAIN applications</a:t>
            </a:r>
          </a:p>
        </p:txBody>
      </p:sp>
      <p:sp>
        <p:nvSpPr>
          <p:cNvPr id="3" name="Content Placeholder 2">
            <a:extLst>
              <a:ext uri="{FF2B5EF4-FFF2-40B4-BE49-F238E27FC236}">
                <a16:creationId xmlns:a16="http://schemas.microsoft.com/office/drawing/2014/main" id="{A5025971-69EE-4BFD-B1AB-A700C2343782}"/>
              </a:ext>
            </a:extLst>
          </p:cNvPr>
          <p:cNvSpPr>
            <a:spLocks noGrp="1"/>
          </p:cNvSpPr>
          <p:nvPr>
            <p:ph idx="1"/>
          </p:nvPr>
        </p:nvSpPr>
        <p:spPr>
          <a:xfrm>
            <a:off x="1451579" y="2015732"/>
            <a:ext cx="9603275" cy="3450613"/>
          </a:xfrm>
        </p:spPr>
        <p:txBody>
          <a:bodyPr>
            <a:normAutofit/>
          </a:bodyPr>
          <a:lstStyle/>
          <a:p>
            <a:pPr>
              <a:lnSpc>
                <a:spcPct val="110000"/>
              </a:lnSpc>
            </a:pPr>
            <a:r>
              <a:rPr lang="en-US" sz="1700" dirty="0" err="1"/>
              <a:t>Storj</a:t>
            </a:r>
            <a:r>
              <a:rPr lang="en-US" sz="1700" dirty="0"/>
              <a:t> – Blockchain for cloud storage</a:t>
            </a:r>
          </a:p>
          <a:p>
            <a:pPr>
              <a:lnSpc>
                <a:spcPct val="110000"/>
              </a:lnSpc>
            </a:pPr>
            <a:r>
              <a:rPr lang="en-US" sz="1700" dirty="0"/>
              <a:t>Chronicled – uses blockchain for version controlling in Contracts and Legal Documents</a:t>
            </a:r>
          </a:p>
          <a:p>
            <a:pPr>
              <a:lnSpc>
                <a:spcPct val="110000"/>
              </a:lnSpc>
            </a:pPr>
            <a:r>
              <a:rPr lang="en-US" sz="1700" dirty="0"/>
              <a:t>Charity- Used to help Syrian Refugees</a:t>
            </a:r>
          </a:p>
          <a:p>
            <a:pPr>
              <a:lnSpc>
                <a:spcPct val="110000"/>
              </a:lnSpc>
            </a:pPr>
            <a:r>
              <a:rPr lang="en-US" sz="1700" dirty="0" err="1"/>
              <a:t>BitCongress</a:t>
            </a:r>
            <a:r>
              <a:rPr lang="en-US" sz="1700" dirty="0"/>
              <a:t>- BlockChain for </a:t>
            </a:r>
            <a:r>
              <a:rPr lang="en-US" sz="1700" dirty="0" err="1"/>
              <a:t>unhackable</a:t>
            </a:r>
            <a:r>
              <a:rPr lang="en-US" sz="1700" dirty="0"/>
              <a:t> electronic-voting system</a:t>
            </a:r>
          </a:p>
          <a:p>
            <a:pPr>
              <a:lnSpc>
                <a:spcPct val="110000"/>
              </a:lnSpc>
            </a:pPr>
            <a:r>
              <a:rPr lang="en-US" sz="1700" dirty="0" err="1"/>
              <a:t>MedRec</a:t>
            </a:r>
            <a:r>
              <a:rPr lang="en-US" sz="1700" dirty="0"/>
              <a:t>- Blockchain for healthcare  (EHR)</a:t>
            </a:r>
          </a:p>
          <a:p>
            <a:pPr>
              <a:lnSpc>
                <a:spcPct val="110000"/>
              </a:lnSpc>
            </a:pPr>
            <a:r>
              <a:rPr lang="en-US" sz="1700" dirty="0"/>
              <a:t>Digital Identity Management </a:t>
            </a:r>
          </a:p>
          <a:p>
            <a:pPr>
              <a:lnSpc>
                <a:spcPct val="110000"/>
              </a:lnSpc>
            </a:pPr>
            <a:r>
              <a:rPr lang="en-US" sz="1700" dirty="0"/>
              <a:t>Digital assets- Stocks, Bonds, land titles, frequent flyer miles, etc..</a:t>
            </a:r>
          </a:p>
          <a:p>
            <a:pPr marL="0" indent="0">
              <a:lnSpc>
                <a:spcPct val="110000"/>
              </a:lnSpc>
              <a:buNone/>
            </a:pPr>
            <a:r>
              <a:rPr lang="en-US" sz="1700" dirty="0"/>
              <a:t>And so on…</a:t>
            </a:r>
          </a:p>
        </p:txBody>
      </p:sp>
      <p:sp>
        <p:nvSpPr>
          <p:cNvPr id="6" name="Slide Number Placeholder 5">
            <a:extLst>
              <a:ext uri="{FF2B5EF4-FFF2-40B4-BE49-F238E27FC236}">
                <a16:creationId xmlns:a16="http://schemas.microsoft.com/office/drawing/2014/main" id="{0090A2A2-002F-413C-80A4-6F29401C7BC7}"/>
              </a:ext>
            </a:extLst>
          </p:cNvPr>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1037161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88669B-B14A-4A5D-8757-3266B1CD96B8}"/>
              </a:ext>
            </a:extLst>
          </p:cNvPr>
          <p:cNvSpPr>
            <a:spLocks noGrp="1"/>
          </p:cNvSpPr>
          <p:nvPr>
            <p:ph idx="4294967295"/>
          </p:nvPr>
        </p:nvSpPr>
        <p:spPr>
          <a:xfrm>
            <a:off x="755374" y="609600"/>
            <a:ext cx="5910469" cy="4856163"/>
          </a:xfrm>
          <a:prstGeom prst="rect">
            <a:avLst/>
          </a:prstGeom>
        </p:spPr>
        <p:txBody>
          <a:bodyPr/>
          <a:lstStyle/>
          <a:p>
            <a:pPr marL="0" indent="0" algn="just">
              <a:buFont typeface="Arial"/>
              <a:buNone/>
            </a:pPr>
            <a:endParaRPr lang="en-US" dirty="0"/>
          </a:p>
          <a:p>
            <a:pPr marL="0" indent="0" algn="just">
              <a:buFont typeface="Arial"/>
              <a:buNone/>
            </a:pPr>
            <a:endParaRPr lang="en-US" dirty="0"/>
          </a:p>
          <a:p>
            <a:pPr marL="0" indent="0" algn="just">
              <a:buFont typeface="Arial"/>
              <a:buNone/>
            </a:pPr>
            <a:r>
              <a:rPr lang="en-US" dirty="0"/>
              <a:t>“The blockchain will do to the financial system what the internet did to media”</a:t>
            </a:r>
          </a:p>
          <a:p>
            <a:pPr marL="0" indent="0" algn="just">
              <a:buFont typeface="Arial"/>
              <a:buNone/>
            </a:pPr>
            <a:r>
              <a:rPr lang="en-US" sz="1800" dirty="0"/>
              <a:t>Joi Ito, Neha </a:t>
            </a:r>
            <a:r>
              <a:rPr lang="en-US" sz="1800" dirty="0" err="1"/>
              <a:t>Narula</a:t>
            </a:r>
            <a:r>
              <a:rPr lang="en-US" sz="1800" dirty="0"/>
              <a:t> and </a:t>
            </a:r>
            <a:r>
              <a:rPr lang="en-US" sz="1800" dirty="0" err="1"/>
              <a:t>Robleh</a:t>
            </a:r>
            <a:r>
              <a:rPr lang="en-US" sz="1800" dirty="0"/>
              <a:t> Ali - Harvard Business Review</a:t>
            </a:r>
          </a:p>
          <a:p>
            <a:pPr marL="0" indent="0" algn="just">
              <a:buFont typeface="Arial"/>
              <a:buNone/>
            </a:pPr>
            <a:endParaRPr lang="en-US" sz="1800" dirty="0"/>
          </a:p>
          <a:p>
            <a:pPr marL="0" indent="0" algn="just">
              <a:buFont typeface="Arial"/>
              <a:buNone/>
            </a:pPr>
            <a:r>
              <a:rPr lang="en-US" sz="1800" dirty="0"/>
              <a:t>Blockchain was created to enable </a:t>
            </a:r>
            <a:r>
              <a:rPr lang="en-US" sz="1800" dirty="0" err="1"/>
              <a:t>BitCoin</a:t>
            </a:r>
            <a:r>
              <a:rPr lang="en-US" sz="1800" dirty="0"/>
              <a:t>- the first decentralized digital currency</a:t>
            </a:r>
          </a:p>
          <a:p>
            <a:pPr marL="0" indent="0">
              <a:buFont typeface="Arial"/>
              <a:buNone/>
            </a:pPr>
            <a:endParaRPr lang="en-US" dirty="0"/>
          </a:p>
        </p:txBody>
      </p:sp>
      <p:pic>
        <p:nvPicPr>
          <p:cNvPr id="4" name="Picture 3" descr="A close up of a logo&#10;&#10;Description generated with high confidence">
            <a:extLst>
              <a:ext uri="{FF2B5EF4-FFF2-40B4-BE49-F238E27FC236}">
                <a16:creationId xmlns:a16="http://schemas.microsoft.com/office/drawing/2014/main" id="{F3B65B0B-E339-416E-A105-AD5A7DF083B2}"/>
              </a:ext>
            </a:extLst>
          </p:cNvPr>
          <p:cNvPicPr>
            <a:picLocks noChangeAspect="1"/>
          </p:cNvPicPr>
          <p:nvPr/>
        </p:nvPicPr>
        <p:blipFill>
          <a:blip r:embed="rId2"/>
          <a:stretch>
            <a:fillRect/>
          </a:stretch>
        </p:blipFill>
        <p:spPr>
          <a:xfrm>
            <a:off x="7022656" y="488671"/>
            <a:ext cx="4732021" cy="5143501"/>
          </a:xfrm>
          <a:prstGeom prst="rect">
            <a:avLst/>
          </a:prstGeom>
        </p:spPr>
      </p:pic>
      <p:sp>
        <p:nvSpPr>
          <p:cNvPr id="5" name="TextBox 4">
            <a:extLst>
              <a:ext uri="{FF2B5EF4-FFF2-40B4-BE49-F238E27FC236}">
                <a16:creationId xmlns:a16="http://schemas.microsoft.com/office/drawing/2014/main" id="{81BD6254-FCEE-48CA-BD4B-4C7F642A36D3}"/>
              </a:ext>
            </a:extLst>
          </p:cNvPr>
          <p:cNvSpPr txBox="1"/>
          <p:nvPr/>
        </p:nvSpPr>
        <p:spPr>
          <a:xfrm>
            <a:off x="7421216" y="5632172"/>
            <a:ext cx="5068293" cy="923330"/>
          </a:xfrm>
          <a:prstGeom prst="rect">
            <a:avLst/>
          </a:prstGeom>
          <a:noFill/>
        </p:spPr>
        <p:txBody>
          <a:bodyPr wrap="square" rtlCol="0">
            <a:spAutoFit/>
          </a:bodyPr>
          <a:lstStyle/>
          <a:p>
            <a:r>
              <a:rPr lang="en-US"/>
              <a:t>Image Source : </a:t>
            </a:r>
            <a:r>
              <a:rPr lang="en-US">
                <a:hlinkClick r:id="rId3"/>
              </a:rPr>
              <a:t>https://blockgeeks.com</a:t>
            </a:r>
            <a:endParaRPr lang="en-US"/>
          </a:p>
          <a:p>
            <a:endParaRPr lang="en-US"/>
          </a:p>
          <a:p>
            <a:endParaRPr lang="en-US" dirty="0"/>
          </a:p>
        </p:txBody>
      </p:sp>
      <p:sp>
        <p:nvSpPr>
          <p:cNvPr id="7" name="Slide Number Placeholder 6">
            <a:extLst>
              <a:ext uri="{FF2B5EF4-FFF2-40B4-BE49-F238E27FC236}">
                <a16:creationId xmlns:a16="http://schemas.microsoft.com/office/drawing/2014/main" id="{91EB1CD5-3155-442B-BD13-04AE966BFC86}"/>
              </a:ext>
            </a:extLst>
          </p:cNvPr>
          <p:cNvSpPr>
            <a:spLocks noGrp="1"/>
          </p:cNvSpPr>
          <p:nvPr>
            <p:ph type="sldNum" sz="quarter" idx="12"/>
          </p:nvPr>
        </p:nvSpPr>
        <p:spPr>
          <a:xfrm>
            <a:off x="11380981" y="6102493"/>
            <a:ext cx="811019" cy="503578"/>
          </a:xfrm>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414251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B087D5F-1841-4038-95AB-7172DD531913}"/>
              </a:ext>
            </a:extLst>
          </p:cNvPr>
          <p:cNvSpPr>
            <a:spLocks noGrp="1"/>
          </p:cNvSpPr>
          <p:nvPr>
            <p:ph type="sldNum" sz="quarter" idx="12"/>
          </p:nvPr>
        </p:nvSpPr>
        <p:spPr/>
        <p:txBody>
          <a:bodyPr/>
          <a:lstStyle/>
          <a:p>
            <a:fld id="{6D22F896-40B5-4ADD-8801-0D06FADFA095}" type="slidenum">
              <a:rPr lang="en-US" smtClean="0"/>
              <a:pPr/>
              <a:t>20</a:t>
            </a:fld>
            <a:endParaRPr lang="en-US" dirty="0"/>
          </a:p>
        </p:txBody>
      </p:sp>
      <p:pic>
        <p:nvPicPr>
          <p:cNvPr id="5" name="Picture 4">
            <a:extLst>
              <a:ext uri="{FF2B5EF4-FFF2-40B4-BE49-F238E27FC236}">
                <a16:creationId xmlns:a16="http://schemas.microsoft.com/office/drawing/2014/main" id="{0F1DE841-9B89-4C82-92D2-31C67CE2347A}"/>
              </a:ext>
            </a:extLst>
          </p:cNvPr>
          <p:cNvPicPr/>
          <p:nvPr/>
        </p:nvPicPr>
        <p:blipFill>
          <a:blip r:embed="rId2"/>
          <a:stretch>
            <a:fillRect/>
          </a:stretch>
        </p:blipFill>
        <p:spPr>
          <a:xfrm>
            <a:off x="1431235" y="0"/>
            <a:ext cx="8733182" cy="6125417"/>
          </a:xfrm>
          <a:prstGeom prst="rect">
            <a:avLst/>
          </a:prstGeom>
        </p:spPr>
      </p:pic>
      <p:sp>
        <p:nvSpPr>
          <p:cNvPr id="6" name="TextBox 5">
            <a:extLst>
              <a:ext uri="{FF2B5EF4-FFF2-40B4-BE49-F238E27FC236}">
                <a16:creationId xmlns:a16="http://schemas.microsoft.com/office/drawing/2014/main" id="{C2382FDD-CDA3-4C06-B578-20EF4A269A7E}"/>
              </a:ext>
            </a:extLst>
          </p:cNvPr>
          <p:cNvSpPr txBox="1"/>
          <p:nvPr/>
        </p:nvSpPr>
        <p:spPr>
          <a:xfrm>
            <a:off x="887896" y="6204930"/>
            <a:ext cx="10416208" cy="307777"/>
          </a:xfrm>
          <a:prstGeom prst="rect">
            <a:avLst/>
          </a:prstGeom>
          <a:noFill/>
        </p:spPr>
        <p:txBody>
          <a:bodyPr wrap="square" rtlCol="0">
            <a:spAutoFit/>
          </a:bodyPr>
          <a:lstStyle/>
          <a:p>
            <a:pPr algn="ctr"/>
            <a:r>
              <a:rPr lang="en-US" sz="1400" dirty="0">
                <a:solidFill>
                  <a:schemeClr val="bg1"/>
                </a:solidFill>
              </a:rPr>
              <a:t>Image Source : https://x9.org/wp-content/uploads/2016/02/Blockchain_FSS.pptx</a:t>
            </a:r>
            <a:endParaRPr lang="en-US" dirty="0"/>
          </a:p>
        </p:txBody>
      </p:sp>
    </p:spTree>
    <p:extLst>
      <p:ext uri="{BB962C8B-B14F-4D97-AF65-F5344CB8AC3E}">
        <p14:creationId xmlns:p14="http://schemas.microsoft.com/office/powerpoint/2010/main" val="3229795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F6AFD-06D1-4F01-9CB9-2FFFAA10DBE4}"/>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4F7B192E-946D-4642-B7FA-AB90366B899D}"/>
              </a:ext>
            </a:extLst>
          </p:cNvPr>
          <p:cNvSpPr>
            <a:spLocks noGrp="1"/>
          </p:cNvSpPr>
          <p:nvPr>
            <p:ph idx="1"/>
          </p:nvPr>
        </p:nvSpPr>
        <p:spPr/>
        <p:txBody>
          <a:bodyPr/>
          <a:lstStyle/>
          <a:p>
            <a:r>
              <a:rPr lang="en-US" dirty="0"/>
              <a:t>TRANSPARENCY</a:t>
            </a:r>
          </a:p>
          <a:p>
            <a:r>
              <a:rPr lang="en-US" dirty="0"/>
              <a:t>NO DOWNTIME, 24*7 ACTIVE ( Vs </a:t>
            </a:r>
            <a:r>
              <a:rPr lang="en-US"/>
              <a:t>Banks have </a:t>
            </a:r>
            <a:r>
              <a:rPr lang="en-US" dirty="0"/>
              <a:t>Holidays And Time Zone Gaps)</a:t>
            </a:r>
          </a:p>
          <a:p>
            <a:r>
              <a:rPr lang="en-US" dirty="0"/>
              <a:t>DECENTRALIZATION </a:t>
            </a:r>
          </a:p>
          <a:p>
            <a:r>
              <a:rPr lang="en-US" dirty="0"/>
              <a:t>USER CONTROLLED NETWORK (80 % Consensus for upgrade)</a:t>
            </a:r>
          </a:p>
          <a:p>
            <a:r>
              <a:rPr lang="en-US" dirty="0"/>
              <a:t>PERMISSIONLESS (vs SWIFT which is permissioned)</a:t>
            </a:r>
          </a:p>
          <a:p>
            <a:r>
              <a:rPr lang="en-US" dirty="0"/>
              <a:t>FASTER TRANSACTION SETTLEMENTS</a:t>
            </a:r>
          </a:p>
          <a:p>
            <a:endParaRPr lang="en-US" dirty="0"/>
          </a:p>
        </p:txBody>
      </p:sp>
      <p:sp>
        <p:nvSpPr>
          <p:cNvPr id="6" name="Slide Number Placeholder 5">
            <a:extLst>
              <a:ext uri="{FF2B5EF4-FFF2-40B4-BE49-F238E27FC236}">
                <a16:creationId xmlns:a16="http://schemas.microsoft.com/office/drawing/2014/main" id="{537FAFCE-9E2C-4CE9-B45F-AA02054C85B4}"/>
              </a:ext>
            </a:extLst>
          </p:cNvPr>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3225490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64E89-D21D-4DFD-9A5A-164A446DC7AF}"/>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C429D7BF-EE72-401F-ADE6-F16FD4A87E7E}"/>
              </a:ext>
            </a:extLst>
          </p:cNvPr>
          <p:cNvSpPr>
            <a:spLocks noGrp="1"/>
          </p:cNvSpPr>
          <p:nvPr>
            <p:ph idx="1"/>
          </p:nvPr>
        </p:nvSpPr>
        <p:spPr>
          <a:xfrm>
            <a:off x="931077" y="2043867"/>
            <a:ext cx="10984261" cy="3450613"/>
          </a:xfrm>
        </p:spPr>
        <p:txBody>
          <a:bodyPr/>
          <a:lstStyle/>
          <a:p>
            <a:r>
              <a:rPr lang="en-US" dirty="0"/>
              <a:t>Too much computing power all over the world is consumed in blockchain mining. (23 Terawatt pH)</a:t>
            </a:r>
          </a:p>
          <a:p>
            <a:r>
              <a:rPr lang="en-US" dirty="0"/>
              <a:t>Scalability issue- only 6.5 transactions per second. </a:t>
            </a:r>
          </a:p>
          <a:p>
            <a:r>
              <a:rPr lang="en-US" dirty="0"/>
              <a:t>Increased Mining fees (about 14$) make small transactions impossible.</a:t>
            </a:r>
          </a:p>
          <a:p>
            <a:r>
              <a:rPr lang="en-US" dirty="0"/>
              <a:t>Can be used for illegal activities, as only public keys of the users are known.</a:t>
            </a:r>
          </a:p>
          <a:p>
            <a:r>
              <a:rPr lang="en-US" dirty="0"/>
              <a:t>Loss of private key of a user results in loss of bitcoins associated with the corresponding public key.</a:t>
            </a:r>
          </a:p>
          <a:p>
            <a:r>
              <a:rPr lang="en-US" dirty="0"/>
              <a:t>Businesses demand Confidentiality, Blockchain promotes transparency. How to adapt for business needs? Private Blockchains</a:t>
            </a:r>
          </a:p>
          <a:p>
            <a:endParaRPr lang="en-US" dirty="0"/>
          </a:p>
        </p:txBody>
      </p:sp>
      <p:sp>
        <p:nvSpPr>
          <p:cNvPr id="6" name="Slide Number Placeholder 5">
            <a:extLst>
              <a:ext uri="{FF2B5EF4-FFF2-40B4-BE49-F238E27FC236}">
                <a16:creationId xmlns:a16="http://schemas.microsoft.com/office/drawing/2014/main" id="{BDAA802B-1CAE-4709-8C1D-19D03868C187}"/>
              </a:ext>
            </a:extLst>
          </p:cNvPr>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3782290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AF695-322C-489E-A6B2-51BFF3EDA7C8}"/>
              </a:ext>
            </a:extLst>
          </p:cNvPr>
          <p:cNvSpPr>
            <a:spLocks noGrp="1"/>
          </p:cNvSpPr>
          <p:nvPr>
            <p:ph type="title"/>
          </p:nvPr>
        </p:nvSpPr>
        <p:spPr/>
        <p:txBody>
          <a:bodyPr>
            <a:normAutofit/>
          </a:bodyPr>
          <a:lstStyle/>
          <a:p>
            <a:r>
              <a:rPr lang="en-US" dirty="0"/>
              <a:t>Open problem and solutions</a:t>
            </a:r>
          </a:p>
        </p:txBody>
      </p:sp>
      <p:sp>
        <p:nvSpPr>
          <p:cNvPr id="3" name="Content Placeholder 2">
            <a:extLst>
              <a:ext uri="{FF2B5EF4-FFF2-40B4-BE49-F238E27FC236}">
                <a16:creationId xmlns:a16="http://schemas.microsoft.com/office/drawing/2014/main" id="{6D21FFD1-AE5B-4D6B-8841-687964E65CC1}"/>
              </a:ext>
            </a:extLst>
          </p:cNvPr>
          <p:cNvSpPr>
            <a:spLocks noGrp="1"/>
          </p:cNvSpPr>
          <p:nvPr>
            <p:ph idx="1"/>
          </p:nvPr>
        </p:nvSpPr>
        <p:spPr/>
        <p:txBody>
          <a:bodyPr/>
          <a:lstStyle/>
          <a:p>
            <a:pPr marL="0" indent="0">
              <a:buNone/>
            </a:pPr>
            <a:r>
              <a:rPr lang="en-US" dirty="0"/>
              <a:t>Scalability  (Only 6.5 Transactions per second)</a:t>
            </a:r>
          </a:p>
          <a:p>
            <a:pPr marL="0" indent="0">
              <a:buNone/>
            </a:pPr>
            <a:r>
              <a:rPr lang="en-US" dirty="0"/>
              <a:t>Solutions:</a:t>
            </a:r>
          </a:p>
          <a:p>
            <a:pPr marL="457200" indent="-457200">
              <a:buAutoNum type="arabicPeriod"/>
            </a:pPr>
            <a:r>
              <a:rPr lang="en-US" dirty="0"/>
              <a:t>Increase block size (e.g. 1MB to 2 MB or 8MB)</a:t>
            </a:r>
          </a:p>
          <a:p>
            <a:pPr marL="457200" indent="-457200">
              <a:buAutoNum type="arabicPeriod"/>
            </a:pPr>
            <a:r>
              <a:rPr lang="en-US" dirty="0" err="1"/>
              <a:t>SegWit</a:t>
            </a:r>
            <a:endParaRPr lang="en-US" dirty="0"/>
          </a:p>
          <a:p>
            <a:pPr marL="457200" indent="-457200">
              <a:buAutoNum type="arabicPeriod"/>
            </a:pPr>
            <a:r>
              <a:rPr lang="en-US" dirty="0" err="1"/>
              <a:t>Schnorr</a:t>
            </a:r>
            <a:r>
              <a:rPr lang="en-US" dirty="0"/>
              <a:t> Signatures (25% storage &amp; cost reduction, increased privacy)</a:t>
            </a:r>
          </a:p>
          <a:p>
            <a:pPr marL="457200" indent="-457200">
              <a:buAutoNum type="arabicPeriod"/>
            </a:pPr>
            <a:r>
              <a:rPr lang="en-US" dirty="0"/>
              <a:t>Lightning Network – guarantees faster transactions, almost for free. </a:t>
            </a:r>
          </a:p>
          <a:p>
            <a:endParaRPr lang="en-US" dirty="0"/>
          </a:p>
        </p:txBody>
      </p:sp>
      <p:sp>
        <p:nvSpPr>
          <p:cNvPr id="6" name="Slide Number Placeholder 5">
            <a:extLst>
              <a:ext uri="{FF2B5EF4-FFF2-40B4-BE49-F238E27FC236}">
                <a16:creationId xmlns:a16="http://schemas.microsoft.com/office/drawing/2014/main" id="{91ED4C61-0488-4A96-83BF-43C082DA288A}"/>
              </a:ext>
            </a:extLst>
          </p:cNvPr>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4147059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0F48-9861-42E3-A15A-6E26EC8F19F7}"/>
              </a:ext>
            </a:extLst>
          </p:cNvPr>
          <p:cNvSpPr>
            <a:spLocks noGrp="1"/>
          </p:cNvSpPr>
          <p:nvPr>
            <p:ph type="title"/>
          </p:nvPr>
        </p:nvSpPr>
        <p:spPr/>
        <p:txBody>
          <a:bodyPr/>
          <a:lstStyle/>
          <a:p>
            <a:r>
              <a:rPr lang="en-US" dirty="0"/>
              <a:t>Comparison with other existing solutions for same problem</a:t>
            </a:r>
          </a:p>
        </p:txBody>
      </p:sp>
      <p:sp>
        <p:nvSpPr>
          <p:cNvPr id="3" name="Content Placeholder 2">
            <a:extLst>
              <a:ext uri="{FF2B5EF4-FFF2-40B4-BE49-F238E27FC236}">
                <a16:creationId xmlns:a16="http://schemas.microsoft.com/office/drawing/2014/main" id="{B71D8812-B0EC-4ACF-954F-594C5624A759}"/>
              </a:ext>
            </a:extLst>
          </p:cNvPr>
          <p:cNvSpPr>
            <a:spLocks noGrp="1"/>
          </p:cNvSpPr>
          <p:nvPr>
            <p:ph idx="1"/>
          </p:nvPr>
        </p:nvSpPr>
        <p:spPr>
          <a:xfrm>
            <a:off x="1451579" y="2592507"/>
            <a:ext cx="9603275" cy="3450613"/>
          </a:xfrm>
        </p:spPr>
        <p:txBody>
          <a:bodyPr/>
          <a:lstStyle/>
          <a:p>
            <a:r>
              <a:rPr lang="en-US" dirty="0"/>
              <a:t>Alternate cryptocurrencies – </a:t>
            </a:r>
            <a:r>
              <a:rPr lang="en-US" dirty="0" err="1"/>
              <a:t>Litecoin</a:t>
            </a:r>
            <a:r>
              <a:rPr lang="en-US" dirty="0"/>
              <a:t>, </a:t>
            </a:r>
            <a:r>
              <a:rPr lang="en-US" dirty="0" err="1"/>
              <a:t>Etheruem</a:t>
            </a:r>
            <a:r>
              <a:rPr lang="en-US" dirty="0"/>
              <a:t>, etc. (over 1270)</a:t>
            </a:r>
          </a:p>
          <a:p>
            <a:r>
              <a:rPr lang="en-US" dirty="0"/>
              <a:t>Easier to mine than Bitcoins</a:t>
            </a:r>
          </a:p>
          <a:p>
            <a:r>
              <a:rPr lang="en-US" dirty="0"/>
              <a:t>Greater Risks</a:t>
            </a:r>
          </a:p>
          <a:p>
            <a:r>
              <a:rPr lang="en-US" dirty="0"/>
              <a:t>Lesser Liquidity</a:t>
            </a:r>
          </a:p>
        </p:txBody>
      </p:sp>
      <p:sp>
        <p:nvSpPr>
          <p:cNvPr id="6" name="Slide Number Placeholder 5">
            <a:extLst>
              <a:ext uri="{FF2B5EF4-FFF2-40B4-BE49-F238E27FC236}">
                <a16:creationId xmlns:a16="http://schemas.microsoft.com/office/drawing/2014/main" id="{A98ABC5F-9790-4148-946B-448F49F18BD9}"/>
              </a:ext>
            </a:extLst>
          </p:cNvPr>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2375880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9E360C36-23A0-490F-BA14-9901F936A16F}"/>
              </a:ext>
            </a:extLst>
          </p:cNvPr>
          <p:cNvGraphicFramePr>
            <a:graphicFrameLocks noGrp="1"/>
          </p:cNvGraphicFramePr>
          <p:nvPr>
            <p:extLst>
              <p:ext uri="{D42A27DB-BD31-4B8C-83A1-F6EECF244321}">
                <p14:modId xmlns:p14="http://schemas.microsoft.com/office/powerpoint/2010/main" val="3929191046"/>
              </p:ext>
            </p:extLst>
          </p:nvPr>
        </p:nvGraphicFramePr>
        <p:xfrm>
          <a:off x="410816" y="541542"/>
          <a:ext cx="10986054" cy="5531457"/>
        </p:xfrm>
        <a:graphic>
          <a:graphicData uri="http://schemas.openxmlformats.org/drawingml/2006/table">
            <a:tbl>
              <a:tblPr firstRow="1" bandRow="1">
                <a:tableStyleId>{5C22544A-7EE6-4342-B048-85BDC9FD1C3A}</a:tableStyleId>
              </a:tblPr>
              <a:tblGrid>
                <a:gridCol w="1018868">
                  <a:extLst>
                    <a:ext uri="{9D8B030D-6E8A-4147-A177-3AD203B41FA5}">
                      <a16:colId xmlns:a16="http://schemas.microsoft.com/office/drawing/2014/main" val="2749516763"/>
                    </a:ext>
                  </a:extLst>
                </a:gridCol>
                <a:gridCol w="2197892">
                  <a:extLst>
                    <a:ext uri="{9D8B030D-6E8A-4147-A177-3AD203B41FA5}">
                      <a16:colId xmlns:a16="http://schemas.microsoft.com/office/drawing/2014/main" val="2024848491"/>
                    </a:ext>
                  </a:extLst>
                </a:gridCol>
                <a:gridCol w="1935508">
                  <a:extLst>
                    <a:ext uri="{9D8B030D-6E8A-4147-A177-3AD203B41FA5}">
                      <a16:colId xmlns:a16="http://schemas.microsoft.com/office/drawing/2014/main" val="74062442"/>
                    </a:ext>
                  </a:extLst>
                </a:gridCol>
                <a:gridCol w="2171768">
                  <a:extLst>
                    <a:ext uri="{9D8B030D-6E8A-4147-A177-3AD203B41FA5}">
                      <a16:colId xmlns:a16="http://schemas.microsoft.com/office/drawing/2014/main" val="1396183069"/>
                    </a:ext>
                  </a:extLst>
                </a:gridCol>
                <a:gridCol w="1831009">
                  <a:extLst>
                    <a:ext uri="{9D8B030D-6E8A-4147-A177-3AD203B41FA5}">
                      <a16:colId xmlns:a16="http://schemas.microsoft.com/office/drawing/2014/main" val="1238682655"/>
                    </a:ext>
                  </a:extLst>
                </a:gridCol>
                <a:gridCol w="1831009">
                  <a:extLst>
                    <a:ext uri="{9D8B030D-6E8A-4147-A177-3AD203B41FA5}">
                      <a16:colId xmlns:a16="http://schemas.microsoft.com/office/drawing/2014/main" val="2875459560"/>
                    </a:ext>
                  </a:extLst>
                </a:gridCol>
              </a:tblGrid>
              <a:tr h="885576">
                <a:tc>
                  <a:txBody>
                    <a:bodyPr/>
                    <a:lstStyle/>
                    <a:p>
                      <a:endParaRPr lang="en-US" dirty="0"/>
                    </a:p>
                  </a:txBody>
                  <a:tcPr/>
                </a:tc>
                <a:tc>
                  <a:txBody>
                    <a:bodyPr/>
                    <a:lstStyle/>
                    <a:p>
                      <a:r>
                        <a:rPr lang="en-US" dirty="0"/>
                        <a:t>LITECOIN</a:t>
                      </a:r>
                    </a:p>
                  </a:txBody>
                  <a:tcPr/>
                </a:tc>
                <a:tc>
                  <a:txBody>
                    <a:bodyPr/>
                    <a:lstStyle/>
                    <a:p>
                      <a:r>
                        <a:rPr lang="en-US" dirty="0"/>
                        <a:t>ETHEREUM</a:t>
                      </a:r>
                    </a:p>
                  </a:txBody>
                  <a:tcPr/>
                </a:tc>
                <a:tc>
                  <a:txBody>
                    <a:bodyPr/>
                    <a:lstStyle/>
                    <a:p>
                      <a:r>
                        <a:rPr lang="en-US" dirty="0"/>
                        <a:t>ZCASH</a:t>
                      </a:r>
                    </a:p>
                  </a:txBody>
                  <a:tcPr/>
                </a:tc>
                <a:tc>
                  <a:txBody>
                    <a:bodyPr/>
                    <a:lstStyle/>
                    <a:p>
                      <a:r>
                        <a:rPr lang="en-US" dirty="0"/>
                        <a:t>DASH</a:t>
                      </a:r>
                    </a:p>
                    <a:p>
                      <a:r>
                        <a:rPr lang="en-US" dirty="0"/>
                        <a:t>(DARKCOIN)</a:t>
                      </a:r>
                    </a:p>
                  </a:txBody>
                  <a:tcPr/>
                </a:tc>
                <a:tc>
                  <a:txBody>
                    <a:bodyPr/>
                    <a:lstStyle/>
                    <a:p>
                      <a:r>
                        <a:rPr lang="en-US" dirty="0"/>
                        <a:t>RIPPLE </a:t>
                      </a:r>
                    </a:p>
                    <a:p>
                      <a:r>
                        <a:rPr lang="en-US" dirty="0"/>
                        <a:t>(XRP)</a:t>
                      </a:r>
                    </a:p>
                  </a:txBody>
                  <a:tcPr/>
                </a:tc>
                <a:extLst>
                  <a:ext uri="{0D108BD9-81ED-4DB2-BD59-A6C34878D82A}">
                    <a16:rowId xmlns:a16="http://schemas.microsoft.com/office/drawing/2014/main" val="3868489332"/>
                  </a:ext>
                </a:extLst>
              </a:tr>
              <a:tr h="439641">
                <a:tc>
                  <a:txBody>
                    <a:bodyPr/>
                    <a:lstStyle/>
                    <a:p>
                      <a:r>
                        <a:rPr lang="en-US" dirty="0"/>
                        <a:t>Year</a:t>
                      </a:r>
                    </a:p>
                  </a:txBody>
                  <a:tcPr/>
                </a:tc>
                <a:tc>
                  <a:txBody>
                    <a:bodyPr/>
                    <a:lstStyle/>
                    <a:p>
                      <a:r>
                        <a:rPr lang="en-US" dirty="0"/>
                        <a:t>2011</a:t>
                      </a:r>
                    </a:p>
                  </a:txBody>
                  <a:tcPr/>
                </a:tc>
                <a:tc>
                  <a:txBody>
                    <a:bodyPr/>
                    <a:lstStyle/>
                    <a:p>
                      <a:r>
                        <a:rPr lang="en-US" dirty="0"/>
                        <a:t>2015</a:t>
                      </a:r>
                    </a:p>
                  </a:txBody>
                  <a:tcPr/>
                </a:tc>
                <a:tc>
                  <a:txBody>
                    <a:bodyPr/>
                    <a:lstStyle/>
                    <a:p>
                      <a:r>
                        <a:rPr lang="en-US" dirty="0"/>
                        <a:t>2016</a:t>
                      </a:r>
                    </a:p>
                  </a:txBody>
                  <a:tcPr/>
                </a:tc>
                <a:tc>
                  <a:txBody>
                    <a:bodyPr/>
                    <a:lstStyle/>
                    <a:p>
                      <a:r>
                        <a:rPr lang="en-US" dirty="0"/>
                        <a:t>2014</a:t>
                      </a:r>
                    </a:p>
                  </a:txBody>
                  <a:tcPr/>
                </a:tc>
                <a:tc>
                  <a:txBody>
                    <a:bodyPr/>
                    <a:lstStyle/>
                    <a:p>
                      <a:r>
                        <a:rPr lang="en-US" dirty="0"/>
                        <a:t>2012</a:t>
                      </a:r>
                    </a:p>
                  </a:txBody>
                  <a:tcPr/>
                </a:tc>
                <a:extLst>
                  <a:ext uri="{0D108BD9-81ED-4DB2-BD59-A6C34878D82A}">
                    <a16:rowId xmlns:a16="http://schemas.microsoft.com/office/drawing/2014/main" val="113065997"/>
                  </a:ext>
                </a:extLst>
              </a:tr>
              <a:tr h="912843">
                <a:tc rowSpan="4">
                  <a:txBody>
                    <a:bodyPr/>
                    <a:lstStyle/>
                    <a:p>
                      <a:pPr algn="ctr"/>
                      <a:r>
                        <a:rPr lang="en-US" sz="3600" i="1" dirty="0"/>
                        <a:t>Features</a:t>
                      </a:r>
                      <a:endParaRPr lang="en-US" i="1" dirty="0"/>
                    </a:p>
                  </a:txBody>
                  <a:tcPr vert="vert2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Faster block generation rate</a:t>
                      </a:r>
                    </a:p>
                    <a:p>
                      <a:endParaRPr lang="en-US" dirty="0"/>
                    </a:p>
                  </a:txBody>
                  <a:tcPr/>
                </a:tc>
                <a:tc>
                  <a:txBody>
                    <a:bodyPr/>
                    <a:lstStyle/>
                    <a:p>
                      <a:r>
                        <a:rPr lang="en-US" dirty="0"/>
                        <a:t>Smart Contracts</a:t>
                      </a:r>
                    </a:p>
                  </a:txBody>
                  <a:tcPr/>
                </a:tc>
                <a:tc>
                  <a:txBody>
                    <a:bodyPr/>
                    <a:lstStyle/>
                    <a:p>
                      <a:r>
                        <a:rPr lang="en-US" dirty="0"/>
                        <a:t>Extra Privacy and Selective Transparency</a:t>
                      </a:r>
                    </a:p>
                  </a:txBody>
                  <a:tcPr/>
                </a:tc>
                <a:tc>
                  <a:txBody>
                    <a:bodyPr/>
                    <a:lstStyle/>
                    <a:p>
                      <a:r>
                        <a:rPr lang="en-US" dirty="0"/>
                        <a:t>Secretive Bitcoin</a:t>
                      </a:r>
                    </a:p>
                  </a:txBody>
                  <a:tcPr/>
                </a:tc>
                <a:tc>
                  <a:txBody>
                    <a:bodyPr/>
                    <a:lstStyle/>
                    <a:p>
                      <a:r>
                        <a:rPr lang="en-US" dirty="0"/>
                        <a:t>Real-time global payment network</a:t>
                      </a:r>
                    </a:p>
                  </a:txBody>
                  <a:tcPr/>
                </a:tc>
                <a:extLst>
                  <a:ext uri="{0D108BD9-81ED-4DB2-BD59-A6C34878D82A}">
                    <a16:rowId xmlns:a16="http://schemas.microsoft.com/office/drawing/2014/main" val="3302036270"/>
                  </a:ext>
                </a:extLst>
              </a:tr>
              <a:tr h="912843">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Faster transaction confirmation (2.5 vs 10)</a:t>
                      </a:r>
                    </a:p>
                    <a:p>
                      <a:endParaRPr lang="en-US" dirty="0"/>
                    </a:p>
                  </a:txBody>
                  <a:tcPr/>
                </a:tc>
                <a:tc>
                  <a:txBody>
                    <a:bodyPr/>
                    <a:lstStyle/>
                    <a:p>
                      <a:r>
                        <a:rPr lang="en-US" dirty="0"/>
                        <a:t>Decentralized Applications</a:t>
                      </a:r>
                    </a:p>
                  </a:txBody>
                  <a:tcPr/>
                </a:tc>
                <a:tc>
                  <a:txBody>
                    <a:bodyPr/>
                    <a:lstStyle/>
                    <a:p>
                      <a:r>
                        <a:rPr lang="en-US" dirty="0"/>
                        <a:t>All transactions are recorded and published on blockchain</a:t>
                      </a:r>
                    </a:p>
                  </a:txBody>
                  <a:tcPr/>
                </a:tc>
                <a:tc>
                  <a:txBody>
                    <a:bodyPr/>
                    <a:lstStyle/>
                    <a:p>
                      <a:r>
                        <a:rPr lang="en-US" dirty="0"/>
                        <a:t>More Anonymity than Bitcoin</a:t>
                      </a:r>
                    </a:p>
                  </a:txBody>
                  <a:tcPr/>
                </a:tc>
                <a:tc>
                  <a:txBody>
                    <a:bodyPr/>
                    <a:lstStyle/>
                    <a:p>
                      <a:r>
                        <a:rPr lang="en-US" dirty="0"/>
                        <a:t>Offers instant, certain and low-cost international payments.</a:t>
                      </a:r>
                    </a:p>
                  </a:txBody>
                  <a:tcPr/>
                </a:tc>
                <a:extLst>
                  <a:ext uri="{0D108BD9-81ED-4DB2-BD59-A6C34878D82A}">
                    <a16:rowId xmlns:a16="http://schemas.microsoft.com/office/drawing/2014/main" val="2136218896"/>
                  </a:ext>
                </a:extLst>
              </a:tr>
              <a:tr h="885576">
                <a:tc vMerge="1">
                  <a:txBody>
                    <a:bodyPr/>
                    <a:lstStyle/>
                    <a:p>
                      <a:endParaRPr lang="en-US" dirty="0"/>
                    </a:p>
                  </a:txBody>
                  <a:tcPr/>
                </a:tc>
                <a:tc>
                  <a:txBody>
                    <a:bodyPr/>
                    <a:lstStyle/>
                    <a:p>
                      <a:r>
                        <a:rPr lang="en-US" dirty="0"/>
                        <a:t>Uses “scrypt” as proof of work</a:t>
                      </a:r>
                    </a:p>
                  </a:txBody>
                  <a:tcPr/>
                </a:tc>
                <a:tc>
                  <a:txBody>
                    <a:bodyPr/>
                    <a:lstStyle/>
                    <a:p>
                      <a:r>
                        <a:rPr lang="en-US" dirty="0"/>
                        <a:t>Ether</a:t>
                      </a:r>
                    </a:p>
                  </a:txBody>
                  <a:tcPr/>
                </a:tc>
                <a:tc>
                  <a:txBody>
                    <a:bodyPr/>
                    <a:lstStyle/>
                    <a:p>
                      <a:r>
                        <a:rPr lang="en-US" dirty="0"/>
                        <a:t>Sender, recipient and Amount remain private.</a:t>
                      </a:r>
                    </a:p>
                  </a:txBody>
                  <a:tcPr/>
                </a:tc>
                <a:tc>
                  <a:txBody>
                    <a:bodyPr/>
                    <a:lstStyle/>
                    <a:p>
                      <a:r>
                        <a:rPr lang="en-US" dirty="0"/>
                        <a:t>Makes transactions untraceable</a:t>
                      </a:r>
                    </a:p>
                  </a:txBody>
                  <a:tcPr/>
                </a:tc>
                <a:tc>
                  <a:txBody>
                    <a:bodyPr/>
                    <a:lstStyle/>
                    <a:p>
                      <a:r>
                        <a:rPr lang="en-US" dirty="0"/>
                        <a:t>Does not need “Mining”</a:t>
                      </a:r>
                    </a:p>
                  </a:txBody>
                  <a:tcPr/>
                </a:tc>
                <a:extLst>
                  <a:ext uri="{0D108BD9-81ED-4DB2-BD59-A6C34878D82A}">
                    <a16:rowId xmlns:a16="http://schemas.microsoft.com/office/drawing/2014/main" val="1582477134"/>
                  </a:ext>
                </a:extLst>
              </a:tr>
              <a:tr h="912843">
                <a:tc vMerge="1">
                  <a:txBody>
                    <a:bodyPr/>
                    <a:lstStyle/>
                    <a:p>
                      <a:endParaRPr lang="en-US" dirty="0"/>
                    </a:p>
                  </a:txBody>
                  <a:tcPr/>
                </a:tc>
                <a:tc>
                  <a:txBody>
                    <a:bodyPr/>
                    <a:lstStyle/>
                    <a:p>
                      <a:r>
                        <a:rPr lang="en-US" dirty="0"/>
                        <a:t>Scrypt can be decoded with Consumer Grade CPUS</a:t>
                      </a:r>
                    </a:p>
                  </a:txBody>
                  <a:tcPr/>
                </a:tc>
                <a:tc>
                  <a:txBody>
                    <a:bodyPr/>
                    <a:lstStyle/>
                    <a:p>
                      <a:endParaRPr lang="en-US"/>
                    </a:p>
                  </a:txBody>
                  <a:tcPr/>
                </a:tc>
                <a:tc>
                  <a:txBody>
                    <a:bodyPr/>
                    <a:lstStyle/>
                    <a:p>
                      <a:r>
                        <a:rPr lang="en-US" dirty="0"/>
                        <a:t>Uses “Zero-knowledge Proofs”</a:t>
                      </a:r>
                    </a:p>
                  </a:txBody>
                  <a:tcPr/>
                </a:tc>
                <a:tc>
                  <a:txBody>
                    <a:bodyPr/>
                    <a:lstStyle/>
                    <a:p>
                      <a:endParaRPr lang="en-US"/>
                    </a:p>
                  </a:txBody>
                  <a:tcPr/>
                </a:tc>
                <a:tc>
                  <a:txBody>
                    <a:bodyPr/>
                    <a:lstStyle/>
                    <a:p>
                      <a:r>
                        <a:rPr lang="en-US" dirty="0"/>
                        <a:t>Less Computing power, Less Network latency</a:t>
                      </a:r>
                    </a:p>
                  </a:txBody>
                  <a:tcPr/>
                </a:tc>
                <a:extLst>
                  <a:ext uri="{0D108BD9-81ED-4DB2-BD59-A6C34878D82A}">
                    <a16:rowId xmlns:a16="http://schemas.microsoft.com/office/drawing/2014/main" val="3429617945"/>
                  </a:ext>
                </a:extLst>
              </a:tr>
            </a:tbl>
          </a:graphicData>
        </a:graphic>
      </p:graphicFrame>
      <p:sp>
        <p:nvSpPr>
          <p:cNvPr id="4" name="Slide Number Placeholder 3">
            <a:extLst>
              <a:ext uri="{FF2B5EF4-FFF2-40B4-BE49-F238E27FC236}">
                <a16:creationId xmlns:a16="http://schemas.microsoft.com/office/drawing/2014/main" id="{DBEE4E46-3BA7-4487-8117-BAA18634CE33}"/>
              </a:ext>
            </a:extLst>
          </p:cNvPr>
          <p:cNvSpPr>
            <a:spLocks noGrp="1"/>
          </p:cNvSpPr>
          <p:nvPr>
            <p:ph type="sldNum" sz="quarter" idx="12"/>
          </p:nvPr>
        </p:nvSpPr>
        <p:spPr>
          <a:xfrm>
            <a:off x="11380981" y="6102493"/>
            <a:ext cx="811019" cy="503578"/>
          </a:xfrm>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1050633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C57C5-63DA-4C5F-90B0-0616B0400063}"/>
              </a:ext>
            </a:extLst>
          </p:cNvPr>
          <p:cNvSpPr>
            <a:spLocks noGrp="1"/>
          </p:cNvSpPr>
          <p:nvPr>
            <p:ph type="title"/>
          </p:nvPr>
        </p:nvSpPr>
        <p:spPr/>
        <p:txBody>
          <a:bodyPr/>
          <a:lstStyle/>
          <a:p>
            <a:r>
              <a:rPr lang="en-US" dirty="0"/>
              <a:t>References slide</a:t>
            </a:r>
          </a:p>
        </p:txBody>
      </p:sp>
      <p:sp>
        <p:nvSpPr>
          <p:cNvPr id="3" name="Content Placeholder 2">
            <a:extLst>
              <a:ext uri="{FF2B5EF4-FFF2-40B4-BE49-F238E27FC236}">
                <a16:creationId xmlns:a16="http://schemas.microsoft.com/office/drawing/2014/main" id="{94FFB995-0A23-41C0-8012-198F957DDAE8}"/>
              </a:ext>
            </a:extLst>
          </p:cNvPr>
          <p:cNvSpPr>
            <a:spLocks noGrp="1"/>
          </p:cNvSpPr>
          <p:nvPr>
            <p:ph idx="1"/>
          </p:nvPr>
        </p:nvSpPr>
        <p:spPr/>
        <p:txBody>
          <a:bodyPr/>
          <a:lstStyle/>
          <a:p>
            <a:r>
              <a:rPr lang="en-US" dirty="0">
                <a:hlinkClick r:id="rId2"/>
              </a:rPr>
              <a:t>https://bitcoin.org/bitcoin.pdf</a:t>
            </a:r>
            <a:endParaRPr lang="en-US" dirty="0"/>
          </a:p>
          <a:p>
            <a:r>
              <a:rPr lang="en-US" dirty="0">
                <a:hlinkClick r:id="rId3"/>
              </a:rPr>
              <a:t>http://www.imponderablethings.com/2014/04/how-bitcoin-works-in-5-minutes.html</a:t>
            </a:r>
            <a:endParaRPr lang="en-US" dirty="0"/>
          </a:p>
          <a:p>
            <a:r>
              <a:rPr lang="en-US" dirty="0">
                <a:hlinkClick r:id="rId4"/>
              </a:rPr>
              <a:t>https://bitcoin.stackexchange.com/questions/12427/</a:t>
            </a:r>
            <a:endParaRPr lang="en-US" dirty="0"/>
          </a:p>
          <a:p>
            <a:r>
              <a:rPr lang="en-US" dirty="0">
                <a:hlinkClick r:id="rId5"/>
              </a:rPr>
              <a:t>https://en.wikipedia.org/wiki/Bitcoin_scalability_problem</a:t>
            </a:r>
            <a:endParaRPr lang="en-US" dirty="0"/>
          </a:p>
          <a:p>
            <a:r>
              <a:rPr lang="en-US" dirty="0">
                <a:hlinkClick r:id="rId6"/>
              </a:rPr>
              <a:t>https://en.wikipedia.org/wiki/Schnorr_signature</a:t>
            </a:r>
            <a:endParaRPr lang="en-US" dirty="0"/>
          </a:p>
          <a:p>
            <a:r>
              <a:rPr lang="en-US" dirty="0">
                <a:hlinkClick r:id="rId7"/>
              </a:rPr>
              <a:t>http://scet.berkeley.edu/wp-content/uploads/BlockchainPaper.pdf</a:t>
            </a:r>
            <a:endParaRPr lang="en-US" dirty="0"/>
          </a:p>
          <a:p>
            <a:endParaRPr lang="en-US" dirty="0"/>
          </a:p>
        </p:txBody>
      </p:sp>
      <p:sp>
        <p:nvSpPr>
          <p:cNvPr id="6" name="Slide Number Placeholder 5">
            <a:extLst>
              <a:ext uri="{FF2B5EF4-FFF2-40B4-BE49-F238E27FC236}">
                <a16:creationId xmlns:a16="http://schemas.microsoft.com/office/drawing/2014/main" id="{389D9DA1-7C27-478F-90D5-41D84E2DC15D}"/>
              </a:ext>
            </a:extLst>
          </p:cNvPr>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3896999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815A60D-CF76-45DC-BA85-5AA2B8814488}"/>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5300"/>
                    </a14:imgEffect>
                  </a14:imgLayer>
                </a14:imgProps>
              </a:ext>
            </a:extLst>
          </a:blip>
          <a:stretch>
            <a:fillRect/>
          </a:stretch>
        </p:blipFill>
        <p:spPr>
          <a:xfrm>
            <a:off x="0" y="-13253"/>
            <a:ext cx="12192001" cy="6138670"/>
          </a:xfrm>
        </p:spPr>
      </p:pic>
      <p:sp>
        <p:nvSpPr>
          <p:cNvPr id="2" name="Title 1">
            <a:extLst>
              <a:ext uri="{FF2B5EF4-FFF2-40B4-BE49-F238E27FC236}">
                <a16:creationId xmlns:a16="http://schemas.microsoft.com/office/drawing/2014/main" id="{0D79DD32-31A0-46B6-9C27-855C72D630A6}"/>
              </a:ext>
            </a:extLst>
          </p:cNvPr>
          <p:cNvSpPr>
            <a:spLocks noGrp="1"/>
          </p:cNvSpPr>
          <p:nvPr>
            <p:ph type="title"/>
          </p:nvPr>
        </p:nvSpPr>
        <p:spPr>
          <a:xfrm>
            <a:off x="126361" y="232834"/>
            <a:ext cx="9603275" cy="1049235"/>
          </a:xfrm>
        </p:spPr>
        <p:txBody>
          <a:bodyPr/>
          <a:lstStyle/>
          <a:p>
            <a:r>
              <a:rPr lang="en-US" b="1" dirty="0">
                <a:solidFill>
                  <a:schemeClr val="bg1"/>
                </a:solidFill>
                <a:latin typeface="Segoe Print" panose="02000600000000000000" pitchFamily="2" charset="0"/>
                <a:ea typeface="STXingkai" panose="020B0503020204020204" pitchFamily="2" charset="-122"/>
                <a:cs typeface="Aparajita" panose="020B0502040204020203" pitchFamily="18" charset="0"/>
              </a:rPr>
              <a:t>Questions ?</a:t>
            </a:r>
          </a:p>
        </p:txBody>
      </p:sp>
      <p:sp>
        <p:nvSpPr>
          <p:cNvPr id="5" name="Slide Number Placeholder 4">
            <a:extLst>
              <a:ext uri="{FF2B5EF4-FFF2-40B4-BE49-F238E27FC236}">
                <a16:creationId xmlns:a16="http://schemas.microsoft.com/office/drawing/2014/main" id="{3207CDDB-DE0B-46AD-AAA3-D50BEF31669A}"/>
              </a:ext>
            </a:extLst>
          </p:cNvPr>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3307838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0" name="Rectangle 17">
            <a:extLst>
              <a:ext uri="{FF2B5EF4-FFF2-40B4-BE49-F238E27FC236}">
                <a16:creationId xmlns:a16="http://schemas.microsoft.com/office/drawing/2014/main" id="{0CABCAE3-64FC-4149-819F-2C18128241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1" name="Picture 19">
            <a:extLst>
              <a:ext uri="{FF2B5EF4-FFF2-40B4-BE49-F238E27FC236}">
                <a16:creationId xmlns:a16="http://schemas.microsoft.com/office/drawing/2014/main" id="{012FDCFE-9AD2-4D8A-8CBF-B3AA37EBF6D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2" name="Straight Connector 21">
            <a:extLst>
              <a:ext uri="{FF2B5EF4-FFF2-40B4-BE49-F238E27FC236}">
                <a16:creationId xmlns:a16="http://schemas.microsoft.com/office/drawing/2014/main" id="{FBD463FC-4CA8-4FF4-85A3-AF9F4B98D21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23">
            <a:extLst>
              <a:ext uri="{FF2B5EF4-FFF2-40B4-BE49-F238E27FC236}">
                <a16:creationId xmlns:a16="http://schemas.microsoft.com/office/drawing/2014/main" id="{A56012FD-74A8-4C91-B318-435CF2B719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3" name="Content Placeholder 12" descr="A close up of a logo&#10;&#10;Description generated with very high confidence">
            <a:extLst>
              <a:ext uri="{FF2B5EF4-FFF2-40B4-BE49-F238E27FC236}">
                <a16:creationId xmlns:a16="http://schemas.microsoft.com/office/drawing/2014/main" id="{35253DF5-AF0C-46CF-A4D6-1E80014C4400}"/>
              </a:ext>
            </a:extLst>
          </p:cNvPr>
          <p:cNvPicPr>
            <a:picLocks noGrp="1" noChangeAspect="1"/>
          </p:cNvPicPr>
          <p:nvPr>
            <p:ph sz="half" idx="2"/>
          </p:nvPr>
        </p:nvPicPr>
        <p:blipFill>
          <a:blip r:embed="rId3"/>
          <a:stretch>
            <a:fillRect/>
          </a:stretch>
        </p:blipFill>
        <p:spPr>
          <a:xfrm>
            <a:off x="1631392" y="2015734"/>
            <a:ext cx="4600817" cy="3450613"/>
          </a:xfrm>
          <a:prstGeom prst="rect">
            <a:avLst/>
          </a:prstGeom>
        </p:spPr>
      </p:pic>
      <p:sp>
        <p:nvSpPr>
          <p:cNvPr id="10" name="Title 9">
            <a:extLst>
              <a:ext uri="{FF2B5EF4-FFF2-40B4-BE49-F238E27FC236}">
                <a16:creationId xmlns:a16="http://schemas.microsoft.com/office/drawing/2014/main" id="{06366E15-79B9-4151-8CA4-A6BFBCB5AC27}"/>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dirty="0"/>
              <a:t>what IS blockchain?</a:t>
            </a:r>
          </a:p>
        </p:txBody>
      </p:sp>
      <p:sp>
        <p:nvSpPr>
          <p:cNvPr id="5" name="Content Placeholder 4">
            <a:extLst>
              <a:ext uri="{FF2B5EF4-FFF2-40B4-BE49-F238E27FC236}">
                <a16:creationId xmlns:a16="http://schemas.microsoft.com/office/drawing/2014/main" id="{3EA0076A-DCFE-4231-8DAD-2A3FF9D432B4}"/>
              </a:ext>
            </a:extLst>
          </p:cNvPr>
          <p:cNvSpPr>
            <a:spLocks noGrp="1"/>
          </p:cNvSpPr>
          <p:nvPr>
            <p:ph sz="half" idx="1"/>
          </p:nvPr>
        </p:nvSpPr>
        <p:spPr>
          <a:xfrm>
            <a:off x="6892299" y="2015734"/>
            <a:ext cx="4162555" cy="3450613"/>
          </a:xfrm>
        </p:spPr>
        <p:txBody>
          <a:bodyPr vert="horz" lIns="91440" tIns="45720" rIns="91440" bIns="45720" rtlCol="0" anchor="t">
            <a:normAutofit lnSpcReduction="10000"/>
          </a:bodyPr>
          <a:lstStyle/>
          <a:p>
            <a:pPr algn="just">
              <a:lnSpc>
                <a:spcPct val="110000"/>
              </a:lnSpc>
            </a:pPr>
            <a:r>
              <a:rPr lang="en-US" sz="1600" dirty="0"/>
              <a:t>The Blockchain is a historical record of ordered and timestamped transactions, shared amongst a number of computers rather than being stored on a central server.</a:t>
            </a:r>
          </a:p>
          <a:p>
            <a:pPr algn="just">
              <a:lnSpc>
                <a:spcPct val="110000"/>
              </a:lnSpc>
            </a:pPr>
            <a:r>
              <a:rPr lang="en-US" sz="1600" dirty="0"/>
              <a:t>Usually stores financial transactions</a:t>
            </a:r>
          </a:p>
          <a:p>
            <a:pPr algn="just">
              <a:lnSpc>
                <a:spcPct val="110000"/>
              </a:lnSpc>
            </a:pPr>
            <a:r>
              <a:rPr lang="en-US" sz="1600"/>
              <a:t>Secure Distributed </a:t>
            </a:r>
            <a:r>
              <a:rPr lang="en-US" sz="1600" dirty="0"/>
              <a:t>Ledger</a:t>
            </a:r>
          </a:p>
          <a:p>
            <a:pPr algn="just">
              <a:lnSpc>
                <a:spcPct val="110000"/>
              </a:lnSpc>
            </a:pPr>
            <a:r>
              <a:rPr lang="en-US" sz="1600" dirty="0"/>
              <a:t>Exists over peer-to-peer network</a:t>
            </a:r>
          </a:p>
          <a:p>
            <a:pPr algn="just">
              <a:lnSpc>
                <a:spcPct val="110000"/>
              </a:lnSpc>
            </a:pPr>
            <a:r>
              <a:rPr lang="en-US" sz="1600" dirty="0"/>
              <a:t>Digital Signatures and Cryptography techniques</a:t>
            </a:r>
          </a:p>
          <a:p>
            <a:pPr algn="just">
              <a:lnSpc>
                <a:spcPct val="110000"/>
              </a:lnSpc>
            </a:pPr>
            <a:r>
              <a:rPr lang="en-US" sz="1600" dirty="0"/>
              <a:t>Once initiated, extremely difficult to be undone.</a:t>
            </a:r>
          </a:p>
          <a:p>
            <a:pPr>
              <a:lnSpc>
                <a:spcPct val="110000"/>
              </a:lnSpc>
            </a:pPr>
            <a:endParaRPr lang="en-US" sz="1600" dirty="0"/>
          </a:p>
        </p:txBody>
      </p:sp>
      <p:sp>
        <p:nvSpPr>
          <p:cNvPr id="4" name="Slide Number Placeholder 3">
            <a:extLst>
              <a:ext uri="{FF2B5EF4-FFF2-40B4-BE49-F238E27FC236}">
                <a16:creationId xmlns:a16="http://schemas.microsoft.com/office/drawing/2014/main" id="{938EB08D-9311-4926-9FE0-FC65B8F71F57}"/>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3259319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85716-6E15-4366-B7B4-9E2ACEEEE9D6}"/>
              </a:ext>
            </a:extLst>
          </p:cNvPr>
          <p:cNvSpPr>
            <a:spLocks noGrp="1"/>
          </p:cNvSpPr>
          <p:nvPr>
            <p:ph type="title"/>
          </p:nvPr>
        </p:nvSpPr>
        <p:spPr/>
        <p:txBody>
          <a:bodyPr/>
          <a:lstStyle/>
          <a:p>
            <a:r>
              <a:rPr lang="en-US" dirty="0"/>
              <a:t>WHY BLOCKCHAIN ?</a:t>
            </a:r>
          </a:p>
        </p:txBody>
      </p:sp>
      <p:sp>
        <p:nvSpPr>
          <p:cNvPr id="3" name="Content Placeholder 2">
            <a:extLst>
              <a:ext uri="{FF2B5EF4-FFF2-40B4-BE49-F238E27FC236}">
                <a16:creationId xmlns:a16="http://schemas.microsoft.com/office/drawing/2014/main" id="{C00B5878-A81F-4111-B7F2-699803C27C1B}"/>
              </a:ext>
            </a:extLst>
          </p:cNvPr>
          <p:cNvSpPr>
            <a:spLocks noGrp="1"/>
          </p:cNvSpPr>
          <p:nvPr>
            <p:ph sz="half" idx="1"/>
          </p:nvPr>
        </p:nvSpPr>
        <p:spPr/>
        <p:txBody>
          <a:bodyPr/>
          <a:lstStyle/>
          <a:p>
            <a:pPr algn="just"/>
            <a:r>
              <a:rPr lang="en-US" dirty="0"/>
              <a:t>Trusted Third Party Problem</a:t>
            </a:r>
          </a:p>
          <a:p>
            <a:pPr algn="just"/>
            <a:r>
              <a:rPr lang="en-US" dirty="0"/>
              <a:t>Double Spending Problem</a:t>
            </a:r>
          </a:p>
          <a:p>
            <a:pPr algn="just"/>
            <a:r>
              <a:rPr lang="en-US" dirty="0"/>
              <a:t>Modification of Previous transaction Records is difficult compared to banks.</a:t>
            </a:r>
          </a:p>
          <a:p>
            <a:endParaRPr lang="en-US" dirty="0"/>
          </a:p>
          <a:p>
            <a:endParaRPr lang="en-US" dirty="0"/>
          </a:p>
        </p:txBody>
      </p:sp>
      <p:sp>
        <p:nvSpPr>
          <p:cNvPr id="4" name="Content Placeholder 3">
            <a:extLst>
              <a:ext uri="{FF2B5EF4-FFF2-40B4-BE49-F238E27FC236}">
                <a16:creationId xmlns:a16="http://schemas.microsoft.com/office/drawing/2014/main" id="{DFED90A0-A30F-427A-920E-D3CC0FF02233}"/>
              </a:ext>
            </a:extLst>
          </p:cNvPr>
          <p:cNvSpPr>
            <a:spLocks noGrp="1"/>
          </p:cNvSpPr>
          <p:nvPr>
            <p:ph sz="half" idx="2"/>
          </p:nvPr>
        </p:nvSpPr>
        <p:spPr/>
        <p:txBody>
          <a:bodyPr/>
          <a:lstStyle/>
          <a:p>
            <a:pPr marL="0" indent="0" algn="ctr">
              <a:buNone/>
            </a:pPr>
            <a:r>
              <a:rPr lang="en-US" sz="4000" b="1" dirty="0"/>
              <a:t>TRUST</a:t>
            </a:r>
          </a:p>
          <a:p>
            <a:pPr marL="0" indent="0" algn="ctr">
              <a:buNone/>
            </a:pPr>
            <a:endParaRPr lang="en-US" b="1" dirty="0"/>
          </a:p>
        </p:txBody>
      </p:sp>
      <p:pic>
        <p:nvPicPr>
          <p:cNvPr id="6" name="Graphic 5" descr="Bank">
            <a:extLst>
              <a:ext uri="{FF2B5EF4-FFF2-40B4-BE49-F238E27FC236}">
                <a16:creationId xmlns:a16="http://schemas.microsoft.com/office/drawing/2014/main" id="{86EE458A-541B-4711-B21B-99FE3E924E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18633" y="2888824"/>
            <a:ext cx="2001228" cy="2001228"/>
          </a:xfrm>
          <a:prstGeom prst="rect">
            <a:avLst/>
          </a:prstGeom>
        </p:spPr>
      </p:pic>
      <p:cxnSp>
        <p:nvCxnSpPr>
          <p:cNvPr id="9" name="Straight Connector 8">
            <a:extLst>
              <a:ext uri="{FF2B5EF4-FFF2-40B4-BE49-F238E27FC236}">
                <a16:creationId xmlns:a16="http://schemas.microsoft.com/office/drawing/2014/main" id="{57168EFF-A19A-4573-97A3-E67E0F2D2923}"/>
              </a:ext>
            </a:extLst>
          </p:cNvPr>
          <p:cNvCxnSpPr>
            <a:cxnSpLocks/>
          </p:cNvCxnSpPr>
          <p:nvPr/>
        </p:nvCxnSpPr>
        <p:spPr>
          <a:xfrm>
            <a:off x="7007164" y="2120348"/>
            <a:ext cx="3730333" cy="2432764"/>
          </a:xfrm>
          <a:prstGeom prst="line">
            <a:avLst/>
          </a:prstGeom>
          <a:ln w="762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4925D726-024C-49C3-8358-3BD9F335E865}"/>
              </a:ext>
            </a:extLst>
          </p:cNvPr>
          <p:cNvCxnSpPr>
            <a:cxnSpLocks/>
          </p:cNvCxnSpPr>
          <p:nvPr/>
        </p:nvCxnSpPr>
        <p:spPr>
          <a:xfrm flipV="1">
            <a:off x="7007164" y="2017343"/>
            <a:ext cx="3730333" cy="2535769"/>
          </a:xfrm>
          <a:prstGeom prst="line">
            <a:avLst/>
          </a:prstGeom>
          <a:ln w="76200"/>
        </p:spPr>
        <p:style>
          <a:lnRef idx="1">
            <a:schemeClr val="dk1"/>
          </a:lnRef>
          <a:fillRef idx="0">
            <a:schemeClr val="dk1"/>
          </a:fillRef>
          <a:effectRef idx="0">
            <a:schemeClr val="dk1"/>
          </a:effectRef>
          <a:fontRef idx="minor">
            <a:schemeClr val="tx1"/>
          </a:fontRef>
        </p:style>
      </p:cxnSp>
      <p:sp>
        <p:nvSpPr>
          <p:cNvPr id="8" name="Slide Number Placeholder 7">
            <a:extLst>
              <a:ext uri="{FF2B5EF4-FFF2-40B4-BE49-F238E27FC236}">
                <a16:creationId xmlns:a16="http://schemas.microsoft.com/office/drawing/2014/main" id="{969AC91D-19E4-406A-B4BD-F2256BC44357}"/>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300086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 calcmode="lin" valueType="num">
                                      <p:cBhvr additive="base">
                                        <p:cTn id="2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 calcmode="lin" valueType="num">
                                      <p:cBhvr additive="base">
                                        <p:cTn id="3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28F2F3-4CFB-4598-95E0-3FDD388D9CC6}"/>
              </a:ext>
            </a:extLst>
          </p:cNvPr>
          <p:cNvSpPr>
            <a:spLocks noGrp="1"/>
          </p:cNvSpPr>
          <p:nvPr>
            <p:ph type="title"/>
          </p:nvPr>
        </p:nvSpPr>
        <p:spPr>
          <a:xfrm>
            <a:off x="233820" y="256282"/>
            <a:ext cx="11724359" cy="1049235"/>
          </a:xfrm>
        </p:spPr>
        <p:txBody>
          <a:bodyPr/>
          <a:lstStyle/>
          <a:p>
            <a:pPr algn="ctr"/>
            <a:r>
              <a:rPr lang="en-US" sz="4000" dirty="0"/>
              <a:t> Block</a:t>
            </a:r>
            <a:br>
              <a:rPr lang="en-US" dirty="0"/>
            </a:br>
            <a:endParaRPr lang="en-US" dirty="0"/>
          </a:p>
        </p:txBody>
      </p:sp>
      <p:sp>
        <p:nvSpPr>
          <p:cNvPr id="3" name="Content Placeholder 2">
            <a:extLst>
              <a:ext uri="{FF2B5EF4-FFF2-40B4-BE49-F238E27FC236}">
                <a16:creationId xmlns:a16="http://schemas.microsoft.com/office/drawing/2014/main" id="{4FFA480F-20F9-4F91-A272-5B77DD91D50E}"/>
              </a:ext>
            </a:extLst>
          </p:cNvPr>
          <p:cNvSpPr>
            <a:spLocks noGrp="1"/>
          </p:cNvSpPr>
          <p:nvPr>
            <p:ph idx="1"/>
          </p:nvPr>
        </p:nvSpPr>
        <p:spPr>
          <a:xfrm>
            <a:off x="1294362" y="5549706"/>
            <a:ext cx="9603275" cy="369332"/>
          </a:xfrm>
        </p:spPr>
        <p:txBody>
          <a:bodyPr vert="horz" lIns="91440" tIns="45720" rIns="91440" bIns="45720" rtlCol="0" anchor="t">
            <a:normAutofit/>
          </a:bodyPr>
          <a:lstStyle/>
          <a:p>
            <a:pPr marL="0" indent="0" algn="ctr">
              <a:lnSpc>
                <a:spcPct val="110000"/>
              </a:lnSpc>
              <a:buNone/>
            </a:pPr>
            <a:r>
              <a:rPr lang="en-US" sz="1600" dirty="0">
                <a:latin typeface="Calibri" panose="020F0502020204030204" pitchFamily="34" charset="0"/>
                <a:cs typeface="Calibri" panose="020F0502020204030204" pitchFamily="34" charset="0"/>
              </a:rPr>
              <a:t>A Block comprises of : </a:t>
            </a:r>
            <a:r>
              <a:rPr lang="en-US" sz="1600" dirty="0" err="1">
                <a:latin typeface="Calibri" panose="020F0502020204030204" pitchFamily="34" charset="0"/>
                <a:cs typeface="Calibri" panose="020F0502020204030204" pitchFamily="34" charset="0"/>
              </a:rPr>
              <a:t>Prev_Hash</a:t>
            </a:r>
            <a:r>
              <a:rPr lang="en-US" sz="1600" dirty="0">
                <a:latin typeface="Calibri" panose="020F0502020204030204" pitchFamily="34" charset="0"/>
                <a:cs typeface="Calibri" panose="020F0502020204030204" pitchFamily="34" charset="0"/>
              </a:rPr>
              <a:t> , </a:t>
            </a:r>
            <a:r>
              <a:rPr lang="en-US" sz="1600" dirty="0" err="1">
                <a:latin typeface="Calibri" panose="020F0502020204030204" pitchFamily="34" charset="0"/>
                <a:cs typeface="Calibri" panose="020F0502020204030204" pitchFamily="34" charset="0"/>
              </a:rPr>
              <a:t>Tx_root</a:t>
            </a:r>
            <a:r>
              <a:rPr lang="en-US" sz="1600" dirty="0">
                <a:latin typeface="Calibri" panose="020F0502020204030204" pitchFamily="34" charset="0"/>
                <a:cs typeface="Calibri" panose="020F0502020204030204" pitchFamily="34" charset="0"/>
              </a:rPr>
              <a:t> (Merkle Tree Root) , Timestamp , 32-Bit Nonce  , Blocks own hash</a:t>
            </a:r>
          </a:p>
        </p:txBody>
      </p:sp>
      <p:sp>
        <p:nvSpPr>
          <p:cNvPr id="7" name="Slide Number Placeholder 6">
            <a:extLst>
              <a:ext uri="{FF2B5EF4-FFF2-40B4-BE49-F238E27FC236}">
                <a16:creationId xmlns:a16="http://schemas.microsoft.com/office/drawing/2014/main" id="{E7179B0E-23CA-4682-8276-E22FD13A7244}"/>
              </a:ext>
            </a:extLst>
          </p:cNvPr>
          <p:cNvSpPr>
            <a:spLocks noGrp="1"/>
          </p:cNvSpPr>
          <p:nvPr>
            <p:ph type="sldNum" sz="quarter" idx="12"/>
          </p:nvPr>
        </p:nvSpPr>
        <p:spPr/>
        <p:txBody>
          <a:bodyPr/>
          <a:lstStyle/>
          <a:p>
            <a:pPr algn="r"/>
            <a:fld id="{6D22F896-40B5-4ADD-8801-0D06FADFA095}" type="slidenum">
              <a:rPr lang="en-US" sz="2800" smtClean="0"/>
              <a:pPr algn="r"/>
              <a:t>5</a:t>
            </a:fld>
            <a:endParaRPr lang="en-US" sz="2800" dirty="0"/>
          </a:p>
        </p:txBody>
      </p:sp>
      <p:pic>
        <p:nvPicPr>
          <p:cNvPr id="8" name="Content Placeholder 7">
            <a:extLst>
              <a:ext uri="{FF2B5EF4-FFF2-40B4-BE49-F238E27FC236}">
                <a16:creationId xmlns:a16="http://schemas.microsoft.com/office/drawing/2014/main" id="{8474176F-0BD6-4273-AD91-AE2F9A275121}"/>
              </a:ext>
            </a:extLst>
          </p:cNvPr>
          <p:cNvPicPr>
            <a:picLocks noGrp="1" noChangeAspect="1"/>
          </p:cNvPicPr>
          <p:nvPr>
            <p:ph sz="half" idx="4294967295"/>
          </p:nvPr>
        </p:nvPicPr>
        <p:blipFill>
          <a:blip r:embed="rId2"/>
          <a:stretch>
            <a:fillRect/>
          </a:stretch>
        </p:blipFill>
        <p:spPr>
          <a:xfrm>
            <a:off x="233820" y="1023370"/>
            <a:ext cx="11724359" cy="4346526"/>
          </a:xfrm>
          <a:prstGeom prst="rect">
            <a:avLst/>
          </a:prstGeom>
          <a:ln>
            <a:solidFill>
              <a:schemeClr val="tx1"/>
            </a:solidFill>
          </a:ln>
        </p:spPr>
      </p:pic>
      <p:sp>
        <p:nvSpPr>
          <p:cNvPr id="6" name="TextBox 5">
            <a:extLst>
              <a:ext uri="{FF2B5EF4-FFF2-40B4-BE49-F238E27FC236}">
                <a16:creationId xmlns:a16="http://schemas.microsoft.com/office/drawing/2014/main" id="{11C97837-4C8B-4CF4-9309-B8906EFEBA3F}"/>
              </a:ext>
            </a:extLst>
          </p:cNvPr>
          <p:cNvSpPr txBox="1"/>
          <p:nvPr/>
        </p:nvSpPr>
        <p:spPr>
          <a:xfrm>
            <a:off x="7858539" y="2292626"/>
            <a:ext cx="45719" cy="369332"/>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A659CC75-8BCF-4C57-B96E-46D211C05392}"/>
              </a:ext>
            </a:extLst>
          </p:cNvPr>
          <p:cNvSpPr txBox="1"/>
          <p:nvPr/>
        </p:nvSpPr>
        <p:spPr>
          <a:xfrm>
            <a:off x="7628966" y="6347710"/>
            <a:ext cx="3895452" cy="307777"/>
          </a:xfrm>
          <a:prstGeom prst="rect">
            <a:avLst/>
          </a:prstGeom>
          <a:noFill/>
        </p:spPr>
        <p:txBody>
          <a:bodyPr wrap="square" rtlCol="0">
            <a:spAutoFit/>
          </a:bodyPr>
          <a:lstStyle/>
          <a:p>
            <a:r>
              <a:rPr lang="en-US" sz="1400" dirty="0">
                <a:hlinkClick r:id="rId3"/>
              </a:rPr>
              <a:t>[Illustration by </a:t>
            </a:r>
            <a:r>
              <a:rPr lang="en-US" sz="1400" dirty="0" err="1">
                <a:hlinkClick r:id="rId3"/>
              </a:rPr>
              <a:t>Matthäus</a:t>
            </a:r>
            <a:r>
              <a:rPr lang="en-US" sz="1400" dirty="0">
                <a:hlinkClick r:id="rId3"/>
              </a:rPr>
              <a:t> Wander (Wikimedia)]</a:t>
            </a:r>
            <a:endParaRPr lang="en-US" sz="600" dirty="0"/>
          </a:p>
        </p:txBody>
      </p:sp>
    </p:spTree>
    <p:extLst>
      <p:ext uri="{BB962C8B-B14F-4D97-AF65-F5344CB8AC3E}">
        <p14:creationId xmlns:p14="http://schemas.microsoft.com/office/powerpoint/2010/main" val="2574208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B3258-3468-441C-AB94-C77BA4A7ED65}"/>
              </a:ext>
            </a:extLst>
          </p:cNvPr>
          <p:cNvSpPr>
            <a:spLocks noGrp="1"/>
          </p:cNvSpPr>
          <p:nvPr>
            <p:ph type="title"/>
          </p:nvPr>
        </p:nvSpPr>
        <p:spPr>
          <a:xfrm>
            <a:off x="1451579" y="804519"/>
            <a:ext cx="9603275" cy="1049235"/>
          </a:xfrm>
        </p:spPr>
        <p:txBody>
          <a:bodyPr/>
          <a:lstStyle/>
          <a:p>
            <a:r>
              <a:rPr lang="en-US" dirty="0"/>
              <a:t>How this works ?</a:t>
            </a:r>
          </a:p>
        </p:txBody>
      </p:sp>
      <p:pic>
        <p:nvPicPr>
          <p:cNvPr id="4" name="Content Placeholder 4" descr="Woman">
            <a:extLst>
              <a:ext uri="{FF2B5EF4-FFF2-40B4-BE49-F238E27FC236}">
                <a16:creationId xmlns:a16="http://schemas.microsoft.com/office/drawing/2014/main" id="{8D18741B-98C1-41AB-B556-BD78C7C2E53B}"/>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484094" y="2217646"/>
            <a:ext cx="1424685" cy="1424685"/>
          </a:xfrm>
          <a:prstGeom prst="rect">
            <a:avLst/>
          </a:prstGeom>
        </p:spPr>
      </p:pic>
      <p:pic>
        <p:nvPicPr>
          <p:cNvPr id="6" name="Graphic 5" descr="Burger and Drink">
            <a:extLst>
              <a:ext uri="{FF2B5EF4-FFF2-40B4-BE49-F238E27FC236}">
                <a16:creationId xmlns:a16="http://schemas.microsoft.com/office/drawing/2014/main" id="{4AEE73A9-878A-4947-B83B-F78CD38424D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08780" y="2638285"/>
            <a:ext cx="619267" cy="619267"/>
          </a:xfrm>
          <a:prstGeom prst="rect">
            <a:avLst/>
          </a:prstGeom>
        </p:spPr>
      </p:pic>
      <p:pic>
        <p:nvPicPr>
          <p:cNvPr id="7" name="Graphic 6" descr="Man">
            <a:extLst>
              <a:ext uri="{FF2B5EF4-FFF2-40B4-BE49-F238E27FC236}">
                <a16:creationId xmlns:a16="http://schemas.microsoft.com/office/drawing/2014/main" id="{15CBDB0E-2711-4E82-A6C4-B4766B3D5CE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28047" y="2154191"/>
            <a:ext cx="1424685" cy="1424685"/>
          </a:xfrm>
          <a:prstGeom prst="rect">
            <a:avLst/>
          </a:prstGeom>
        </p:spPr>
      </p:pic>
      <p:sp>
        <p:nvSpPr>
          <p:cNvPr id="8" name="TextBox 7">
            <a:extLst>
              <a:ext uri="{FF2B5EF4-FFF2-40B4-BE49-F238E27FC236}">
                <a16:creationId xmlns:a16="http://schemas.microsoft.com/office/drawing/2014/main" id="{DBEA167F-8CD7-40ED-8FB3-22873828B5F9}"/>
              </a:ext>
            </a:extLst>
          </p:cNvPr>
          <p:cNvSpPr txBox="1"/>
          <p:nvPr/>
        </p:nvSpPr>
        <p:spPr>
          <a:xfrm>
            <a:off x="4061716" y="2154191"/>
            <a:ext cx="7096614" cy="2031325"/>
          </a:xfrm>
          <a:prstGeom prst="rect">
            <a:avLst/>
          </a:prstGeom>
          <a:noFill/>
        </p:spPr>
        <p:txBody>
          <a:bodyPr wrap="square" rtlCol="0">
            <a:spAutoFit/>
          </a:bodyPr>
          <a:lstStyle/>
          <a:p>
            <a:r>
              <a:rPr lang="en-US" sz="1400" dirty="0"/>
              <a:t>Alice has to pay Bob the vendor 2.5 BTC for her burger and coke.</a:t>
            </a:r>
          </a:p>
          <a:p>
            <a:endParaRPr lang="en-US" sz="1400" dirty="0"/>
          </a:p>
          <a:p>
            <a:r>
              <a:rPr lang="en-US" sz="1400" dirty="0"/>
              <a:t>Alice scans Bobs code on her smartphone using the Bitcoin Wallet app. She can enter Bobs address and the transaction amount and press send. </a:t>
            </a:r>
          </a:p>
          <a:p>
            <a:endParaRPr lang="en-US" sz="1400" dirty="0"/>
          </a:p>
          <a:p>
            <a:r>
              <a:rPr lang="en-US" sz="1400" dirty="0"/>
              <a:t>Bob gets notified of an incoming pending payment, which is not confirmed yet.</a:t>
            </a:r>
          </a:p>
          <a:p>
            <a:endParaRPr lang="en-US" sz="1400" dirty="0"/>
          </a:p>
          <a:p>
            <a:r>
              <a:rPr lang="en-US" sz="1400" dirty="0"/>
              <a:t>About ten minutes later, the payment gets finalized and Bob receives the bitcoins, which he can now spend.</a:t>
            </a:r>
          </a:p>
        </p:txBody>
      </p:sp>
      <p:pic>
        <p:nvPicPr>
          <p:cNvPr id="10" name="Graphic 9" descr="Smart Phone">
            <a:extLst>
              <a:ext uri="{FF2B5EF4-FFF2-40B4-BE49-F238E27FC236}">
                <a16:creationId xmlns:a16="http://schemas.microsoft.com/office/drawing/2014/main" id="{F640D2DE-8C92-4C64-9495-5E6A6F19F5C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07510" y="4006223"/>
            <a:ext cx="914400" cy="914400"/>
          </a:xfrm>
          <a:prstGeom prst="rect">
            <a:avLst/>
          </a:prstGeom>
        </p:spPr>
      </p:pic>
      <p:pic>
        <p:nvPicPr>
          <p:cNvPr id="11" name="Graphic 10" descr="Smart Phone">
            <a:extLst>
              <a:ext uri="{FF2B5EF4-FFF2-40B4-BE49-F238E27FC236}">
                <a16:creationId xmlns:a16="http://schemas.microsoft.com/office/drawing/2014/main" id="{586DF49A-9C59-4D93-8807-8C2B2BC7E6F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14213" y="3979333"/>
            <a:ext cx="914400" cy="914400"/>
          </a:xfrm>
          <a:prstGeom prst="rect">
            <a:avLst/>
          </a:prstGeom>
        </p:spPr>
      </p:pic>
      <p:pic>
        <p:nvPicPr>
          <p:cNvPr id="12" name="Picture 11">
            <a:extLst>
              <a:ext uri="{FF2B5EF4-FFF2-40B4-BE49-F238E27FC236}">
                <a16:creationId xmlns:a16="http://schemas.microsoft.com/office/drawing/2014/main" id="{344F41E1-1F67-40FE-9B89-3817B72BDFB4}"/>
              </a:ext>
            </a:extLst>
          </p:cNvPr>
          <p:cNvPicPr>
            <a:picLocks noChangeAspect="1"/>
          </p:cNvPicPr>
          <p:nvPr/>
        </p:nvPicPr>
        <p:blipFill>
          <a:blip r:embed="rId10"/>
          <a:stretch>
            <a:fillRect/>
          </a:stretch>
        </p:blipFill>
        <p:spPr>
          <a:xfrm>
            <a:off x="1003484" y="4257378"/>
            <a:ext cx="305362" cy="305362"/>
          </a:xfrm>
          <a:prstGeom prst="rect">
            <a:avLst/>
          </a:prstGeom>
        </p:spPr>
      </p:pic>
      <p:pic>
        <p:nvPicPr>
          <p:cNvPr id="14" name="Picture 13">
            <a:extLst>
              <a:ext uri="{FF2B5EF4-FFF2-40B4-BE49-F238E27FC236}">
                <a16:creationId xmlns:a16="http://schemas.microsoft.com/office/drawing/2014/main" id="{8E6FD6F2-565A-45E8-BC1E-D628B80BFAB2}"/>
              </a:ext>
            </a:extLst>
          </p:cNvPr>
          <p:cNvPicPr>
            <a:picLocks noChangeAspect="1"/>
          </p:cNvPicPr>
          <p:nvPr/>
        </p:nvPicPr>
        <p:blipFill>
          <a:blip r:embed="rId11"/>
          <a:stretch>
            <a:fillRect/>
          </a:stretch>
        </p:blipFill>
        <p:spPr>
          <a:xfrm>
            <a:off x="3124188" y="4252418"/>
            <a:ext cx="281620" cy="277882"/>
          </a:xfrm>
          <a:prstGeom prst="rect">
            <a:avLst/>
          </a:prstGeom>
        </p:spPr>
      </p:pic>
      <p:sp>
        <p:nvSpPr>
          <p:cNvPr id="9" name="Slide Number Placeholder 8">
            <a:extLst>
              <a:ext uri="{FF2B5EF4-FFF2-40B4-BE49-F238E27FC236}">
                <a16:creationId xmlns:a16="http://schemas.microsoft.com/office/drawing/2014/main" id="{3BEEFC60-EBF4-4662-93B7-9A1D16945604}"/>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38088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0A02E-6F71-4584-9F76-4F052A536013}"/>
              </a:ext>
            </a:extLst>
          </p:cNvPr>
          <p:cNvSpPr>
            <a:spLocks noGrp="1"/>
          </p:cNvSpPr>
          <p:nvPr>
            <p:ph type="title"/>
          </p:nvPr>
        </p:nvSpPr>
        <p:spPr>
          <a:xfrm>
            <a:off x="1451579" y="804520"/>
            <a:ext cx="9603275" cy="812246"/>
          </a:xfrm>
        </p:spPr>
        <p:txBody>
          <a:bodyPr/>
          <a:lstStyle/>
          <a:p>
            <a:r>
              <a:rPr lang="en-US" dirty="0"/>
              <a:t>Payment Initiation</a:t>
            </a:r>
          </a:p>
        </p:txBody>
      </p:sp>
      <p:sp>
        <p:nvSpPr>
          <p:cNvPr id="3" name="Content Placeholder 2">
            <a:extLst>
              <a:ext uri="{FF2B5EF4-FFF2-40B4-BE49-F238E27FC236}">
                <a16:creationId xmlns:a16="http://schemas.microsoft.com/office/drawing/2014/main" id="{A8CDCDAB-6B7C-490B-9E48-039060E37C3E}"/>
              </a:ext>
            </a:extLst>
          </p:cNvPr>
          <p:cNvSpPr>
            <a:spLocks noGrp="1"/>
          </p:cNvSpPr>
          <p:nvPr>
            <p:ph idx="1"/>
          </p:nvPr>
        </p:nvSpPr>
        <p:spPr>
          <a:xfrm>
            <a:off x="1451579" y="1922968"/>
            <a:ext cx="9603275" cy="4292303"/>
          </a:xfrm>
        </p:spPr>
        <p:txBody>
          <a:bodyPr/>
          <a:lstStyle/>
          <a:p>
            <a:pPr marL="0" indent="0" algn="just">
              <a:buNone/>
            </a:pPr>
            <a:r>
              <a:rPr lang="en-US" dirty="0"/>
              <a:t>The Bitcoin wallet software on Alice’s smartphone works as follows :</a:t>
            </a:r>
          </a:p>
          <a:p>
            <a:pPr marL="457200" indent="-457200" algn="just">
              <a:buFont typeface="+mj-lt"/>
              <a:buAutoNum type="arabicPeriod"/>
            </a:pPr>
            <a:r>
              <a:rPr lang="en-US" dirty="0"/>
              <a:t>Check Sufficient Balance: Before paying to Bob, Alice had received Bitcoins from Eve (2 BTC) and Ethan (1 BTC) . She can only spend coins which she has. Alice attaches Transaction chain as inputs – list of transactions that confirm she has enough unspent bitcoins to the transaction.</a:t>
            </a:r>
          </a:p>
          <a:p>
            <a:pPr marL="457200" indent="-457200" algn="just">
              <a:buFont typeface="+mj-lt"/>
              <a:buAutoNum type="arabicPeriod"/>
            </a:pPr>
            <a:r>
              <a:rPr lang="en-US" dirty="0"/>
              <a:t>Provide Recipient's (Bob’s) address (Bobs Public key)</a:t>
            </a:r>
          </a:p>
          <a:p>
            <a:pPr marL="457200" indent="-457200" algn="just">
              <a:buFont typeface="+mj-lt"/>
              <a:buAutoNum type="arabicPeriod"/>
            </a:pPr>
            <a:r>
              <a:rPr lang="en-US" dirty="0"/>
              <a:t>Attach Alice’s Digital Signature.</a:t>
            </a:r>
          </a:p>
          <a:p>
            <a:pPr marL="0" indent="0" algn="just">
              <a:buNone/>
            </a:pPr>
            <a:r>
              <a:rPr lang="en-US" dirty="0"/>
              <a:t>It now creates a transaction and broadcasts this transaction to all nodes in Alice’s Network. </a:t>
            </a:r>
          </a:p>
        </p:txBody>
      </p:sp>
      <p:sp>
        <p:nvSpPr>
          <p:cNvPr id="6" name="Slide Number Placeholder 5">
            <a:extLst>
              <a:ext uri="{FF2B5EF4-FFF2-40B4-BE49-F238E27FC236}">
                <a16:creationId xmlns:a16="http://schemas.microsoft.com/office/drawing/2014/main" id="{8F5DA859-765D-41D3-8897-C1D78F5029BC}"/>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861056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F97F8-9EE9-47AC-816F-7FA753519821}"/>
              </a:ext>
            </a:extLst>
          </p:cNvPr>
          <p:cNvSpPr>
            <a:spLocks noGrp="1"/>
          </p:cNvSpPr>
          <p:nvPr>
            <p:ph type="title"/>
          </p:nvPr>
        </p:nvSpPr>
        <p:spPr/>
        <p:txBody>
          <a:bodyPr/>
          <a:lstStyle/>
          <a:p>
            <a:r>
              <a:rPr lang="en-US" dirty="0"/>
              <a:t>Payment verification</a:t>
            </a:r>
          </a:p>
        </p:txBody>
      </p:sp>
      <p:sp>
        <p:nvSpPr>
          <p:cNvPr id="3" name="Content Placeholder 2">
            <a:extLst>
              <a:ext uri="{FF2B5EF4-FFF2-40B4-BE49-F238E27FC236}">
                <a16:creationId xmlns:a16="http://schemas.microsoft.com/office/drawing/2014/main" id="{82F72307-B331-4034-B322-06669D05A698}"/>
              </a:ext>
            </a:extLst>
          </p:cNvPr>
          <p:cNvSpPr>
            <a:spLocks noGrp="1"/>
          </p:cNvSpPr>
          <p:nvPr>
            <p:ph idx="1"/>
          </p:nvPr>
        </p:nvSpPr>
        <p:spPr>
          <a:prstGeom prst="rect">
            <a:avLst/>
          </a:prstGeom>
        </p:spPr>
        <p:txBody>
          <a:bodyPr/>
          <a:lstStyle/>
          <a:p>
            <a:pPr marL="0" indent="0">
              <a:buNone/>
            </a:pPr>
            <a:endParaRPr lang="en-US" dirty="0"/>
          </a:p>
          <a:p>
            <a:pPr marL="0" indent="0" algn="just">
              <a:buNone/>
            </a:pPr>
            <a:r>
              <a:rPr lang="en-US" dirty="0"/>
              <a:t>These nodes will -</a:t>
            </a:r>
          </a:p>
          <a:p>
            <a:pPr marL="457200" indent="-457200" algn="just">
              <a:buFont typeface="+mj-lt"/>
              <a:buAutoNum type="arabicPeriod"/>
            </a:pPr>
            <a:r>
              <a:rPr lang="en-US" dirty="0"/>
              <a:t>Verify Alice’s signature using her Public Key.</a:t>
            </a:r>
          </a:p>
          <a:p>
            <a:pPr marL="457200" indent="-457200" algn="just">
              <a:buFont typeface="+mj-lt"/>
              <a:buAutoNum type="arabicPeriod"/>
            </a:pPr>
            <a:r>
              <a:rPr lang="en-US" dirty="0"/>
              <a:t>Verify whether Alice has enough unspent bitcoins to make this transaction</a:t>
            </a:r>
          </a:p>
          <a:p>
            <a:pPr marL="457200" indent="-457200" algn="just">
              <a:buFont typeface="+mj-lt"/>
              <a:buAutoNum type="arabicPeriod"/>
            </a:pPr>
            <a:r>
              <a:rPr lang="en-US" dirty="0"/>
              <a:t>Add the transaction to their “Unconfirmed Transactions” Pool.</a:t>
            </a:r>
          </a:p>
          <a:p>
            <a:pPr marL="457200" indent="-457200" algn="just">
              <a:buFont typeface="+mj-lt"/>
              <a:buAutoNum type="arabicPeriod"/>
            </a:pPr>
            <a:r>
              <a:rPr lang="en-US" dirty="0"/>
              <a:t>Forward the transaction to all their connections.</a:t>
            </a:r>
          </a:p>
          <a:p>
            <a:endParaRPr lang="en-US" dirty="0"/>
          </a:p>
        </p:txBody>
      </p:sp>
      <p:sp>
        <p:nvSpPr>
          <p:cNvPr id="5" name="Slide Number Placeholder 4">
            <a:extLst>
              <a:ext uri="{FF2B5EF4-FFF2-40B4-BE49-F238E27FC236}">
                <a16:creationId xmlns:a16="http://schemas.microsoft.com/office/drawing/2014/main" id="{28365632-C2B4-4969-B046-C3F80104427A}"/>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3843888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29AFF-4E57-4D4C-BB8B-CBD191B5AF5F}"/>
              </a:ext>
            </a:extLst>
          </p:cNvPr>
          <p:cNvSpPr>
            <a:spLocks noGrp="1"/>
          </p:cNvSpPr>
          <p:nvPr>
            <p:ph type="title"/>
          </p:nvPr>
        </p:nvSpPr>
        <p:spPr>
          <a:xfrm>
            <a:off x="646357" y="804519"/>
            <a:ext cx="10408497" cy="1049235"/>
          </a:xfrm>
        </p:spPr>
        <p:txBody>
          <a:bodyPr/>
          <a:lstStyle/>
          <a:p>
            <a:r>
              <a:rPr lang="en-US" dirty="0"/>
              <a:t>How is a transaction confirmed?</a:t>
            </a:r>
          </a:p>
        </p:txBody>
      </p:sp>
      <p:sp>
        <p:nvSpPr>
          <p:cNvPr id="3" name="Content Placeholder 2">
            <a:extLst>
              <a:ext uri="{FF2B5EF4-FFF2-40B4-BE49-F238E27FC236}">
                <a16:creationId xmlns:a16="http://schemas.microsoft.com/office/drawing/2014/main" id="{5380C360-FD83-4EF5-92C0-D76686D5E8ED}"/>
              </a:ext>
            </a:extLst>
          </p:cNvPr>
          <p:cNvSpPr>
            <a:spLocks noGrp="1"/>
          </p:cNvSpPr>
          <p:nvPr>
            <p:ph idx="1"/>
          </p:nvPr>
        </p:nvSpPr>
        <p:spPr>
          <a:xfrm>
            <a:off x="646357" y="2015732"/>
            <a:ext cx="8461047" cy="3450613"/>
          </a:xfrm>
        </p:spPr>
        <p:txBody>
          <a:bodyPr>
            <a:normAutofit fontScale="92500" lnSpcReduction="10000"/>
          </a:bodyPr>
          <a:lstStyle/>
          <a:p>
            <a:pPr algn="just"/>
            <a:r>
              <a:rPr lang="en-US" dirty="0"/>
              <a:t>“Miners” compete on confirming the new blocks.</a:t>
            </a:r>
          </a:p>
          <a:p>
            <a:pPr algn="just"/>
            <a:r>
              <a:rPr lang="en-US" dirty="0"/>
              <a:t>Cryptographic one way hash functions</a:t>
            </a:r>
          </a:p>
          <a:p>
            <a:pPr marL="0" indent="0" algn="just">
              <a:buNone/>
            </a:pPr>
            <a:r>
              <a:rPr lang="en-US" dirty="0"/>
              <a:t>	f (timestamp +previous block reference + nonce) =&gt; satisfy a criteria </a:t>
            </a:r>
          </a:p>
          <a:p>
            <a:pPr algn="just"/>
            <a:r>
              <a:rPr lang="en-US" dirty="0"/>
              <a:t>When a miner finds a set that has all the properties, a valid </a:t>
            </a:r>
            <a:r>
              <a:rPr lang="en-US" b="1" dirty="0"/>
              <a:t>block</a:t>
            </a:r>
            <a:r>
              <a:rPr lang="en-US" dirty="0"/>
              <a:t> is created.</a:t>
            </a:r>
          </a:p>
          <a:p>
            <a:pPr algn="just"/>
            <a:r>
              <a:rPr lang="en-US" dirty="0"/>
              <a:t>Guessing the perfect nonce which solves the mathematical difficulty is called “Proof Of Work”</a:t>
            </a:r>
          </a:p>
          <a:p>
            <a:pPr algn="just"/>
            <a:r>
              <a:rPr lang="en-US" dirty="0"/>
              <a:t>Newly created Blocks are forwarded to all the connections, who in turn forward it to their own connections.</a:t>
            </a:r>
          </a:p>
        </p:txBody>
      </p:sp>
      <p:pic>
        <p:nvPicPr>
          <p:cNvPr id="7" name="Graphic 6" descr="Earth Globe Europe-Africa">
            <a:extLst>
              <a:ext uri="{FF2B5EF4-FFF2-40B4-BE49-F238E27FC236}">
                <a16:creationId xmlns:a16="http://schemas.microsoft.com/office/drawing/2014/main" id="{C66C0E07-4DA5-4428-8AE6-C6633F17CA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73769" y="2424365"/>
            <a:ext cx="1864659" cy="1864659"/>
          </a:xfrm>
          <a:prstGeom prst="rect">
            <a:avLst/>
          </a:prstGeom>
        </p:spPr>
      </p:pic>
      <p:pic>
        <p:nvPicPr>
          <p:cNvPr id="10" name="Graphic 9" descr="Man">
            <a:extLst>
              <a:ext uri="{FF2B5EF4-FFF2-40B4-BE49-F238E27FC236}">
                <a16:creationId xmlns:a16="http://schemas.microsoft.com/office/drawing/2014/main" id="{0FB999AE-D870-4936-A613-DF99A5A8777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381565" y="2277034"/>
            <a:ext cx="490815" cy="490815"/>
          </a:xfrm>
          <a:prstGeom prst="rect">
            <a:avLst/>
          </a:prstGeom>
        </p:spPr>
      </p:pic>
      <p:pic>
        <p:nvPicPr>
          <p:cNvPr id="11" name="Graphic 10" descr="Man">
            <a:extLst>
              <a:ext uri="{FF2B5EF4-FFF2-40B4-BE49-F238E27FC236}">
                <a16:creationId xmlns:a16="http://schemas.microsoft.com/office/drawing/2014/main" id="{0DB91B51-AEB8-439C-8FD4-4DD1A7BD4E6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44565" y="2079809"/>
            <a:ext cx="490815" cy="490815"/>
          </a:xfrm>
          <a:prstGeom prst="rect">
            <a:avLst/>
          </a:prstGeom>
        </p:spPr>
      </p:pic>
      <p:pic>
        <p:nvPicPr>
          <p:cNvPr id="12" name="Graphic 11" descr="Man">
            <a:extLst>
              <a:ext uri="{FF2B5EF4-FFF2-40B4-BE49-F238E27FC236}">
                <a16:creationId xmlns:a16="http://schemas.microsoft.com/office/drawing/2014/main" id="{8572357E-E0E5-4506-9F11-97D46C6112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52968" y="2283754"/>
            <a:ext cx="490815" cy="490815"/>
          </a:xfrm>
          <a:prstGeom prst="rect">
            <a:avLst/>
          </a:prstGeom>
        </p:spPr>
      </p:pic>
      <p:pic>
        <p:nvPicPr>
          <p:cNvPr id="13" name="Graphic 12" descr="Man">
            <a:extLst>
              <a:ext uri="{FF2B5EF4-FFF2-40B4-BE49-F238E27FC236}">
                <a16:creationId xmlns:a16="http://schemas.microsoft.com/office/drawing/2014/main" id="{273A3E83-2336-4A89-B32F-C4C98DCC334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36157" y="3108204"/>
            <a:ext cx="490815" cy="490815"/>
          </a:xfrm>
          <a:prstGeom prst="rect">
            <a:avLst/>
          </a:prstGeom>
        </p:spPr>
      </p:pic>
      <p:pic>
        <p:nvPicPr>
          <p:cNvPr id="14" name="Graphic 13" descr="Man">
            <a:extLst>
              <a:ext uri="{FF2B5EF4-FFF2-40B4-BE49-F238E27FC236}">
                <a16:creationId xmlns:a16="http://schemas.microsoft.com/office/drawing/2014/main" id="{FFE7732D-0A0B-40D3-A743-77155B2A857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453281" y="3831799"/>
            <a:ext cx="490815" cy="490815"/>
          </a:xfrm>
          <a:prstGeom prst="rect">
            <a:avLst/>
          </a:prstGeom>
        </p:spPr>
      </p:pic>
      <p:pic>
        <p:nvPicPr>
          <p:cNvPr id="15" name="Graphic 14" descr="Man">
            <a:extLst>
              <a:ext uri="{FF2B5EF4-FFF2-40B4-BE49-F238E27FC236}">
                <a16:creationId xmlns:a16="http://schemas.microsoft.com/office/drawing/2014/main" id="{918BF532-F26E-49FB-B5D5-CC1C80DCEA1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44565" y="4141694"/>
            <a:ext cx="490815" cy="490815"/>
          </a:xfrm>
          <a:prstGeom prst="rect">
            <a:avLst/>
          </a:prstGeom>
        </p:spPr>
      </p:pic>
      <p:pic>
        <p:nvPicPr>
          <p:cNvPr id="16" name="Graphic 15" descr="Man">
            <a:extLst>
              <a:ext uri="{FF2B5EF4-FFF2-40B4-BE49-F238E27FC236}">
                <a16:creationId xmlns:a16="http://schemas.microsoft.com/office/drawing/2014/main" id="{DBF8258E-467D-41E3-872E-367732CE515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87052" y="3950073"/>
            <a:ext cx="490815" cy="490815"/>
          </a:xfrm>
          <a:prstGeom prst="rect">
            <a:avLst/>
          </a:prstGeom>
        </p:spPr>
      </p:pic>
      <p:pic>
        <p:nvPicPr>
          <p:cNvPr id="17" name="Graphic 16" descr="Man">
            <a:extLst>
              <a:ext uri="{FF2B5EF4-FFF2-40B4-BE49-F238E27FC236}">
                <a16:creationId xmlns:a16="http://schemas.microsoft.com/office/drawing/2014/main" id="{A898E6F0-58C2-4A16-AA96-DF5043AFD87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87473" y="3085485"/>
            <a:ext cx="490815" cy="490815"/>
          </a:xfrm>
          <a:prstGeom prst="rect">
            <a:avLst/>
          </a:prstGeom>
        </p:spPr>
      </p:pic>
      <p:pic>
        <p:nvPicPr>
          <p:cNvPr id="19" name="Graphic 18" descr="Hammer">
            <a:extLst>
              <a:ext uri="{FF2B5EF4-FFF2-40B4-BE49-F238E27FC236}">
                <a16:creationId xmlns:a16="http://schemas.microsoft.com/office/drawing/2014/main" id="{3F6AD052-3552-476B-B7E9-00F143A0FEE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545643" y="3085485"/>
            <a:ext cx="457200" cy="457200"/>
          </a:xfrm>
          <a:prstGeom prst="rect">
            <a:avLst/>
          </a:prstGeom>
        </p:spPr>
      </p:pic>
      <p:pic>
        <p:nvPicPr>
          <p:cNvPr id="20" name="Graphic 19" descr="Hammer">
            <a:extLst>
              <a:ext uri="{FF2B5EF4-FFF2-40B4-BE49-F238E27FC236}">
                <a16:creationId xmlns:a16="http://schemas.microsoft.com/office/drawing/2014/main" id="{445059C7-24B0-456E-B1C6-B8AAAD08AAA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47071" y="1932044"/>
            <a:ext cx="457200" cy="457200"/>
          </a:xfrm>
          <a:prstGeom prst="rect">
            <a:avLst/>
          </a:prstGeom>
        </p:spPr>
      </p:pic>
      <p:pic>
        <p:nvPicPr>
          <p:cNvPr id="21" name="Graphic 20" descr="Hammer">
            <a:extLst>
              <a:ext uri="{FF2B5EF4-FFF2-40B4-BE49-F238E27FC236}">
                <a16:creationId xmlns:a16="http://schemas.microsoft.com/office/drawing/2014/main" id="{E18B6DC2-128C-44DD-A2D7-1DE566713DB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154016" y="4609787"/>
            <a:ext cx="457200" cy="457200"/>
          </a:xfrm>
          <a:prstGeom prst="rect">
            <a:avLst/>
          </a:prstGeom>
        </p:spPr>
      </p:pic>
      <p:pic>
        <p:nvPicPr>
          <p:cNvPr id="22" name="Graphic 21" descr="Hammer">
            <a:extLst>
              <a:ext uri="{FF2B5EF4-FFF2-40B4-BE49-F238E27FC236}">
                <a16:creationId xmlns:a16="http://schemas.microsoft.com/office/drawing/2014/main" id="{735107B0-2067-456D-BAE7-39BAE68B721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089340" y="1972838"/>
            <a:ext cx="457200" cy="457200"/>
          </a:xfrm>
          <a:prstGeom prst="rect">
            <a:avLst/>
          </a:prstGeom>
        </p:spPr>
      </p:pic>
      <p:pic>
        <p:nvPicPr>
          <p:cNvPr id="23" name="Graphic 22" descr="Hammer">
            <a:extLst>
              <a:ext uri="{FF2B5EF4-FFF2-40B4-BE49-F238E27FC236}">
                <a16:creationId xmlns:a16="http://schemas.microsoft.com/office/drawing/2014/main" id="{68C8B4C9-F571-4414-9DB3-E7A54697FE2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78987" y="4128243"/>
            <a:ext cx="457200" cy="457200"/>
          </a:xfrm>
          <a:prstGeom prst="rect">
            <a:avLst/>
          </a:prstGeom>
        </p:spPr>
      </p:pic>
      <p:sp>
        <p:nvSpPr>
          <p:cNvPr id="6" name="Slide Number Placeholder 5">
            <a:extLst>
              <a:ext uri="{FF2B5EF4-FFF2-40B4-BE49-F238E27FC236}">
                <a16:creationId xmlns:a16="http://schemas.microsoft.com/office/drawing/2014/main" id="{F77BDBCC-FCB1-4274-91B6-1C087B5868D2}"/>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422767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3148</TotalTime>
  <Words>1365</Words>
  <Application>Microsoft Office PowerPoint</Application>
  <PresentationFormat>Widescreen</PresentationFormat>
  <Paragraphs>195</Paragraphs>
  <Slides>27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STXingkai</vt:lpstr>
      <vt:lpstr>Agency FB</vt:lpstr>
      <vt:lpstr>Aparajita</vt:lpstr>
      <vt:lpstr>Arial</vt:lpstr>
      <vt:lpstr>Calibri</vt:lpstr>
      <vt:lpstr>Gill Sans MT</vt:lpstr>
      <vt:lpstr>Segoe Print</vt:lpstr>
      <vt:lpstr>Gallery</vt:lpstr>
      <vt:lpstr>Blockchain technology</vt:lpstr>
      <vt:lpstr>PowerPoint Presentation</vt:lpstr>
      <vt:lpstr>what IS blockchain?</vt:lpstr>
      <vt:lpstr>WHY BLOCKCHAIN ?</vt:lpstr>
      <vt:lpstr> Block </vt:lpstr>
      <vt:lpstr>How this works ?</vt:lpstr>
      <vt:lpstr>Payment Initiation</vt:lpstr>
      <vt:lpstr>Payment verification</vt:lpstr>
      <vt:lpstr>How is a transaction confirmed?</vt:lpstr>
      <vt:lpstr>Why Miners Do Mining?</vt:lpstr>
      <vt:lpstr>PowerPoint Presentation</vt:lpstr>
      <vt:lpstr>Behind the scenes</vt:lpstr>
      <vt:lpstr>Fun facts</vt:lpstr>
      <vt:lpstr>What Happens If People Try To Send More Than 6.5 Transactions Per Second? </vt:lpstr>
      <vt:lpstr>Is there a limit to the number of Bitcoins that can be mined?</vt:lpstr>
      <vt:lpstr>PowerPoint Presentation</vt:lpstr>
      <vt:lpstr>The Double Spending problem</vt:lpstr>
      <vt:lpstr>Why cheating is not possible!</vt:lpstr>
      <vt:lpstr>BLOCKCHAIN applications</vt:lpstr>
      <vt:lpstr>PowerPoint Presentation</vt:lpstr>
      <vt:lpstr>Advantages</vt:lpstr>
      <vt:lpstr>Disadvantages</vt:lpstr>
      <vt:lpstr>Open problem and solutions</vt:lpstr>
      <vt:lpstr>Comparison with other existing solutions for same problem</vt:lpstr>
      <vt:lpstr>PowerPoint Presentation</vt:lpstr>
      <vt:lpstr>References slide</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technology</dc:title>
  <dc:creator>Ekta Malkan</dc:creator>
  <cp:lastModifiedBy>Ekta Malkan</cp:lastModifiedBy>
  <cp:revision>187</cp:revision>
  <dcterms:created xsi:type="dcterms:W3CDTF">2018-01-24T15:59:05Z</dcterms:created>
  <dcterms:modified xsi:type="dcterms:W3CDTF">2018-02-27T21:56:19Z</dcterms:modified>
</cp:coreProperties>
</file>