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0"/>
  </p:notesMasterIdLst>
  <p:sldIdLst>
    <p:sldId id="256" r:id="rId2"/>
    <p:sldId id="266" r:id="rId3"/>
    <p:sldId id="267" r:id="rId4"/>
    <p:sldId id="268" r:id="rId5"/>
    <p:sldId id="292" r:id="rId6"/>
    <p:sldId id="295" r:id="rId7"/>
    <p:sldId id="293" r:id="rId8"/>
    <p:sldId id="257" r:id="rId9"/>
    <p:sldId id="286" r:id="rId10"/>
    <p:sldId id="294" r:id="rId11"/>
    <p:sldId id="262" r:id="rId12"/>
    <p:sldId id="271" r:id="rId13"/>
    <p:sldId id="272" r:id="rId14"/>
    <p:sldId id="259" r:id="rId15"/>
    <p:sldId id="269" r:id="rId16"/>
    <p:sldId id="287" r:id="rId17"/>
    <p:sldId id="288" r:id="rId18"/>
    <p:sldId id="289" r:id="rId19"/>
    <p:sldId id="290" r:id="rId20"/>
    <p:sldId id="296" r:id="rId21"/>
    <p:sldId id="278" r:id="rId22"/>
    <p:sldId id="281" r:id="rId23"/>
    <p:sldId id="283" r:id="rId24"/>
    <p:sldId id="284" r:id="rId25"/>
    <p:sldId id="282" r:id="rId26"/>
    <p:sldId id="285" r:id="rId27"/>
    <p:sldId id="291" r:id="rId28"/>
    <p:sldId id="264" r:id="rId29"/>
    <p:sldId id="261" r:id="rId30"/>
    <p:sldId id="275" r:id="rId31"/>
    <p:sldId id="276" r:id="rId32"/>
    <p:sldId id="277" r:id="rId33"/>
    <p:sldId id="279" r:id="rId34"/>
    <p:sldId id="280" r:id="rId35"/>
    <p:sldId id="274" r:id="rId36"/>
    <p:sldId id="273" r:id="rId37"/>
    <p:sldId id="265" r:id="rId38"/>
    <p:sldId id="26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F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4530"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5F953-E702-4936-8BAE-D8B0787A3B6A}" type="datetimeFigureOut">
              <a:rPr lang="en-US" smtClean="0"/>
              <a:t>6/12/2018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475C3-8B54-4747-B462-E7F40A30E428}" type="slidenum">
              <a:rPr lang="en-US" smtClean="0"/>
              <a:t>‹#›</a:t>
            </a:fld>
            <a:endParaRPr lang="en-US"/>
          </a:p>
        </p:txBody>
      </p:sp>
    </p:spTree>
    <p:extLst>
      <p:ext uri="{BB962C8B-B14F-4D97-AF65-F5344CB8AC3E}">
        <p14:creationId xmlns:p14="http://schemas.microsoft.com/office/powerpoint/2010/main" val="332834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Zerocash</a:t>
            </a:r>
            <a:r>
              <a:rPr lang="en-US" sz="1200" b="0" i="0" u="none" strike="noStrike" kern="1200" baseline="0" dirty="0">
                <a:solidFill>
                  <a:schemeClr val="tx1"/>
                </a:solidFill>
                <a:latin typeface="+mn-lt"/>
                <a:ea typeface="+mn-ea"/>
                <a:cs typeface="+mn-cs"/>
              </a:rPr>
              <a:t>: Decentralized Anonymous Payments from Bitcoin</a:t>
            </a:r>
          </a:p>
          <a:p>
            <a:r>
              <a:rPr lang="en-US" sz="1200" b="0" i="0" u="none" strike="noStrike" kern="1200" baseline="0" dirty="0">
                <a:solidFill>
                  <a:schemeClr val="tx1"/>
                </a:solidFill>
                <a:latin typeface="+mn-lt"/>
                <a:ea typeface="+mn-ea"/>
                <a:cs typeface="+mn-cs"/>
              </a:rPr>
              <a:t>Eli Ben-</a:t>
            </a:r>
            <a:r>
              <a:rPr lang="en-US" sz="1200" b="0" i="0" u="none" strike="noStrike" kern="1200" baseline="0" dirty="0" err="1">
                <a:solidFill>
                  <a:schemeClr val="tx1"/>
                </a:solidFill>
                <a:latin typeface="+mn-lt"/>
                <a:ea typeface="+mn-ea"/>
                <a:cs typeface="+mn-cs"/>
              </a:rPr>
              <a:t>Sasson</a:t>
            </a:r>
            <a:r>
              <a:rPr lang="en-US" sz="1200" b="0" i="0" u="none" strike="noStrike" kern="1200" baseline="0" dirty="0">
                <a:solidFill>
                  <a:schemeClr val="tx1"/>
                </a:solidFill>
                <a:latin typeface="+mn-lt"/>
                <a:ea typeface="+mn-ea"/>
                <a:cs typeface="+mn-cs"/>
              </a:rPr>
              <a:t>, Alessandro </a:t>
            </a:r>
            <a:r>
              <a:rPr lang="en-US" sz="1200" b="0" i="0" u="none" strike="noStrike" kern="1200" baseline="0" dirty="0" err="1">
                <a:solidFill>
                  <a:schemeClr val="tx1"/>
                </a:solidFill>
                <a:latin typeface="+mn-lt"/>
                <a:ea typeface="+mn-ea"/>
                <a:cs typeface="+mn-cs"/>
              </a:rPr>
              <a:t>Chiesay</a:t>
            </a:r>
            <a:r>
              <a:rPr lang="en-US" sz="1200" b="0" i="0" u="none" strike="noStrike" kern="1200" baseline="0" dirty="0">
                <a:solidFill>
                  <a:schemeClr val="tx1"/>
                </a:solidFill>
                <a:latin typeface="+mn-lt"/>
                <a:ea typeface="+mn-ea"/>
                <a:cs typeface="+mn-cs"/>
              </a:rPr>
              <a:t>, Christina </a:t>
            </a:r>
            <a:r>
              <a:rPr lang="en-US" sz="1200" b="0" i="0" u="none" strike="noStrike" kern="1200" baseline="0" dirty="0" err="1">
                <a:solidFill>
                  <a:schemeClr val="tx1"/>
                </a:solidFill>
                <a:latin typeface="+mn-lt"/>
                <a:ea typeface="+mn-ea"/>
                <a:cs typeface="+mn-cs"/>
              </a:rPr>
              <a:t>Garmanz</a:t>
            </a:r>
            <a:r>
              <a:rPr lang="en-US" sz="1200" b="0" i="0" u="none" strike="noStrike" kern="1200" baseline="0" dirty="0">
                <a:solidFill>
                  <a:schemeClr val="tx1"/>
                </a:solidFill>
                <a:latin typeface="+mn-lt"/>
                <a:ea typeface="+mn-ea"/>
                <a:cs typeface="+mn-cs"/>
              </a:rPr>
              <a:t>, Matthew </a:t>
            </a:r>
            <a:r>
              <a:rPr lang="en-US" sz="1200" b="0" i="0" u="none" strike="noStrike" kern="1200" baseline="0" dirty="0" err="1">
                <a:solidFill>
                  <a:schemeClr val="tx1"/>
                </a:solidFill>
                <a:latin typeface="+mn-lt"/>
                <a:ea typeface="+mn-ea"/>
                <a:cs typeface="+mn-cs"/>
              </a:rPr>
              <a:t>Greenz</a:t>
            </a:r>
            <a:r>
              <a:rPr lang="en-US" sz="1200" b="0" i="0" u="none" strike="noStrike" kern="1200" baseline="0" dirty="0">
                <a:solidFill>
                  <a:schemeClr val="tx1"/>
                </a:solidFill>
                <a:latin typeface="+mn-lt"/>
                <a:ea typeface="+mn-ea"/>
                <a:cs typeface="+mn-cs"/>
              </a:rPr>
              <a:t>, Ian </a:t>
            </a:r>
            <a:r>
              <a:rPr lang="en-US" sz="1200" b="0" i="0" u="none" strike="noStrike" kern="1200" baseline="0" dirty="0" err="1">
                <a:solidFill>
                  <a:schemeClr val="tx1"/>
                </a:solidFill>
                <a:latin typeface="+mn-lt"/>
                <a:ea typeface="+mn-ea"/>
                <a:cs typeface="+mn-cs"/>
              </a:rPr>
              <a:t>Miers</a:t>
            </a:r>
            <a:r>
              <a:rPr lang="en-US" sz="1200" b="0" i="0" u="none" strike="noStrike" kern="1200" baseline="0" dirty="0">
                <a:solidFill>
                  <a:schemeClr val="tx1"/>
                </a:solidFill>
                <a:latin typeface="+mn-lt"/>
                <a:ea typeface="+mn-ea"/>
                <a:cs typeface="+mn-cs"/>
              </a:rPr>
              <a:t>, Eran </a:t>
            </a:r>
            <a:r>
              <a:rPr lang="en-US" sz="1200" b="0" i="0" u="none" strike="noStrike" kern="1200" baseline="0" dirty="0" err="1">
                <a:solidFill>
                  <a:schemeClr val="tx1"/>
                </a:solidFill>
                <a:latin typeface="+mn-lt"/>
                <a:ea typeface="+mn-ea"/>
                <a:cs typeface="+mn-cs"/>
              </a:rPr>
              <a:t>Tromer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Madars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Virzay</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2014 IEEE </a:t>
            </a:r>
            <a:r>
              <a:rPr lang="en-US" sz="1200" b="0" i="0" u="none" strike="noStrike" kern="1200" baseline="0" dirty="0" err="1">
                <a:solidFill>
                  <a:schemeClr val="tx1"/>
                </a:solidFill>
                <a:latin typeface="+mn-lt"/>
                <a:ea typeface="+mn-ea"/>
                <a:cs typeface="+mn-cs"/>
              </a:rPr>
              <a:t>Synopsium</a:t>
            </a: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49475C3-8B54-4747-B462-E7F40A30E428}" type="slidenum">
              <a:rPr lang="en-US" smtClean="0"/>
              <a:t>1</a:t>
            </a:fld>
            <a:endParaRPr lang="en-US"/>
          </a:p>
        </p:txBody>
      </p:sp>
    </p:spTree>
    <p:extLst>
      <p:ext uri="{BB962C8B-B14F-4D97-AF65-F5344CB8AC3E}">
        <p14:creationId xmlns:p14="http://schemas.microsoft.com/office/powerpoint/2010/main" val="2858737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 Generation Ceremony</a:t>
            </a:r>
          </a:p>
          <a:p>
            <a:r>
              <a:rPr lang="en-US" dirty="0"/>
              <a:t>First one had six participants, used for </a:t>
            </a:r>
            <a:r>
              <a:rPr lang="en-US" dirty="0" err="1"/>
              <a:t>zcash</a:t>
            </a:r>
            <a:endParaRPr lang="en-US" dirty="0"/>
          </a:p>
          <a:p>
            <a:r>
              <a:rPr lang="en-US" dirty="0"/>
              <a:t>Later they created this ceremony which can be used by anyone to implement MOC for ZK Snarks</a:t>
            </a:r>
          </a:p>
          <a:p>
            <a:endParaRPr lang="en-US" dirty="0"/>
          </a:p>
          <a:p>
            <a:r>
              <a:rPr lang="en-US" dirty="0"/>
              <a:t>A potential weakness of </a:t>
            </a:r>
            <a:r>
              <a:rPr lang="en-US" dirty="0" err="1"/>
              <a:t>Zcash</a:t>
            </a:r>
            <a:r>
              <a:rPr lang="en-US" dirty="0"/>
              <a:t>, is that if anybody obtained the trapdoor information corresponding to the Common Reference String (CRS) used for constructing and verifying the SNARKs, they could forge unlimited amounts of the currency, potentially without anyone detecting they are doing so.</a:t>
            </a:r>
          </a:p>
          <a:p>
            <a:endParaRPr lang="en-US" dirty="0"/>
          </a:p>
          <a:p>
            <a:r>
              <a:rPr lang="en-US" dirty="0"/>
              <a:t>a multi-party protocol for generating the CRS of the Pinocchio </a:t>
            </a:r>
            <a:r>
              <a:rPr lang="en-US" dirty="0" err="1"/>
              <a:t>zk</a:t>
            </a:r>
            <a:r>
              <a:rPr lang="en-US" dirty="0"/>
              <a:t>-SNARK [PHGR16], </a:t>
            </a:r>
          </a:p>
          <a:p>
            <a:r>
              <a:rPr lang="en-US" dirty="0"/>
              <a:t>such that as long as at least one participating party is not malicious, </a:t>
            </a:r>
          </a:p>
          <a:p>
            <a:r>
              <a:rPr lang="en-US" dirty="0"/>
              <a:t>no party can later construct fraudulent proofs except with negligible probability. T</a:t>
            </a:r>
          </a:p>
          <a:p>
            <a:r>
              <a:rPr lang="en-US" dirty="0"/>
              <a:t>he protocol also provides a strong zero-knowledge guarantee even in the case that all participants are malicious. </a:t>
            </a:r>
          </a:p>
          <a:p>
            <a:r>
              <a:rPr lang="en-US" dirty="0"/>
              <a:t>This method has been used in practice to generate the required CRS for the </a:t>
            </a:r>
            <a:r>
              <a:rPr lang="en-US" dirty="0" err="1"/>
              <a:t>Zcash</a:t>
            </a:r>
            <a:r>
              <a:rPr lang="en-US" dirty="0"/>
              <a:t> cryptocurrency blockchain.</a:t>
            </a:r>
          </a:p>
          <a:p>
            <a:endParaRPr lang="en-US" dirty="0"/>
          </a:p>
          <a:p>
            <a:endParaRPr lang="en-US" dirty="0"/>
          </a:p>
        </p:txBody>
      </p:sp>
      <p:sp>
        <p:nvSpPr>
          <p:cNvPr id="4" name="Slide Number Placeholder 3"/>
          <p:cNvSpPr>
            <a:spLocks noGrp="1"/>
          </p:cNvSpPr>
          <p:nvPr>
            <p:ph type="sldNum" sz="quarter" idx="10"/>
          </p:nvPr>
        </p:nvSpPr>
        <p:spPr/>
        <p:txBody>
          <a:bodyPr/>
          <a:lstStyle/>
          <a:p>
            <a:fld id="{949475C3-8B54-4747-B462-E7F40A30E428}" type="slidenum">
              <a:rPr lang="en-US" smtClean="0"/>
              <a:t>28</a:t>
            </a:fld>
            <a:endParaRPr lang="en-US"/>
          </a:p>
        </p:txBody>
      </p:sp>
    </p:spTree>
    <p:extLst>
      <p:ext uri="{BB962C8B-B14F-4D97-AF65-F5344CB8AC3E}">
        <p14:creationId xmlns:p14="http://schemas.microsoft.com/office/powerpoint/2010/main" val="2353853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Integration by hybrid currency A different approach is to extend Bitcoin with a parallel, anonymized currency of “</a:t>
            </a:r>
            <a:r>
              <a:rPr lang="en-US" dirty="0" err="1"/>
              <a:t>zerocoins</a:t>
            </a:r>
            <a:r>
              <a:rPr lang="en-US" dirty="0"/>
              <a:t>,” existing alongside bitcoins, using the same ledger, and with the ability to convert freely between the two. The behavior and functionality of regular bitcoins is unaltered; in particular, they may support functionality such as scripting. In this approach, the Bitcoin ledger consists of Bitcoin-style transactions, containing inputs and outputs [20]. Each input is either a pointer to an output of a previous transaction (as in plain Bitcoin), or a </a:t>
            </a:r>
            <a:r>
              <a:rPr lang="en-US" dirty="0" err="1"/>
              <a:t>Zerocash</a:t>
            </a:r>
            <a:r>
              <a:rPr lang="en-US" dirty="0"/>
              <a:t> pour transaction (which contributes its public value, </a:t>
            </a:r>
            <a:r>
              <a:rPr lang="en-US" dirty="0" err="1"/>
              <a:t>vpub</a:t>
            </a:r>
            <a:r>
              <a:rPr lang="en-US" dirty="0"/>
              <a:t>, of bitcoins to this transaction). Outputs are either an amount and destination public address/script (as in plain Bitcoin), or a </a:t>
            </a:r>
            <a:r>
              <a:rPr lang="en-US" dirty="0" err="1"/>
              <a:t>Zerocash</a:t>
            </a:r>
            <a:r>
              <a:rPr lang="en-US" dirty="0"/>
              <a:t> mint transaction (which consumes the input bitcoins to produce </a:t>
            </a:r>
            <a:r>
              <a:rPr lang="en-US" dirty="0" err="1"/>
              <a:t>zerocoins</a:t>
            </a:r>
            <a:r>
              <a:rPr lang="en-US" dirty="0"/>
              <a:t>). The usual invariant over bitcoins is maintained and checked in plain view: the sum of bitcoin inputs (including pours’ </a:t>
            </a:r>
            <a:r>
              <a:rPr lang="en-US" dirty="0" err="1"/>
              <a:t>vpub</a:t>
            </a:r>
            <a:r>
              <a:rPr lang="en-US" dirty="0"/>
              <a:t>) must be at least the sum of bitcoin outputs (including mints’ v), and any difference is offered as a transaction fee. However, the accounting for </a:t>
            </a:r>
            <a:r>
              <a:rPr lang="en-US" dirty="0" err="1"/>
              <a:t>zerocoins</a:t>
            </a:r>
            <a:r>
              <a:rPr lang="en-US" dirty="0"/>
              <a:t> consumed and produced is done separately and implicitly by the DAP scheme</a:t>
            </a:r>
          </a:p>
        </p:txBody>
      </p:sp>
      <p:sp>
        <p:nvSpPr>
          <p:cNvPr id="4" name="Slide Number Placeholder 3"/>
          <p:cNvSpPr>
            <a:spLocks noGrp="1"/>
          </p:cNvSpPr>
          <p:nvPr>
            <p:ph type="sldNum" sz="quarter" idx="10"/>
          </p:nvPr>
        </p:nvSpPr>
        <p:spPr/>
        <p:txBody>
          <a:bodyPr/>
          <a:lstStyle/>
          <a:p>
            <a:fld id="{949475C3-8B54-4747-B462-E7F40A30E428}" type="slidenum">
              <a:rPr lang="en-US" smtClean="0"/>
              <a:t>35</a:t>
            </a:fld>
            <a:endParaRPr lang="en-US"/>
          </a:p>
        </p:txBody>
      </p:sp>
    </p:spTree>
    <p:extLst>
      <p:ext uri="{BB962C8B-B14F-4D97-AF65-F5344CB8AC3E}">
        <p14:creationId xmlns:p14="http://schemas.microsoft.com/office/powerpoint/2010/main" val="1871587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Zerocash</a:t>
            </a:r>
            <a:r>
              <a:rPr lang="en-US" dirty="0"/>
              <a:t> only anonymizes the transaction ledger. Network traffic used to announce transactions, retrieve blocks, and contact merchants will still leak identifying information (e.g., IP addresses). Thus users need some anonymity network to safely use </a:t>
            </a:r>
            <a:r>
              <a:rPr lang="en-US" dirty="0" err="1"/>
              <a:t>Zerocash</a:t>
            </a:r>
            <a:r>
              <a:rPr lang="en-US" dirty="0"/>
              <a:t>.</a:t>
            </a:r>
          </a:p>
        </p:txBody>
      </p:sp>
      <p:sp>
        <p:nvSpPr>
          <p:cNvPr id="4" name="Slide Number Placeholder 3"/>
          <p:cNvSpPr>
            <a:spLocks noGrp="1"/>
          </p:cNvSpPr>
          <p:nvPr>
            <p:ph type="sldNum" sz="quarter" idx="10"/>
          </p:nvPr>
        </p:nvSpPr>
        <p:spPr/>
        <p:txBody>
          <a:bodyPr/>
          <a:lstStyle/>
          <a:p>
            <a:fld id="{949475C3-8B54-4747-B462-E7F40A30E428}" type="slidenum">
              <a:rPr lang="en-US" smtClean="0"/>
              <a:t>36</a:t>
            </a:fld>
            <a:endParaRPr lang="en-US"/>
          </a:p>
        </p:txBody>
      </p:sp>
    </p:spTree>
    <p:extLst>
      <p:ext uri="{BB962C8B-B14F-4D97-AF65-F5344CB8AC3E}">
        <p14:creationId xmlns:p14="http://schemas.microsoft.com/office/powerpoint/2010/main" val="4029151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Bitcoin and other cryptocurrencies are not fungible. Because they are public,</a:t>
            </a:r>
          </a:p>
          <a:p>
            <a:r>
              <a:rPr lang="en-US" sz="1200" b="0" i="0" kern="1200" dirty="0">
                <a:solidFill>
                  <a:schemeClr val="tx1"/>
                </a:solidFill>
                <a:effectLst/>
                <a:latin typeface="+mn-lt"/>
                <a:ea typeface="+mn-ea"/>
                <a:cs typeface="+mn-cs"/>
              </a:rPr>
              <a:t> A good is fungible if one unit of the good is substantially equivalent to another unit of the same good of the same quality at the same time and place.</a:t>
            </a:r>
          </a:p>
          <a:p>
            <a:r>
              <a:rPr lang="en-US" sz="1200" b="0" i="0" kern="1200" dirty="0">
                <a:solidFill>
                  <a:schemeClr val="tx1"/>
                </a:solidFill>
                <a:effectLst/>
                <a:latin typeface="+mn-lt"/>
                <a:ea typeface="+mn-ea"/>
                <a:cs typeface="+mn-cs"/>
              </a:rPr>
              <a:t>A dollar is a dollar, regardless of its history.</a:t>
            </a:r>
          </a:p>
          <a:p>
            <a:r>
              <a:rPr lang="en-US" sz="1200" b="0" i="0" kern="1200" dirty="0">
                <a:solidFill>
                  <a:schemeClr val="tx1"/>
                </a:solidFill>
                <a:effectLst/>
                <a:latin typeface="+mn-lt"/>
                <a:ea typeface="+mn-ea"/>
                <a:cs typeface="+mn-cs"/>
              </a:rPr>
              <a:t>For bitcoins, value may be different for different people. New coins may be valued more than old coins etc. There is no central party too determine the coins value.</a:t>
            </a:r>
            <a:endParaRPr lang="en-US" dirty="0"/>
          </a:p>
        </p:txBody>
      </p:sp>
      <p:sp>
        <p:nvSpPr>
          <p:cNvPr id="4" name="Slide Number Placeholder 3"/>
          <p:cNvSpPr>
            <a:spLocks noGrp="1"/>
          </p:cNvSpPr>
          <p:nvPr>
            <p:ph type="sldNum" sz="quarter" idx="10"/>
          </p:nvPr>
        </p:nvSpPr>
        <p:spPr/>
        <p:txBody>
          <a:bodyPr/>
          <a:lstStyle/>
          <a:p>
            <a:fld id="{949475C3-8B54-4747-B462-E7F40A30E428}" type="slidenum">
              <a:rPr lang="en-US" smtClean="0"/>
              <a:t>5</a:t>
            </a:fld>
            <a:endParaRPr lang="en-US"/>
          </a:p>
        </p:txBody>
      </p:sp>
    </p:spTree>
    <p:extLst>
      <p:ext uri="{BB962C8B-B14F-4D97-AF65-F5344CB8AC3E}">
        <p14:creationId xmlns:p14="http://schemas.microsoft.com/office/powerpoint/2010/main" val="360869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 solutions:</a:t>
            </a:r>
          </a:p>
          <a:p>
            <a:r>
              <a:rPr lang="en-US" dirty="0"/>
              <a:t>Mixes and Tumblers</a:t>
            </a:r>
          </a:p>
          <a:p>
            <a:r>
              <a:rPr lang="en-US" dirty="0"/>
              <a:t>A centralized party is entrusted with coins. It mixes them and returns net set of coins</a:t>
            </a:r>
          </a:p>
          <a:p>
            <a:r>
              <a:rPr lang="en-US" dirty="0"/>
              <a:t>Issues :</a:t>
            </a:r>
          </a:p>
          <a:p>
            <a:r>
              <a:rPr lang="en-US" dirty="0"/>
              <a:t>1) IT can cheat/steal.</a:t>
            </a:r>
          </a:p>
          <a:p>
            <a:r>
              <a:rPr lang="en-US" dirty="0"/>
              <a:t>2) There needs to be sufficient time to pass before new set received for mix to happen properly. </a:t>
            </a:r>
          </a:p>
          <a:p>
            <a:r>
              <a:rPr lang="en-US" dirty="0"/>
              <a:t>3) the mix can trace coins – privacy breach again.</a:t>
            </a:r>
          </a:p>
          <a:p>
            <a:r>
              <a:rPr lang="en-US" dirty="0"/>
              <a:t>4) Tracks do remain open, not completely secure</a:t>
            </a:r>
          </a:p>
          <a:p>
            <a:endParaRPr lang="en-US" dirty="0"/>
          </a:p>
          <a:p>
            <a:r>
              <a:rPr lang="en-US" dirty="0"/>
              <a:t>We need an instant risk-free solution such that 1) no compromise privacy. 2) users can keep spending </a:t>
            </a:r>
            <a:r>
              <a:rPr lang="en-US" baseline="0" dirty="0"/>
              <a:t>habits</a:t>
            </a:r>
            <a:r>
              <a:rPr lang="en-US" dirty="0"/>
              <a:t> private from peers 3) no extra fees to be given to the Mix.</a:t>
            </a:r>
          </a:p>
          <a:p>
            <a:endParaRPr lang="en-US" dirty="0"/>
          </a:p>
        </p:txBody>
      </p:sp>
      <p:sp>
        <p:nvSpPr>
          <p:cNvPr id="4" name="Slide Number Placeholder 3"/>
          <p:cNvSpPr>
            <a:spLocks noGrp="1"/>
          </p:cNvSpPr>
          <p:nvPr>
            <p:ph type="sldNum" sz="quarter" idx="10"/>
          </p:nvPr>
        </p:nvSpPr>
        <p:spPr/>
        <p:txBody>
          <a:bodyPr/>
          <a:lstStyle/>
          <a:p>
            <a:fld id="{949475C3-8B54-4747-B462-E7F40A30E428}" type="slidenum">
              <a:rPr lang="en-US" smtClean="0"/>
              <a:t>7</a:t>
            </a:fld>
            <a:endParaRPr lang="en-US"/>
          </a:p>
        </p:txBody>
      </p:sp>
    </p:spTree>
    <p:extLst>
      <p:ext uri="{BB962C8B-B14F-4D97-AF65-F5344CB8AC3E}">
        <p14:creationId xmlns:p14="http://schemas.microsoft.com/office/powerpoint/2010/main" val="165069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supports shielded (private) transactions where sender, receiver and amount are not revealed; </a:t>
            </a:r>
          </a:p>
          <a:p>
            <a:r>
              <a:rPr lang="en-US" dirty="0"/>
              <a:t>and yet, an outside observer can still distinguish between a valid and non-valid transaction. </a:t>
            </a:r>
          </a:p>
          <a:p>
            <a:r>
              <a:rPr lang="en-US" dirty="0"/>
              <a:t>The “cryptographic engine” that enables these shielded transactions is a zero-knowledge Succinct Non-interactive Argument of Knowledge (</a:t>
            </a:r>
            <a:r>
              <a:rPr lang="en-US" dirty="0" err="1"/>
              <a:t>zk</a:t>
            </a:r>
            <a:r>
              <a:rPr lang="en-US" dirty="0"/>
              <a:t>-SNARK); currently, </a:t>
            </a:r>
          </a:p>
          <a:p>
            <a:r>
              <a:rPr lang="en-US" dirty="0" err="1"/>
              <a:t>Zcash</a:t>
            </a:r>
            <a:r>
              <a:rPr lang="en-US" dirty="0"/>
              <a:t> uses the Pinocchio </a:t>
            </a:r>
            <a:r>
              <a:rPr lang="en-US" dirty="0" err="1"/>
              <a:t>zk</a:t>
            </a:r>
            <a:r>
              <a:rPr lang="en-US" dirty="0"/>
              <a:t>-SNARK [PHGR16], or more precisely, the variant of it described in [BCTV14] as implemented in </a:t>
            </a:r>
            <a:r>
              <a:rPr lang="en-US" dirty="0" err="1"/>
              <a:t>libsnark</a:t>
            </a:r>
            <a:r>
              <a:rPr lang="en-US" dirty="0"/>
              <a:t>[lib].</a:t>
            </a:r>
          </a:p>
        </p:txBody>
      </p:sp>
      <p:sp>
        <p:nvSpPr>
          <p:cNvPr id="4" name="Slide Number Placeholder 3"/>
          <p:cNvSpPr>
            <a:spLocks noGrp="1"/>
          </p:cNvSpPr>
          <p:nvPr>
            <p:ph type="sldNum" sz="quarter" idx="10"/>
          </p:nvPr>
        </p:nvSpPr>
        <p:spPr/>
        <p:txBody>
          <a:bodyPr/>
          <a:lstStyle/>
          <a:p>
            <a:fld id="{949475C3-8B54-4747-B462-E7F40A30E428}" type="slidenum">
              <a:rPr lang="en-US" smtClean="0"/>
              <a:t>8</a:t>
            </a:fld>
            <a:endParaRPr lang="en-US"/>
          </a:p>
        </p:txBody>
      </p:sp>
    </p:spTree>
    <p:extLst>
      <p:ext uri="{BB962C8B-B14F-4D97-AF65-F5344CB8AC3E}">
        <p14:creationId xmlns:p14="http://schemas.microsoft.com/office/powerpoint/2010/main" val="2411590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475C3-8B54-4747-B462-E7F40A30E428}" type="slidenum">
              <a:rPr lang="en-US" smtClean="0"/>
              <a:t>9</a:t>
            </a:fld>
            <a:endParaRPr lang="en-US"/>
          </a:p>
        </p:txBody>
      </p:sp>
    </p:spTree>
    <p:extLst>
      <p:ext uri="{BB962C8B-B14F-4D97-AF65-F5344CB8AC3E}">
        <p14:creationId xmlns:p14="http://schemas.microsoft.com/office/powerpoint/2010/main" val="273853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Difference between proof and argument?</a:t>
            </a:r>
          </a:p>
          <a:p>
            <a:endParaRPr lang="en-US" sz="1200" b="0" i="0" kern="120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Individuals could use </a:t>
            </a:r>
            <a:r>
              <a:rPr lang="en-US" sz="1200" b="0" i="0" kern="1200" dirty="0" err="1">
                <a:solidFill>
                  <a:schemeClr val="tx1"/>
                </a:solidFill>
                <a:effectLst/>
                <a:latin typeface="+mn-lt"/>
                <a:ea typeface="+mn-ea"/>
                <a:cs typeface="+mn-cs"/>
              </a:rPr>
              <a:t>zk</a:t>
            </a:r>
            <a:r>
              <a:rPr lang="en-US" sz="1200" b="0" i="0" kern="1200" dirty="0">
                <a:solidFill>
                  <a:schemeClr val="tx1"/>
                </a:solidFill>
                <a:effectLst/>
                <a:latin typeface="+mn-lt"/>
                <a:ea typeface="+mn-ea"/>
                <a:cs typeface="+mn-cs"/>
              </a:rPr>
              <a:t>-SNARK proofs to prove their bank accounts hold a certain amount of money. But the proofs wouldn’t reveal the exact amount of money in the accounts. Only that they did—or did not—meet a certain monetary threshold.</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49475C3-8B54-4747-B462-E7F40A30E428}" type="slidenum">
              <a:rPr lang="en-US" smtClean="0"/>
              <a:t>11</a:t>
            </a:fld>
            <a:endParaRPr lang="en-US"/>
          </a:p>
        </p:txBody>
      </p:sp>
    </p:spTree>
    <p:extLst>
      <p:ext uri="{BB962C8B-B14F-4D97-AF65-F5344CB8AC3E}">
        <p14:creationId xmlns:p14="http://schemas.microsoft.com/office/powerpoint/2010/main" val="2003986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any given time T, </a:t>
            </a:r>
            <a:r>
              <a:rPr lang="en-US" sz="1200" b="0" i="0" u="none" strike="noStrike" kern="1200" baseline="0" dirty="0" err="1">
                <a:solidFill>
                  <a:schemeClr val="tx1"/>
                </a:solidFill>
                <a:latin typeface="+mn-lt"/>
                <a:ea typeface="+mn-ea"/>
                <a:cs typeface="+mn-cs"/>
              </a:rPr>
              <a:t>allusers</a:t>
            </a:r>
            <a:r>
              <a:rPr lang="en-US" sz="1200" b="0" i="0" u="none" strike="noStrike" kern="1200" baseline="0" dirty="0">
                <a:solidFill>
                  <a:schemeClr val="tx1"/>
                </a:solidFill>
                <a:latin typeface="+mn-lt"/>
                <a:ea typeface="+mn-ea"/>
                <a:cs typeface="+mn-cs"/>
              </a:rPr>
              <a:t> have access to LT , the ledger at time T, which is a sequence of transactions. The ledger is append-only (i.e., T &lt; T0 implies that LT is a prefix of LT0 ).10 The transactions in the ledger include both </a:t>
            </a:r>
            <a:r>
              <a:rPr lang="en-US" sz="1200" b="0" i="0" u="none" strike="noStrike" kern="1200" baseline="0" dirty="0" err="1">
                <a:solidFill>
                  <a:schemeClr val="tx1"/>
                </a:solidFill>
                <a:latin typeface="+mn-lt"/>
                <a:ea typeface="+mn-ea"/>
                <a:cs typeface="+mn-cs"/>
              </a:rPr>
              <a:t>Basecoin</a:t>
            </a:r>
            <a:r>
              <a:rPr lang="en-US" sz="1200" b="0" i="0" u="none" strike="noStrike" kern="1200" baseline="0" dirty="0">
                <a:solidFill>
                  <a:schemeClr val="tx1"/>
                </a:solidFill>
                <a:latin typeface="+mn-lt"/>
                <a:ea typeface="+mn-ea"/>
                <a:cs typeface="+mn-cs"/>
              </a:rPr>
              <a:t> transactions as well as two new transaction types described below.</a:t>
            </a:r>
          </a:p>
          <a:p>
            <a:endParaRPr lang="en-US" sz="1200" b="0" i="0" u="none" strike="noStrike" kern="1200" baseline="0" dirty="0">
              <a:solidFill>
                <a:schemeClr val="tx1"/>
              </a:solidFill>
              <a:latin typeface="+mn-lt"/>
              <a:ea typeface="+mn-ea"/>
              <a:cs typeface="+mn-cs"/>
            </a:endParaRPr>
          </a:p>
          <a:p>
            <a:r>
              <a:rPr lang="en-US" dirty="0"/>
              <a:t>Public parameters. A list of public parameters pp is available to all users in the system. These are generated by a trusted party at the “start of time” and are used by the system’s algorithms.</a:t>
            </a:r>
          </a:p>
          <a:p>
            <a:endParaRPr lang="en-US" dirty="0"/>
          </a:p>
          <a:p>
            <a:r>
              <a:rPr lang="en-US" sz="1200" b="0" i="0" u="none" strike="noStrike" kern="1200" baseline="0" dirty="0">
                <a:solidFill>
                  <a:schemeClr val="tx1"/>
                </a:solidFill>
                <a:latin typeface="+mn-lt"/>
                <a:ea typeface="+mn-ea"/>
                <a:cs typeface="+mn-cs"/>
              </a:rPr>
              <a:t>Each user generates at least one address key pair (</a:t>
            </a:r>
            <a:r>
              <a:rPr lang="en-US" sz="1200" b="0" i="0" u="none" strike="noStrike" kern="1200" baseline="0" dirty="0" err="1">
                <a:solidFill>
                  <a:schemeClr val="tx1"/>
                </a:solidFill>
                <a:latin typeface="+mn-lt"/>
                <a:ea typeface="+mn-ea"/>
                <a:cs typeface="+mn-cs"/>
              </a:rPr>
              <a:t>addrpk</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addrsk</a:t>
            </a:r>
            <a:r>
              <a:rPr lang="en-US" sz="1200" b="0" i="0" u="none" strike="noStrike" kern="1200" baseline="0" dirty="0">
                <a:solidFill>
                  <a:schemeClr val="tx1"/>
                </a:solidFill>
                <a:latin typeface="+mn-lt"/>
                <a:ea typeface="+mn-ea"/>
                <a:cs typeface="+mn-cs"/>
              </a:rPr>
              <a:t>). The public key </a:t>
            </a:r>
            <a:r>
              <a:rPr lang="en-US" sz="1200" b="0" i="0" u="none" strike="noStrike" kern="1200" baseline="0" dirty="0" err="1">
                <a:solidFill>
                  <a:schemeClr val="tx1"/>
                </a:solidFill>
                <a:latin typeface="+mn-lt"/>
                <a:ea typeface="+mn-ea"/>
                <a:cs typeface="+mn-cs"/>
              </a:rPr>
              <a:t>addrpk</a:t>
            </a:r>
            <a:r>
              <a:rPr lang="en-US" sz="1200" b="0" i="0" u="none" strike="noStrike" kern="1200" baseline="0" dirty="0">
                <a:solidFill>
                  <a:schemeClr val="tx1"/>
                </a:solidFill>
                <a:latin typeface="+mn-lt"/>
                <a:ea typeface="+mn-ea"/>
                <a:cs typeface="+mn-cs"/>
              </a:rPr>
              <a:t> is published and enables others to direct payments to the user. The secret key</a:t>
            </a:r>
          </a:p>
          <a:p>
            <a:r>
              <a:rPr lang="en-US" sz="1200" b="0" i="0" u="none" strike="noStrike" kern="1200" baseline="0" dirty="0" err="1">
                <a:solidFill>
                  <a:schemeClr val="tx1"/>
                </a:solidFill>
                <a:latin typeface="+mn-lt"/>
                <a:ea typeface="+mn-ea"/>
                <a:cs typeface="+mn-cs"/>
              </a:rPr>
              <a:t>addrsk</a:t>
            </a:r>
            <a:r>
              <a:rPr lang="en-US" sz="1200" b="0" i="0" u="none" strike="noStrike" kern="1200" baseline="0" dirty="0">
                <a:solidFill>
                  <a:schemeClr val="tx1"/>
                </a:solidFill>
                <a:latin typeface="+mn-lt"/>
                <a:ea typeface="+mn-ea"/>
                <a:cs typeface="+mn-cs"/>
              </a:rPr>
              <a:t> is used to receive payments sent to </a:t>
            </a:r>
            <a:r>
              <a:rPr lang="en-US" sz="1200" b="0" i="0" u="none" strike="noStrike" kern="1200" baseline="0" dirty="0" err="1">
                <a:solidFill>
                  <a:schemeClr val="tx1"/>
                </a:solidFill>
                <a:latin typeface="+mn-lt"/>
                <a:ea typeface="+mn-ea"/>
                <a:cs typeface="+mn-cs"/>
              </a:rPr>
              <a:t>addrpk</a:t>
            </a:r>
            <a:r>
              <a:rPr lang="en-US" sz="1200" b="0" i="0" u="none" strike="noStrike" kern="1200" baseline="0" dirty="0">
                <a:solidFill>
                  <a:schemeClr val="tx1"/>
                </a:solidFill>
                <a:latin typeface="+mn-lt"/>
                <a:ea typeface="+mn-ea"/>
                <a:cs typeface="+mn-cs"/>
              </a:rPr>
              <a:t>. A user may generate any number of address key pairs.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CMListT</a:t>
            </a:r>
            <a:r>
              <a:rPr lang="en-US" sz="1200" b="0" i="0" u="none" strike="noStrike" kern="1200" baseline="0" dirty="0">
                <a:solidFill>
                  <a:schemeClr val="tx1"/>
                </a:solidFill>
                <a:latin typeface="+mn-lt"/>
                <a:ea typeface="+mn-ea"/>
                <a:cs typeface="+mn-cs"/>
              </a:rPr>
              <a:t> denotes the list of all coin commitments appearing in mint and pour transactions in LT ;</a:t>
            </a:r>
          </a:p>
          <a:p>
            <a:r>
              <a:rPr lang="en-US" sz="1200" b="0" i="0" u="none" strike="noStrike" kern="1200" baseline="0" dirty="0" err="1">
                <a:solidFill>
                  <a:schemeClr val="tx1"/>
                </a:solidFill>
                <a:latin typeface="+mn-lt"/>
                <a:ea typeface="+mn-ea"/>
                <a:cs typeface="+mn-cs"/>
              </a:rPr>
              <a:t>SNListT</a:t>
            </a:r>
            <a:r>
              <a:rPr lang="en-US" sz="1200" b="0" i="0" u="none" strike="noStrike" kern="1200" baseline="0" dirty="0">
                <a:solidFill>
                  <a:schemeClr val="tx1"/>
                </a:solidFill>
                <a:latin typeface="+mn-lt"/>
                <a:ea typeface="+mn-ea"/>
                <a:cs typeface="+mn-cs"/>
              </a:rPr>
              <a:t> denotes the list of all serial numbers appearing in pour transactions in LT .</a:t>
            </a:r>
            <a:endParaRPr lang="en-US" dirty="0"/>
          </a:p>
          <a:p>
            <a:endParaRPr lang="en-US" dirty="0"/>
          </a:p>
        </p:txBody>
      </p:sp>
      <p:sp>
        <p:nvSpPr>
          <p:cNvPr id="4" name="Slide Number Placeholder 3"/>
          <p:cNvSpPr>
            <a:spLocks noGrp="1"/>
          </p:cNvSpPr>
          <p:nvPr>
            <p:ph type="sldNum" sz="quarter" idx="10"/>
          </p:nvPr>
        </p:nvSpPr>
        <p:spPr/>
        <p:txBody>
          <a:bodyPr/>
          <a:lstStyle/>
          <a:p>
            <a:fld id="{949475C3-8B54-4747-B462-E7F40A30E428}" type="slidenum">
              <a:rPr lang="en-US" smtClean="0"/>
              <a:t>16</a:t>
            </a:fld>
            <a:endParaRPr lang="en-US"/>
          </a:p>
        </p:txBody>
      </p:sp>
    </p:spTree>
    <p:extLst>
      <p:ext uri="{BB962C8B-B14F-4D97-AF65-F5344CB8AC3E}">
        <p14:creationId xmlns:p14="http://schemas.microsoft.com/office/powerpoint/2010/main" val="4094400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9475C3-8B54-4747-B462-E7F40A30E428}" type="slidenum">
              <a:rPr lang="en-US" smtClean="0"/>
              <a:t>24</a:t>
            </a:fld>
            <a:endParaRPr lang="en-US"/>
          </a:p>
        </p:txBody>
      </p:sp>
    </p:spTree>
    <p:extLst>
      <p:ext uri="{BB962C8B-B14F-4D97-AF65-F5344CB8AC3E}">
        <p14:creationId xmlns:p14="http://schemas.microsoft.com/office/powerpoint/2010/main" val="1959764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Ledger Indistinguishability : This means that nothing is revealed besides public information, even by chosen transaction adversary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Transaction NM: Cannot manipulate transactions </a:t>
            </a:r>
            <a:r>
              <a:rPr lang="en-US" dirty="0" err="1"/>
              <a:t>en</a:t>
            </a:r>
            <a:r>
              <a:rPr lang="en-US" dirty="0"/>
              <a:t>-route to the ledger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Balance: Cant own more money than received or minted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49475C3-8B54-4747-B462-E7F40A30E428}" type="slidenum">
              <a:rPr lang="en-US" smtClean="0"/>
              <a:t>27</a:t>
            </a:fld>
            <a:endParaRPr lang="en-US"/>
          </a:p>
        </p:txBody>
      </p:sp>
    </p:spTree>
    <p:extLst>
      <p:ext uri="{BB962C8B-B14F-4D97-AF65-F5344CB8AC3E}">
        <p14:creationId xmlns:p14="http://schemas.microsoft.com/office/powerpoint/2010/main" val="1057988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1C44438-036A-468C-8963-EB4906E1C795}" type="datetime1">
              <a:rPr lang="en-US" smtClean="0"/>
              <a:t>6/12/2018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D9FEB3-C0D9-4000-926A-6DD9D7D94B92}" type="datetime1">
              <a:rPr lang="en-US" smtClean="0"/>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4CF508-D883-444A-9E28-096B2FB4B942}"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2FD3D0-A951-4B92-A728-4BC91D594ACD}"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69FB9F-59E2-424E-B5AC-A2B1F20E0FFC}"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CAC92C-49E7-4C46-AD76-3565E863663B}"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CA9EAA-AD06-4DBC-8307-7D2B2F98733D}"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60E7E-7D81-4DDA-982C-141FFFE3E6D8}"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AB90F-3BF5-4AEE-BA68-E3C3D692C134}"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C0734-1AC0-466C-99AC-32E2D784823B}"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508F5C-89DF-499A-A90A-A692556E2E77}" type="datetime1">
              <a:rPr lang="en-US" smtClean="0"/>
              <a:t>6/12/2018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23E16-AE45-482A-A438-24FCBD6BF418}" type="datetime1">
              <a:rPr lang="en-US" smtClean="0"/>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8BF290-1F46-4786-ABCB-74E308171D48}" type="datetime1">
              <a:rPr lang="en-US" smtClean="0"/>
              <a:t>6/12/2018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4953FF-8943-48EF-AA46-7F80C0DB1573}" type="datetime1">
              <a:rPr lang="en-US" smtClean="0"/>
              <a:t>6/12/2018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6EA2D-6E87-4C42-A37A-CD2C8949DB8B}" type="datetime1">
              <a:rPr lang="en-US" smtClean="0"/>
              <a:t>6/12/2018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375583-F9F1-4987-8DDF-1B32FDE1AEB4}" type="datetime1">
              <a:rPr lang="en-US" smtClean="0"/>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A24F2B-2748-4CB2-A237-7C071AAE5F42}" type="datetime1">
              <a:rPr lang="en-US" smtClean="0"/>
              <a:t>6/12/2018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1784B0-E998-423E-810D-DA2D37DFF197}" type="datetime1">
              <a:rPr lang="en-US" smtClean="0"/>
              <a:t>6/12/2018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rypto.stackexchange.com/questions/19884/what-are-snark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mycryptopedia.com/public-key-private-key-explain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D6dY-3x3teM" TargetMode="External"/><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26.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2D13-D920-4691-9692-9E6752308B58}"/>
              </a:ext>
            </a:extLst>
          </p:cNvPr>
          <p:cNvSpPr>
            <a:spLocks noGrp="1"/>
          </p:cNvSpPr>
          <p:nvPr>
            <p:ph type="ctrTitle"/>
          </p:nvPr>
        </p:nvSpPr>
        <p:spPr/>
        <p:txBody>
          <a:bodyPr/>
          <a:lstStyle/>
          <a:p>
            <a:r>
              <a:rPr lang="en-US" dirty="0"/>
              <a:t>ZCASH</a:t>
            </a:r>
          </a:p>
        </p:txBody>
      </p:sp>
      <p:sp>
        <p:nvSpPr>
          <p:cNvPr id="3" name="Subtitle 2">
            <a:extLst>
              <a:ext uri="{FF2B5EF4-FFF2-40B4-BE49-F238E27FC236}">
                <a16:creationId xmlns:a16="http://schemas.microsoft.com/office/drawing/2014/main" id="{C1D0F547-2374-46A5-8471-3AA5ED29BE8D}"/>
              </a:ext>
            </a:extLst>
          </p:cNvPr>
          <p:cNvSpPr>
            <a:spLocks noGrp="1"/>
          </p:cNvSpPr>
          <p:nvPr>
            <p:ph type="subTitle" idx="1"/>
          </p:nvPr>
        </p:nvSpPr>
        <p:spPr/>
        <p:txBody>
          <a:bodyPr>
            <a:normAutofit lnSpcReduction="10000"/>
          </a:bodyPr>
          <a:lstStyle/>
          <a:p>
            <a:r>
              <a:rPr lang="en-US" dirty="0"/>
              <a:t>Cryptography</a:t>
            </a:r>
          </a:p>
          <a:p>
            <a:r>
              <a:rPr lang="en-US" dirty="0"/>
              <a:t>CS282B</a:t>
            </a:r>
          </a:p>
          <a:p>
            <a:r>
              <a:rPr lang="en-US" dirty="0"/>
              <a:t>Ekta Malkan</a:t>
            </a:r>
          </a:p>
        </p:txBody>
      </p:sp>
      <p:sp>
        <p:nvSpPr>
          <p:cNvPr id="4" name="Rectangle 3">
            <a:extLst>
              <a:ext uri="{FF2B5EF4-FFF2-40B4-BE49-F238E27FC236}">
                <a16:creationId xmlns:a16="http://schemas.microsoft.com/office/drawing/2014/main" id="{5CDD5AEC-FB1B-4CD7-BC20-1FEBF948B229}"/>
              </a:ext>
            </a:extLst>
          </p:cNvPr>
          <p:cNvSpPr/>
          <p:nvPr/>
        </p:nvSpPr>
        <p:spPr>
          <a:xfrm>
            <a:off x="1964788" y="5934670"/>
            <a:ext cx="8473440" cy="923330"/>
          </a:xfrm>
          <a:prstGeom prst="rect">
            <a:avLst/>
          </a:prstGeom>
        </p:spPr>
        <p:txBody>
          <a:bodyPr wrap="square">
            <a:spAutoFit/>
          </a:bodyPr>
          <a:lstStyle/>
          <a:p>
            <a:pPr algn="ctr"/>
            <a:r>
              <a:rPr lang="en-US" i="1" dirty="0">
                <a:solidFill>
                  <a:srgbClr val="000000"/>
                </a:solidFill>
                <a:latin typeface="Georgia" panose="02040502050405020303" pitchFamily="18" charset="0"/>
              </a:rPr>
              <a:t>Explaining crypto is hard, explaining crypto in simple words is harder </a:t>
            </a:r>
            <a:endParaRPr lang="en-US" dirty="0"/>
          </a:p>
          <a:p>
            <a:br>
              <a:rPr lang="en-US" dirty="0"/>
            </a:br>
            <a:endParaRPr lang="en-US" dirty="0"/>
          </a:p>
        </p:txBody>
      </p:sp>
    </p:spTree>
    <p:extLst>
      <p:ext uri="{BB962C8B-B14F-4D97-AF65-F5344CB8AC3E}">
        <p14:creationId xmlns:p14="http://schemas.microsoft.com/office/powerpoint/2010/main" val="258714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3A2B-1C74-479D-A528-39F96C15462F}"/>
              </a:ext>
            </a:extLst>
          </p:cNvPr>
          <p:cNvSpPr>
            <a:spLocks noGrp="1"/>
          </p:cNvSpPr>
          <p:nvPr>
            <p:ph type="title"/>
          </p:nvPr>
        </p:nvSpPr>
        <p:spPr/>
        <p:txBody>
          <a:bodyPr/>
          <a:lstStyle/>
          <a:p>
            <a:r>
              <a:rPr lang="en-US" dirty="0"/>
              <a:t>Gadgets</a:t>
            </a:r>
          </a:p>
        </p:txBody>
      </p:sp>
      <p:sp>
        <p:nvSpPr>
          <p:cNvPr id="3" name="Content Placeholder 2">
            <a:extLst>
              <a:ext uri="{FF2B5EF4-FFF2-40B4-BE49-F238E27FC236}">
                <a16:creationId xmlns:a16="http://schemas.microsoft.com/office/drawing/2014/main" id="{8ED9B0CA-10E1-479B-B16D-AEEC2C0DB8B1}"/>
              </a:ext>
            </a:extLst>
          </p:cNvPr>
          <p:cNvSpPr>
            <a:spLocks noGrp="1"/>
          </p:cNvSpPr>
          <p:nvPr>
            <p:ph idx="1"/>
          </p:nvPr>
        </p:nvSpPr>
        <p:spPr/>
        <p:txBody>
          <a:bodyPr/>
          <a:lstStyle/>
          <a:p>
            <a:r>
              <a:rPr lang="en-US" dirty="0"/>
              <a:t>Pairing based Elliptic Curve Cryptography</a:t>
            </a:r>
          </a:p>
          <a:p>
            <a:r>
              <a:rPr lang="en-US" dirty="0"/>
              <a:t>Knowledge of exponent</a:t>
            </a:r>
          </a:p>
          <a:p>
            <a:endParaRPr lang="en-US" dirty="0"/>
          </a:p>
        </p:txBody>
      </p:sp>
      <p:sp>
        <p:nvSpPr>
          <p:cNvPr id="4" name="Slide Number Placeholder 3">
            <a:extLst>
              <a:ext uri="{FF2B5EF4-FFF2-40B4-BE49-F238E27FC236}">
                <a16:creationId xmlns:a16="http://schemas.microsoft.com/office/drawing/2014/main" id="{328C6FE6-C53D-4639-9B26-96263994026C}"/>
              </a:ext>
            </a:extLst>
          </p:cNvPr>
          <p:cNvSpPr>
            <a:spLocks noGrp="1"/>
          </p:cNvSpPr>
          <p:nvPr>
            <p:ph type="sldNum" sz="quarter" idx="12"/>
          </p:nvPr>
        </p:nvSpPr>
        <p:spPr/>
        <p:txBody>
          <a:bodyPr/>
          <a:lstStyle/>
          <a:p>
            <a:fld id="{E97799C9-84D9-46D2-A11E-BCF8A720529D}" type="slidenum">
              <a:rPr lang="en-US" smtClean="0"/>
              <a:t>10</a:t>
            </a:fld>
            <a:endParaRPr lang="en-US" dirty="0"/>
          </a:p>
        </p:txBody>
      </p:sp>
    </p:spTree>
    <p:extLst>
      <p:ext uri="{BB962C8B-B14F-4D97-AF65-F5344CB8AC3E}">
        <p14:creationId xmlns:p14="http://schemas.microsoft.com/office/powerpoint/2010/main" val="179874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F69F-42CD-4278-A608-9B067194C940}"/>
              </a:ext>
            </a:extLst>
          </p:cNvPr>
          <p:cNvSpPr>
            <a:spLocks noGrp="1"/>
          </p:cNvSpPr>
          <p:nvPr>
            <p:ph type="title"/>
          </p:nvPr>
        </p:nvSpPr>
        <p:spPr/>
        <p:txBody>
          <a:bodyPr/>
          <a:lstStyle/>
          <a:p>
            <a:r>
              <a:rPr lang="en-US" dirty="0"/>
              <a:t>ZK - SNARKS</a:t>
            </a:r>
          </a:p>
        </p:txBody>
      </p:sp>
      <p:sp>
        <p:nvSpPr>
          <p:cNvPr id="3" name="Content Placeholder 2">
            <a:extLst>
              <a:ext uri="{FF2B5EF4-FFF2-40B4-BE49-F238E27FC236}">
                <a16:creationId xmlns:a16="http://schemas.microsoft.com/office/drawing/2014/main" id="{3127A2E6-4AF1-46F0-BD69-02230227B1CE}"/>
              </a:ext>
            </a:extLst>
          </p:cNvPr>
          <p:cNvSpPr>
            <a:spLocks noGrp="1"/>
          </p:cNvSpPr>
          <p:nvPr>
            <p:ph idx="1"/>
          </p:nvPr>
        </p:nvSpPr>
        <p:spPr/>
        <p:txBody>
          <a:bodyPr>
            <a:normAutofit fontScale="92500" lnSpcReduction="10000"/>
          </a:bodyPr>
          <a:lstStyle/>
          <a:p>
            <a:pPr algn="just"/>
            <a:r>
              <a:rPr lang="en-US" b="1" dirty="0"/>
              <a:t>Zero-knowledge</a:t>
            </a:r>
            <a:r>
              <a:rPr lang="en-US" dirty="0"/>
              <a:t> - nothing is revealed beyond the truth of the statement</a:t>
            </a:r>
          </a:p>
          <a:p>
            <a:pPr algn="just"/>
            <a:r>
              <a:rPr lang="en-US" b="1" dirty="0"/>
              <a:t>Succinct </a:t>
            </a:r>
            <a:r>
              <a:rPr lang="en-US" dirty="0"/>
              <a:t>indicates that the zero-knowledge proof is short and can be verified quickly. </a:t>
            </a:r>
          </a:p>
          <a:p>
            <a:pPr algn="just"/>
            <a:r>
              <a:rPr lang="en-US" b="1" dirty="0"/>
              <a:t>Non-interactive -</a:t>
            </a:r>
            <a:r>
              <a:rPr lang="en-US" dirty="0"/>
              <a:t> verifier does not have to interact with the prover. Instead, the prover can publish (write)  their proof in advance, and a verifier can ensure its correctness.</a:t>
            </a:r>
          </a:p>
          <a:p>
            <a:pPr algn="just"/>
            <a:r>
              <a:rPr lang="en-US" b="1" dirty="0"/>
              <a:t>Argument – </a:t>
            </a:r>
            <a:r>
              <a:rPr lang="en-US" dirty="0"/>
              <a:t>computationally sound proofs (Prover is not infinitely powerful)</a:t>
            </a:r>
          </a:p>
          <a:p>
            <a:pPr algn="just"/>
            <a:r>
              <a:rPr lang="en-US" b="1" dirty="0"/>
              <a:t>of Knowledge</a:t>
            </a:r>
            <a:r>
              <a:rPr lang="en-US" dirty="0"/>
              <a:t> means a proof of knowledge of some defined computation.</a:t>
            </a:r>
          </a:p>
          <a:p>
            <a:endParaRPr lang="en-US" dirty="0"/>
          </a:p>
        </p:txBody>
      </p:sp>
      <p:sp>
        <p:nvSpPr>
          <p:cNvPr id="4" name="Slide Number Placeholder 3">
            <a:extLst>
              <a:ext uri="{FF2B5EF4-FFF2-40B4-BE49-F238E27FC236}">
                <a16:creationId xmlns:a16="http://schemas.microsoft.com/office/drawing/2014/main" id="{5ACFB38E-815D-4789-AC9F-FAB7D0ADCA5A}"/>
              </a:ext>
            </a:extLst>
          </p:cNvPr>
          <p:cNvSpPr>
            <a:spLocks noGrp="1"/>
          </p:cNvSpPr>
          <p:nvPr>
            <p:ph type="sldNum" sz="quarter" idx="12"/>
          </p:nvPr>
        </p:nvSpPr>
        <p:spPr/>
        <p:txBody>
          <a:bodyPr/>
          <a:lstStyle/>
          <a:p>
            <a:fld id="{E97799C9-84D9-46D2-A11E-BCF8A720529D}" type="slidenum">
              <a:rPr lang="en-US" sz="1600" b="1"/>
              <a:t>11</a:t>
            </a:fld>
            <a:endParaRPr lang="en-US" sz="1600" b="1" dirty="0"/>
          </a:p>
        </p:txBody>
      </p:sp>
    </p:spTree>
    <p:extLst>
      <p:ext uri="{BB962C8B-B14F-4D97-AF65-F5344CB8AC3E}">
        <p14:creationId xmlns:p14="http://schemas.microsoft.com/office/powerpoint/2010/main" val="174630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9D05-2E99-4A6B-8BF6-72B3F1E75BA5}"/>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0B5D3A87-5156-4189-B806-2D54042C092E}"/>
              </a:ext>
            </a:extLst>
          </p:cNvPr>
          <p:cNvSpPr>
            <a:spLocks noGrp="1"/>
          </p:cNvSpPr>
          <p:nvPr>
            <p:ph idx="1"/>
          </p:nvPr>
        </p:nvSpPr>
        <p:spPr/>
        <p:txBody>
          <a:bodyPr>
            <a:normAutofit lnSpcReduction="10000"/>
          </a:bodyPr>
          <a:lstStyle/>
          <a:p>
            <a:r>
              <a:rPr lang="en-US" b="1" dirty="0" err="1"/>
              <a:t>KeyGen</a:t>
            </a:r>
            <a:r>
              <a:rPr lang="en-US" dirty="0"/>
              <a:t>  is typically run by the verifier. It takes as input 1^k (k being the security parameter) and outputs some keypair, </a:t>
            </a:r>
            <a:r>
              <a:rPr lang="en-US" dirty="0" err="1"/>
              <a:t>priv</a:t>
            </a:r>
            <a:r>
              <a:rPr lang="en-US" dirty="0"/>
              <a:t> and pub.</a:t>
            </a:r>
          </a:p>
          <a:p>
            <a:r>
              <a:rPr lang="en-US" b="1" dirty="0"/>
              <a:t>P</a:t>
            </a:r>
            <a:r>
              <a:rPr lang="en-US" dirty="0"/>
              <a:t> (the proving algorithm) takes as input pub, a word </a:t>
            </a:r>
            <a:r>
              <a:rPr lang="en-US" dirty="0" err="1"/>
              <a:t>x∈L</a:t>
            </a:r>
            <a:r>
              <a:rPr lang="en-US" dirty="0"/>
              <a:t> and a NP-witness w for x, and outputs the proof π.</a:t>
            </a:r>
          </a:p>
          <a:p>
            <a:r>
              <a:rPr lang="en-US" b="1" dirty="0"/>
              <a:t>V</a:t>
            </a:r>
            <a:r>
              <a:rPr lang="en-US" dirty="0"/>
              <a:t> (the verifying algorithm) takes as input </a:t>
            </a:r>
            <a:r>
              <a:rPr lang="en-US" dirty="0" err="1"/>
              <a:t>priv</a:t>
            </a:r>
            <a:r>
              <a:rPr lang="en-US" dirty="0"/>
              <a:t>, x and π, and returns 0 or 1 depending on whether the verifier "accepts" the proof that x is in L.</a:t>
            </a:r>
          </a:p>
          <a:p>
            <a:r>
              <a:rPr lang="en-US" dirty="0">
                <a:solidFill>
                  <a:srgbClr val="0070C0"/>
                </a:solidFill>
                <a:hlinkClick r:id="rId2"/>
              </a:rPr>
              <a:t>Source:  https://crypto.stackexchange.com/questions/19884/what-are-snarks</a:t>
            </a:r>
            <a:endParaRPr lang="en-US" dirty="0">
              <a:solidFill>
                <a:srgbClr val="0070C0"/>
              </a:solidFill>
            </a:endParaRPr>
          </a:p>
        </p:txBody>
      </p:sp>
      <p:sp>
        <p:nvSpPr>
          <p:cNvPr id="4" name="Slide Number Placeholder 3">
            <a:extLst>
              <a:ext uri="{FF2B5EF4-FFF2-40B4-BE49-F238E27FC236}">
                <a16:creationId xmlns:a16="http://schemas.microsoft.com/office/drawing/2014/main" id="{A1FBF8F7-998C-4822-8DC2-BD9648982D57}"/>
              </a:ext>
            </a:extLst>
          </p:cNvPr>
          <p:cNvSpPr>
            <a:spLocks noGrp="1"/>
          </p:cNvSpPr>
          <p:nvPr>
            <p:ph type="sldNum" sz="quarter" idx="12"/>
          </p:nvPr>
        </p:nvSpPr>
        <p:spPr/>
        <p:txBody>
          <a:bodyPr/>
          <a:lstStyle/>
          <a:p>
            <a:fld id="{E97799C9-84D9-46D2-A11E-BCF8A720529D}" type="slidenum">
              <a:rPr lang="en-US" smtClean="0"/>
              <a:t>12</a:t>
            </a:fld>
            <a:endParaRPr lang="en-US" dirty="0"/>
          </a:p>
        </p:txBody>
      </p:sp>
    </p:spTree>
    <p:extLst>
      <p:ext uri="{BB962C8B-B14F-4D97-AF65-F5344CB8AC3E}">
        <p14:creationId xmlns:p14="http://schemas.microsoft.com/office/powerpoint/2010/main" val="224701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1E0F-B0E9-47C9-AA61-9AE6BA5EB7A1}"/>
              </a:ext>
            </a:extLst>
          </p:cNvPr>
          <p:cNvSpPr>
            <a:spLocks noGrp="1"/>
          </p:cNvSpPr>
          <p:nvPr>
            <p:ph type="title"/>
          </p:nvPr>
        </p:nvSpPr>
        <p:spPr/>
        <p:txBody>
          <a:bodyPr/>
          <a:lstStyle/>
          <a:p>
            <a:r>
              <a:rPr lang="en-US" dirty="0"/>
              <a:t>Properties of </a:t>
            </a:r>
            <a:r>
              <a:rPr lang="en-US" dirty="0" err="1"/>
              <a:t>zk</a:t>
            </a:r>
            <a:r>
              <a:rPr lang="en-US" dirty="0"/>
              <a:t>-SNARKS</a:t>
            </a:r>
          </a:p>
        </p:txBody>
      </p:sp>
      <p:sp>
        <p:nvSpPr>
          <p:cNvPr id="3" name="Content Placeholder 2">
            <a:extLst>
              <a:ext uri="{FF2B5EF4-FFF2-40B4-BE49-F238E27FC236}">
                <a16:creationId xmlns:a16="http://schemas.microsoft.com/office/drawing/2014/main" id="{080644DA-A2D9-4EAE-8C34-9510A46C6EC9}"/>
              </a:ext>
            </a:extLst>
          </p:cNvPr>
          <p:cNvSpPr>
            <a:spLocks noGrp="1"/>
          </p:cNvSpPr>
          <p:nvPr>
            <p:ph idx="1"/>
          </p:nvPr>
        </p:nvSpPr>
        <p:spPr/>
        <p:txBody>
          <a:bodyPr>
            <a:normAutofit/>
          </a:bodyPr>
          <a:lstStyle/>
          <a:p>
            <a:r>
              <a:rPr lang="en-US" sz="2800" dirty="0"/>
              <a:t>Perfect Completeness</a:t>
            </a:r>
          </a:p>
          <a:p>
            <a:r>
              <a:rPr lang="en-US" sz="2800" dirty="0"/>
              <a:t>Succinctness</a:t>
            </a:r>
          </a:p>
          <a:p>
            <a:r>
              <a:rPr lang="en-US" sz="2800" dirty="0"/>
              <a:t>Computational Soundness</a:t>
            </a:r>
          </a:p>
          <a:p>
            <a:r>
              <a:rPr lang="en-US" sz="2800" dirty="0"/>
              <a:t>Extractability</a:t>
            </a:r>
          </a:p>
        </p:txBody>
      </p:sp>
      <p:sp>
        <p:nvSpPr>
          <p:cNvPr id="4" name="Slide Number Placeholder 3">
            <a:extLst>
              <a:ext uri="{FF2B5EF4-FFF2-40B4-BE49-F238E27FC236}">
                <a16:creationId xmlns:a16="http://schemas.microsoft.com/office/drawing/2014/main" id="{CAEEB1EC-8354-4C90-BEF6-558105D8560F}"/>
              </a:ext>
            </a:extLst>
          </p:cNvPr>
          <p:cNvSpPr>
            <a:spLocks noGrp="1"/>
          </p:cNvSpPr>
          <p:nvPr>
            <p:ph type="sldNum" sz="quarter" idx="12"/>
          </p:nvPr>
        </p:nvSpPr>
        <p:spPr/>
        <p:txBody>
          <a:bodyPr/>
          <a:lstStyle/>
          <a:p>
            <a:fld id="{E97799C9-84D9-46D2-A11E-BCF8A720529D}" type="slidenum">
              <a:rPr lang="en-US" smtClean="0"/>
              <a:t>13</a:t>
            </a:fld>
            <a:endParaRPr lang="en-US" dirty="0"/>
          </a:p>
        </p:txBody>
      </p:sp>
    </p:spTree>
    <p:extLst>
      <p:ext uri="{BB962C8B-B14F-4D97-AF65-F5344CB8AC3E}">
        <p14:creationId xmlns:p14="http://schemas.microsoft.com/office/powerpoint/2010/main" val="277621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1543-232C-4A80-892E-810916B8C5FD}"/>
              </a:ext>
            </a:extLst>
          </p:cNvPr>
          <p:cNvSpPr>
            <a:spLocks noGrp="1"/>
          </p:cNvSpPr>
          <p:nvPr>
            <p:ph type="title"/>
          </p:nvPr>
        </p:nvSpPr>
        <p:spPr>
          <a:xfrm>
            <a:off x="1162730" y="661003"/>
            <a:ext cx="9601196" cy="661612"/>
          </a:xfrm>
        </p:spPr>
        <p:txBody>
          <a:bodyPr>
            <a:normAutofit fontScale="90000"/>
          </a:bodyPr>
          <a:lstStyle/>
          <a:p>
            <a:r>
              <a:rPr lang="en-US" dirty="0"/>
              <a:t>Data Structures</a:t>
            </a:r>
          </a:p>
        </p:txBody>
      </p:sp>
      <p:sp>
        <p:nvSpPr>
          <p:cNvPr id="3" name="Content Placeholder 2">
            <a:extLst>
              <a:ext uri="{FF2B5EF4-FFF2-40B4-BE49-F238E27FC236}">
                <a16:creationId xmlns:a16="http://schemas.microsoft.com/office/drawing/2014/main" id="{ADC00D02-4BBD-42BF-8C67-3DCC3198F68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13A2719-EEA6-443D-9460-F9F5022A83B8}"/>
              </a:ext>
            </a:extLst>
          </p:cNvPr>
          <p:cNvSpPr>
            <a:spLocks noGrp="1"/>
          </p:cNvSpPr>
          <p:nvPr>
            <p:ph type="sldNum" sz="quarter" idx="12"/>
          </p:nvPr>
        </p:nvSpPr>
        <p:spPr/>
        <p:txBody>
          <a:bodyPr/>
          <a:lstStyle/>
          <a:p>
            <a:fld id="{E97799C9-84D9-46D2-A11E-BCF8A720529D}" type="slidenum">
              <a:rPr lang="en-US" smtClean="0"/>
              <a:t>14</a:t>
            </a:fld>
            <a:endParaRPr lang="en-US" dirty="0"/>
          </a:p>
        </p:txBody>
      </p:sp>
      <p:pic>
        <p:nvPicPr>
          <p:cNvPr id="5" name="Picture 4">
            <a:extLst>
              <a:ext uri="{FF2B5EF4-FFF2-40B4-BE49-F238E27FC236}">
                <a16:creationId xmlns:a16="http://schemas.microsoft.com/office/drawing/2014/main" id="{4CCD7C3F-E011-45D2-85E9-AE79F00A3601}"/>
              </a:ext>
            </a:extLst>
          </p:cNvPr>
          <p:cNvPicPr>
            <a:picLocks noChangeAspect="1"/>
          </p:cNvPicPr>
          <p:nvPr/>
        </p:nvPicPr>
        <p:blipFill>
          <a:blip r:embed="rId2"/>
          <a:stretch>
            <a:fillRect/>
          </a:stretch>
        </p:blipFill>
        <p:spPr>
          <a:xfrm>
            <a:off x="1162730" y="1415747"/>
            <a:ext cx="10038670" cy="4460122"/>
          </a:xfrm>
          <a:prstGeom prst="rect">
            <a:avLst/>
          </a:prstGeom>
        </p:spPr>
      </p:pic>
    </p:spTree>
    <p:extLst>
      <p:ext uri="{BB962C8B-B14F-4D97-AF65-F5344CB8AC3E}">
        <p14:creationId xmlns:p14="http://schemas.microsoft.com/office/powerpoint/2010/main" val="8322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8E926-DDA0-4E7D-88B0-A73657FA3892}"/>
              </a:ext>
            </a:extLst>
          </p:cNvPr>
          <p:cNvSpPr>
            <a:spLocks noGrp="1"/>
          </p:cNvSpPr>
          <p:nvPr>
            <p:ph idx="1"/>
          </p:nvPr>
        </p:nvSpPr>
        <p:spPr/>
        <p:txBody>
          <a:bodyPr>
            <a:normAutofit fontScale="92500"/>
          </a:bodyPr>
          <a:lstStyle/>
          <a:p>
            <a:pPr marL="0" indent="0">
              <a:buNone/>
            </a:pPr>
            <a:r>
              <a:rPr lang="en-US" dirty="0"/>
              <a:t>In ZCash a user constructs a proof to show that, with high probability:</a:t>
            </a:r>
          </a:p>
          <a:p>
            <a:r>
              <a:rPr lang="en-US" dirty="0"/>
              <a:t>The input values sum to the output values for each transaction.</a:t>
            </a:r>
          </a:p>
          <a:p>
            <a:r>
              <a:rPr lang="en-US" dirty="0"/>
              <a:t>The sender proves that they have the </a:t>
            </a:r>
            <a:r>
              <a:rPr lang="en-US" dirty="0">
                <a:hlinkClick r:id="rId2"/>
              </a:rPr>
              <a:t>private keys</a:t>
            </a:r>
            <a:r>
              <a:rPr lang="en-US" dirty="0"/>
              <a:t> of the input, which gives a user the authority to spend.</a:t>
            </a:r>
          </a:p>
          <a:p>
            <a:r>
              <a:rPr lang="en-US" dirty="0"/>
              <a:t>The private spending keys of the input are cryptographically linked to a signature that pertains to the entire transaction, in a manner in which a transaction cannot be modified by a party who did not know these private keys.</a:t>
            </a:r>
            <a:br>
              <a:rPr lang="en-US" dirty="0"/>
            </a:br>
            <a:endParaRPr lang="en-US" dirty="0"/>
          </a:p>
        </p:txBody>
      </p:sp>
      <p:sp>
        <p:nvSpPr>
          <p:cNvPr id="4" name="Slide Number Placeholder 3">
            <a:extLst>
              <a:ext uri="{FF2B5EF4-FFF2-40B4-BE49-F238E27FC236}">
                <a16:creationId xmlns:a16="http://schemas.microsoft.com/office/drawing/2014/main" id="{E01B7900-E097-4A9C-A8FB-60F54BC08B29}"/>
              </a:ext>
            </a:extLst>
          </p:cNvPr>
          <p:cNvSpPr>
            <a:spLocks noGrp="1"/>
          </p:cNvSpPr>
          <p:nvPr>
            <p:ph type="sldNum" sz="quarter" idx="12"/>
          </p:nvPr>
        </p:nvSpPr>
        <p:spPr/>
        <p:txBody>
          <a:bodyPr/>
          <a:lstStyle/>
          <a:p>
            <a:fld id="{E97799C9-84D9-46D2-A11E-BCF8A720529D}" type="slidenum">
              <a:rPr lang="en-US" smtClean="0"/>
              <a:t>15</a:t>
            </a:fld>
            <a:endParaRPr lang="en-US" dirty="0"/>
          </a:p>
        </p:txBody>
      </p:sp>
    </p:spTree>
    <p:extLst>
      <p:ext uri="{BB962C8B-B14F-4D97-AF65-F5344CB8AC3E}">
        <p14:creationId xmlns:p14="http://schemas.microsoft.com/office/powerpoint/2010/main" val="341118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C079-A6CB-495A-8992-7265CF7CF631}"/>
              </a:ext>
            </a:extLst>
          </p:cNvPr>
          <p:cNvSpPr>
            <a:spLocks noGrp="1"/>
          </p:cNvSpPr>
          <p:nvPr>
            <p:ph type="title"/>
          </p:nvPr>
        </p:nvSpPr>
        <p:spPr/>
        <p:txBody>
          <a:bodyPr/>
          <a:lstStyle/>
          <a:p>
            <a:r>
              <a:rPr lang="en-US" dirty="0"/>
              <a:t>DAP</a:t>
            </a:r>
          </a:p>
        </p:txBody>
      </p:sp>
      <p:sp>
        <p:nvSpPr>
          <p:cNvPr id="3" name="Content Placeholder 2">
            <a:extLst>
              <a:ext uri="{FF2B5EF4-FFF2-40B4-BE49-F238E27FC236}">
                <a16:creationId xmlns:a16="http://schemas.microsoft.com/office/drawing/2014/main" id="{87B7F9BF-D783-4193-8E51-D98839F3B8F8}"/>
              </a:ext>
            </a:extLst>
          </p:cNvPr>
          <p:cNvSpPr>
            <a:spLocks noGrp="1"/>
          </p:cNvSpPr>
          <p:nvPr>
            <p:ph idx="1"/>
          </p:nvPr>
        </p:nvSpPr>
        <p:spPr/>
        <p:txBody>
          <a:bodyPr>
            <a:normAutofit/>
          </a:bodyPr>
          <a:lstStyle/>
          <a:p>
            <a:pPr marL="0" indent="0">
              <a:buNone/>
            </a:pPr>
            <a:r>
              <a:rPr lang="en-US" dirty="0"/>
              <a:t>Decentralized Anonymous Payment scheme.</a:t>
            </a:r>
          </a:p>
          <a:p>
            <a:pPr marL="457200" indent="-457200">
              <a:buFont typeface="+mj-lt"/>
              <a:buAutoNum type="arabicPeriod"/>
            </a:pPr>
            <a:r>
              <a:rPr lang="en-US" sz="1900" dirty="0"/>
              <a:t>BaseCoin Ledger</a:t>
            </a:r>
          </a:p>
          <a:p>
            <a:pPr marL="457200" indent="-457200">
              <a:buFont typeface="+mj-lt"/>
              <a:buAutoNum type="arabicPeriod"/>
            </a:pPr>
            <a:r>
              <a:rPr lang="en-US" sz="1900" dirty="0"/>
              <a:t>Public Parameters</a:t>
            </a:r>
          </a:p>
          <a:p>
            <a:pPr marL="457200" indent="-457200">
              <a:buFont typeface="+mj-lt"/>
              <a:buAutoNum type="arabicPeriod"/>
            </a:pPr>
            <a:r>
              <a:rPr lang="en-US" sz="1900" dirty="0"/>
              <a:t>Addresses</a:t>
            </a:r>
          </a:p>
          <a:p>
            <a:pPr marL="457200" indent="-457200">
              <a:buFont typeface="+mj-lt"/>
              <a:buAutoNum type="arabicPeriod"/>
            </a:pPr>
            <a:r>
              <a:rPr lang="en-US" sz="1900" dirty="0"/>
              <a:t>Coins</a:t>
            </a:r>
          </a:p>
          <a:p>
            <a:pPr marL="457200" indent="-457200">
              <a:buFont typeface="+mj-lt"/>
              <a:buAutoNum type="arabicPeriod"/>
            </a:pPr>
            <a:r>
              <a:rPr lang="en-US" sz="1900" dirty="0" err="1"/>
              <a:t>CmList</a:t>
            </a:r>
            <a:r>
              <a:rPr lang="en-US" sz="1100" dirty="0" err="1"/>
              <a:t>T</a:t>
            </a:r>
            <a:endParaRPr lang="en-US" sz="1900" dirty="0"/>
          </a:p>
          <a:p>
            <a:pPr marL="457200" indent="-457200">
              <a:buFont typeface="+mj-lt"/>
              <a:buAutoNum type="arabicPeriod"/>
            </a:pPr>
            <a:r>
              <a:rPr lang="en-US" sz="1900" dirty="0" err="1"/>
              <a:t>SnList</a:t>
            </a:r>
            <a:r>
              <a:rPr lang="en-US" sz="1100" dirty="0" err="1"/>
              <a:t>T</a:t>
            </a:r>
            <a:endParaRPr lang="en-US" sz="1900" dirty="0"/>
          </a:p>
        </p:txBody>
      </p:sp>
      <p:sp>
        <p:nvSpPr>
          <p:cNvPr id="4" name="Slide Number Placeholder 3">
            <a:extLst>
              <a:ext uri="{FF2B5EF4-FFF2-40B4-BE49-F238E27FC236}">
                <a16:creationId xmlns:a16="http://schemas.microsoft.com/office/drawing/2014/main" id="{CCED2137-37BD-4179-B4D2-99FE9E17033E}"/>
              </a:ext>
            </a:extLst>
          </p:cNvPr>
          <p:cNvSpPr>
            <a:spLocks noGrp="1"/>
          </p:cNvSpPr>
          <p:nvPr>
            <p:ph type="sldNum" sz="quarter" idx="12"/>
          </p:nvPr>
        </p:nvSpPr>
        <p:spPr/>
        <p:txBody>
          <a:bodyPr/>
          <a:lstStyle/>
          <a:p>
            <a:fld id="{E97799C9-84D9-46D2-A11E-BCF8A720529D}" type="slidenum">
              <a:rPr lang="en-US" smtClean="0"/>
              <a:t>16</a:t>
            </a:fld>
            <a:endParaRPr lang="en-US" dirty="0"/>
          </a:p>
        </p:txBody>
      </p:sp>
    </p:spTree>
    <p:extLst>
      <p:ext uri="{BB962C8B-B14F-4D97-AF65-F5344CB8AC3E}">
        <p14:creationId xmlns:p14="http://schemas.microsoft.com/office/powerpoint/2010/main" val="3798429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9EE1-8946-4DDD-B819-F41D1ADF5812}"/>
              </a:ext>
            </a:extLst>
          </p:cNvPr>
          <p:cNvSpPr>
            <a:spLocks noGrp="1"/>
          </p:cNvSpPr>
          <p:nvPr>
            <p:ph type="title"/>
          </p:nvPr>
        </p:nvSpPr>
        <p:spPr/>
        <p:txBody>
          <a:bodyPr/>
          <a:lstStyle/>
          <a:p>
            <a:r>
              <a:rPr lang="en-US" dirty="0"/>
              <a:t>Coins</a:t>
            </a:r>
          </a:p>
        </p:txBody>
      </p:sp>
      <p:sp>
        <p:nvSpPr>
          <p:cNvPr id="3" name="Content Placeholder 2">
            <a:extLst>
              <a:ext uri="{FF2B5EF4-FFF2-40B4-BE49-F238E27FC236}">
                <a16:creationId xmlns:a16="http://schemas.microsoft.com/office/drawing/2014/main" id="{70EA54C8-7824-412C-82F3-593F0A840CEC}"/>
              </a:ext>
            </a:extLst>
          </p:cNvPr>
          <p:cNvSpPr>
            <a:spLocks noGrp="1"/>
          </p:cNvSpPr>
          <p:nvPr>
            <p:ph idx="1"/>
          </p:nvPr>
        </p:nvSpPr>
        <p:spPr/>
        <p:txBody>
          <a:bodyPr/>
          <a:lstStyle/>
          <a:p>
            <a:r>
              <a:rPr lang="en-US" dirty="0"/>
              <a:t>Coin Commitment</a:t>
            </a:r>
          </a:p>
          <a:p>
            <a:r>
              <a:rPr lang="en-US" dirty="0"/>
              <a:t>Coin Value</a:t>
            </a:r>
          </a:p>
          <a:p>
            <a:r>
              <a:rPr lang="en-US" dirty="0"/>
              <a:t>Coin Serial Number</a:t>
            </a:r>
          </a:p>
          <a:p>
            <a:r>
              <a:rPr lang="en-US" dirty="0"/>
              <a:t>Coin Address</a:t>
            </a:r>
          </a:p>
          <a:p>
            <a:endParaRPr lang="en-US" dirty="0"/>
          </a:p>
          <a:p>
            <a:endParaRPr lang="en-US" dirty="0"/>
          </a:p>
        </p:txBody>
      </p:sp>
      <p:sp>
        <p:nvSpPr>
          <p:cNvPr id="4" name="Slide Number Placeholder 3">
            <a:extLst>
              <a:ext uri="{FF2B5EF4-FFF2-40B4-BE49-F238E27FC236}">
                <a16:creationId xmlns:a16="http://schemas.microsoft.com/office/drawing/2014/main" id="{88695660-C5BD-4070-86A4-2DAAD0F196E2}"/>
              </a:ext>
            </a:extLst>
          </p:cNvPr>
          <p:cNvSpPr>
            <a:spLocks noGrp="1"/>
          </p:cNvSpPr>
          <p:nvPr>
            <p:ph type="sldNum" sz="quarter" idx="12"/>
          </p:nvPr>
        </p:nvSpPr>
        <p:spPr/>
        <p:txBody>
          <a:bodyPr/>
          <a:lstStyle/>
          <a:p>
            <a:fld id="{E97799C9-84D9-46D2-A11E-BCF8A720529D}" type="slidenum">
              <a:rPr lang="en-US" smtClean="0"/>
              <a:t>17</a:t>
            </a:fld>
            <a:endParaRPr lang="en-US" dirty="0"/>
          </a:p>
        </p:txBody>
      </p:sp>
    </p:spTree>
    <p:extLst>
      <p:ext uri="{BB962C8B-B14F-4D97-AF65-F5344CB8AC3E}">
        <p14:creationId xmlns:p14="http://schemas.microsoft.com/office/powerpoint/2010/main" val="873445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7E67-5BB4-41DF-82EF-23BB7539CDED}"/>
              </a:ext>
            </a:extLst>
          </p:cNvPr>
          <p:cNvSpPr>
            <a:spLocks noGrp="1"/>
          </p:cNvSpPr>
          <p:nvPr>
            <p:ph type="title"/>
          </p:nvPr>
        </p:nvSpPr>
        <p:spPr/>
        <p:txBody>
          <a:bodyPr/>
          <a:lstStyle/>
          <a:p>
            <a:r>
              <a:rPr lang="en-US" dirty="0"/>
              <a:t>New Transaction Types</a:t>
            </a:r>
          </a:p>
        </p:txBody>
      </p:sp>
      <p:sp>
        <p:nvSpPr>
          <p:cNvPr id="3" name="Content Placeholder 2">
            <a:extLst>
              <a:ext uri="{FF2B5EF4-FFF2-40B4-BE49-F238E27FC236}">
                <a16:creationId xmlns:a16="http://schemas.microsoft.com/office/drawing/2014/main" id="{1BD5E74C-1690-4695-A288-96F2AF87DD6C}"/>
              </a:ext>
            </a:extLst>
          </p:cNvPr>
          <p:cNvSpPr>
            <a:spLocks noGrp="1"/>
          </p:cNvSpPr>
          <p:nvPr>
            <p:ph idx="1"/>
          </p:nvPr>
        </p:nvSpPr>
        <p:spPr/>
        <p:txBody>
          <a:bodyPr/>
          <a:lstStyle/>
          <a:p>
            <a:r>
              <a:rPr lang="en-US" dirty="0"/>
              <a:t>Mint Transactions : (cm; v; *)</a:t>
            </a:r>
          </a:p>
          <a:p>
            <a:r>
              <a:rPr lang="en-US" dirty="0"/>
              <a:t>Pour Transactions : </a:t>
            </a:r>
          </a:p>
        </p:txBody>
      </p:sp>
      <p:sp>
        <p:nvSpPr>
          <p:cNvPr id="4" name="Slide Number Placeholder 3">
            <a:extLst>
              <a:ext uri="{FF2B5EF4-FFF2-40B4-BE49-F238E27FC236}">
                <a16:creationId xmlns:a16="http://schemas.microsoft.com/office/drawing/2014/main" id="{EBF19FC2-6FAB-4E3F-BB35-F0C03C551567}"/>
              </a:ext>
            </a:extLst>
          </p:cNvPr>
          <p:cNvSpPr>
            <a:spLocks noGrp="1"/>
          </p:cNvSpPr>
          <p:nvPr>
            <p:ph type="sldNum" sz="quarter" idx="12"/>
          </p:nvPr>
        </p:nvSpPr>
        <p:spPr/>
        <p:txBody>
          <a:bodyPr/>
          <a:lstStyle/>
          <a:p>
            <a:fld id="{E97799C9-84D9-46D2-A11E-BCF8A720529D}" type="slidenum">
              <a:rPr lang="en-US" smtClean="0"/>
              <a:t>18</a:t>
            </a:fld>
            <a:endParaRPr lang="en-US" dirty="0"/>
          </a:p>
        </p:txBody>
      </p:sp>
      <p:pic>
        <p:nvPicPr>
          <p:cNvPr id="5" name="Picture 4">
            <a:extLst>
              <a:ext uri="{FF2B5EF4-FFF2-40B4-BE49-F238E27FC236}">
                <a16:creationId xmlns:a16="http://schemas.microsoft.com/office/drawing/2014/main" id="{9DC13437-FE43-4390-A2F9-6F9871F410FA}"/>
              </a:ext>
            </a:extLst>
          </p:cNvPr>
          <p:cNvPicPr>
            <a:picLocks noChangeAspect="1"/>
          </p:cNvPicPr>
          <p:nvPr/>
        </p:nvPicPr>
        <p:blipFill>
          <a:blip r:embed="rId2"/>
          <a:stretch>
            <a:fillRect/>
          </a:stretch>
        </p:blipFill>
        <p:spPr>
          <a:xfrm>
            <a:off x="3998458" y="3067731"/>
            <a:ext cx="5724034" cy="410255"/>
          </a:xfrm>
          <a:prstGeom prst="rect">
            <a:avLst/>
          </a:prstGeom>
        </p:spPr>
      </p:pic>
    </p:spTree>
    <p:extLst>
      <p:ext uri="{BB962C8B-B14F-4D97-AF65-F5344CB8AC3E}">
        <p14:creationId xmlns:p14="http://schemas.microsoft.com/office/powerpoint/2010/main" val="384187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7C0F-3A74-4BCE-B1EE-341C981E62A3}"/>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FD6A6DB9-5EE9-4961-A29A-ADE0296303C0}"/>
              </a:ext>
            </a:extLst>
          </p:cNvPr>
          <p:cNvSpPr>
            <a:spLocks noGrp="1"/>
          </p:cNvSpPr>
          <p:nvPr>
            <p:ph idx="1"/>
          </p:nvPr>
        </p:nvSpPr>
        <p:spPr/>
        <p:txBody>
          <a:bodyPr/>
          <a:lstStyle/>
          <a:p>
            <a:r>
              <a:rPr lang="en-US" dirty="0"/>
              <a:t>Setup</a:t>
            </a:r>
          </a:p>
          <a:p>
            <a:r>
              <a:rPr lang="en-US" dirty="0"/>
              <a:t>Creating Payment address</a:t>
            </a:r>
          </a:p>
          <a:p>
            <a:r>
              <a:rPr lang="en-US" dirty="0"/>
              <a:t>Minting Coins</a:t>
            </a:r>
          </a:p>
          <a:p>
            <a:r>
              <a:rPr lang="en-US" dirty="0"/>
              <a:t>Pouring Coins</a:t>
            </a:r>
          </a:p>
          <a:p>
            <a:r>
              <a:rPr lang="en-US" dirty="0"/>
              <a:t>Verifying transactions</a:t>
            </a:r>
          </a:p>
          <a:p>
            <a:r>
              <a:rPr lang="en-US" dirty="0"/>
              <a:t>Receiving Coins</a:t>
            </a:r>
          </a:p>
          <a:p>
            <a:endParaRPr lang="en-US" dirty="0"/>
          </a:p>
        </p:txBody>
      </p:sp>
      <p:sp>
        <p:nvSpPr>
          <p:cNvPr id="4" name="Slide Number Placeholder 3">
            <a:extLst>
              <a:ext uri="{FF2B5EF4-FFF2-40B4-BE49-F238E27FC236}">
                <a16:creationId xmlns:a16="http://schemas.microsoft.com/office/drawing/2014/main" id="{BDCA3FC9-FB93-4C89-A835-84DFC170BF08}"/>
              </a:ext>
            </a:extLst>
          </p:cNvPr>
          <p:cNvSpPr>
            <a:spLocks noGrp="1"/>
          </p:cNvSpPr>
          <p:nvPr>
            <p:ph type="sldNum" sz="quarter" idx="12"/>
          </p:nvPr>
        </p:nvSpPr>
        <p:spPr/>
        <p:txBody>
          <a:bodyPr/>
          <a:lstStyle/>
          <a:p>
            <a:fld id="{E97799C9-84D9-46D2-A11E-BCF8A720529D}" type="slidenum">
              <a:rPr lang="en-US" smtClean="0"/>
              <a:t>19</a:t>
            </a:fld>
            <a:endParaRPr lang="en-US" dirty="0"/>
          </a:p>
        </p:txBody>
      </p:sp>
    </p:spTree>
    <p:extLst>
      <p:ext uri="{BB962C8B-B14F-4D97-AF65-F5344CB8AC3E}">
        <p14:creationId xmlns:p14="http://schemas.microsoft.com/office/powerpoint/2010/main" val="341509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B6AF-607F-4633-A500-5CD6FEF8A92A}"/>
              </a:ext>
            </a:extLst>
          </p:cNvPr>
          <p:cNvSpPr>
            <a:spLocks noGrp="1"/>
          </p:cNvSpPr>
          <p:nvPr>
            <p:ph type="title"/>
          </p:nvPr>
        </p:nvSpPr>
        <p:spPr/>
        <p:txBody>
          <a:bodyPr/>
          <a:lstStyle/>
          <a:p>
            <a:r>
              <a:rPr lang="en-US" dirty="0"/>
              <a:t>What is Blockchain?</a:t>
            </a:r>
          </a:p>
        </p:txBody>
      </p:sp>
      <p:sp>
        <p:nvSpPr>
          <p:cNvPr id="6" name="Content Placeholder 5">
            <a:extLst>
              <a:ext uri="{FF2B5EF4-FFF2-40B4-BE49-F238E27FC236}">
                <a16:creationId xmlns:a16="http://schemas.microsoft.com/office/drawing/2014/main" id="{65304415-41B6-4CC5-8C31-4D8145EB3DB8}"/>
              </a:ext>
            </a:extLst>
          </p:cNvPr>
          <p:cNvSpPr>
            <a:spLocks noGrp="1"/>
          </p:cNvSpPr>
          <p:nvPr>
            <p:ph sz="half" idx="2"/>
          </p:nvPr>
        </p:nvSpPr>
        <p:spPr>
          <a:xfrm>
            <a:off x="4278086" y="2560320"/>
            <a:ext cx="6621562" cy="3408680"/>
          </a:xfrm>
        </p:spPr>
        <p:txBody>
          <a:bodyPr>
            <a:normAutofit fontScale="92500" lnSpcReduction="20000"/>
          </a:bodyPr>
          <a:lstStyle/>
          <a:p>
            <a:pPr algn="just">
              <a:lnSpc>
                <a:spcPct val="110000"/>
              </a:lnSpc>
            </a:pPr>
            <a:r>
              <a:rPr lang="en-US" dirty="0"/>
              <a:t>The Blockchain is a historical record of ordered and timestamped transactions, shared amongst a number of computers rather than being stored on a central server.</a:t>
            </a:r>
          </a:p>
          <a:p>
            <a:pPr algn="just">
              <a:lnSpc>
                <a:spcPct val="110000"/>
              </a:lnSpc>
            </a:pPr>
            <a:r>
              <a:rPr lang="en-US" dirty="0"/>
              <a:t>Usually stores financial transactions</a:t>
            </a:r>
          </a:p>
          <a:p>
            <a:pPr algn="just">
              <a:lnSpc>
                <a:spcPct val="110000"/>
              </a:lnSpc>
            </a:pPr>
            <a:r>
              <a:rPr lang="en-US" dirty="0"/>
              <a:t>Secure Distributed Ledger</a:t>
            </a:r>
          </a:p>
          <a:p>
            <a:pPr algn="just">
              <a:lnSpc>
                <a:spcPct val="110000"/>
              </a:lnSpc>
            </a:pPr>
            <a:r>
              <a:rPr lang="en-US" dirty="0"/>
              <a:t>Exists over peer-to-peer network</a:t>
            </a:r>
          </a:p>
          <a:p>
            <a:pPr algn="just">
              <a:lnSpc>
                <a:spcPct val="110000"/>
              </a:lnSpc>
            </a:pPr>
            <a:r>
              <a:rPr lang="en-US" dirty="0"/>
              <a:t>Digital Signatures and Cryptography techniques</a:t>
            </a:r>
          </a:p>
          <a:p>
            <a:pPr algn="just">
              <a:lnSpc>
                <a:spcPct val="110000"/>
              </a:lnSpc>
            </a:pPr>
            <a:r>
              <a:rPr lang="en-US" dirty="0"/>
              <a:t>Once initiated, extremely difficult to be undone.</a:t>
            </a:r>
          </a:p>
        </p:txBody>
      </p:sp>
      <p:sp>
        <p:nvSpPr>
          <p:cNvPr id="4" name="Slide Number Placeholder 3">
            <a:extLst>
              <a:ext uri="{FF2B5EF4-FFF2-40B4-BE49-F238E27FC236}">
                <a16:creationId xmlns:a16="http://schemas.microsoft.com/office/drawing/2014/main" id="{9ED0E0D8-F2FF-4D40-9B16-9F493839C0E9}"/>
              </a:ext>
            </a:extLst>
          </p:cNvPr>
          <p:cNvSpPr>
            <a:spLocks noGrp="1"/>
          </p:cNvSpPr>
          <p:nvPr>
            <p:ph type="sldNum" sz="quarter" idx="12"/>
          </p:nvPr>
        </p:nvSpPr>
        <p:spPr/>
        <p:txBody>
          <a:bodyPr/>
          <a:lstStyle/>
          <a:p>
            <a:fld id="{E97799C9-84D9-46D2-A11E-BCF8A720529D}" type="slidenum">
              <a:rPr lang="en-US" smtClean="0"/>
              <a:t>2</a:t>
            </a:fld>
            <a:endParaRPr lang="en-US" dirty="0"/>
          </a:p>
        </p:txBody>
      </p:sp>
      <p:pic>
        <p:nvPicPr>
          <p:cNvPr id="7" name="Picture 6" descr="A close up of a logo&#10;&#10;Description generated with high confidence">
            <a:extLst>
              <a:ext uri="{FF2B5EF4-FFF2-40B4-BE49-F238E27FC236}">
                <a16:creationId xmlns:a16="http://schemas.microsoft.com/office/drawing/2014/main" id="{8CA16E3C-5058-4424-B820-09DBCBEAE126}"/>
              </a:ext>
            </a:extLst>
          </p:cNvPr>
          <p:cNvPicPr>
            <a:picLocks noChangeAspect="1"/>
          </p:cNvPicPr>
          <p:nvPr/>
        </p:nvPicPr>
        <p:blipFill>
          <a:blip r:embed="rId2"/>
          <a:stretch>
            <a:fillRect/>
          </a:stretch>
        </p:blipFill>
        <p:spPr>
          <a:xfrm>
            <a:off x="1292352" y="2560320"/>
            <a:ext cx="2741306" cy="2979680"/>
          </a:xfrm>
          <a:prstGeom prst="rect">
            <a:avLst/>
          </a:prstGeom>
        </p:spPr>
      </p:pic>
    </p:spTree>
    <p:extLst>
      <p:ext uri="{BB962C8B-B14F-4D97-AF65-F5344CB8AC3E}">
        <p14:creationId xmlns:p14="http://schemas.microsoft.com/office/powerpoint/2010/main" val="260399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18EB-4C57-41B5-9DDF-73A13B5A4C8F}"/>
              </a:ext>
            </a:extLst>
          </p:cNvPr>
          <p:cNvSpPr>
            <a:spLocks noGrp="1"/>
          </p:cNvSpPr>
          <p:nvPr>
            <p:ph type="title"/>
          </p:nvPr>
        </p:nvSpPr>
        <p:spPr/>
        <p:txBody>
          <a:bodyPr/>
          <a:lstStyle/>
          <a:p>
            <a:r>
              <a:rPr lang="en-US" dirty="0"/>
              <a:t>Derivation</a:t>
            </a:r>
          </a:p>
        </p:txBody>
      </p:sp>
      <p:sp>
        <p:nvSpPr>
          <p:cNvPr id="3" name="Content Placeholder 2">
            <a:extLst>
              <a:ext uri="{FF2B5EF4-FFF2-40B4-BE49-F238E27FC236}">
                <a16:creationId xmlns:a16="http://schemas.microsoft.com/office/drawing/2014/main" id="{CD1373F1-FF4F-4AA2-B455-87236A57735F}"/>
              </a:ext>
            </a:extLst>
          </p:cNvPr>
          <p:cNvSpPr>
            <a:spLocks noGrp="1"/>
          </p:cNvSpPr>
          <p:nvPr>
            <p:ph idx="1"/>
          </p:nvPr>
        </p:nvSpPr>
        <p:spPr/>
        <p:txBody>
          <a:bodyPr/>
          <a:lstStyle/>
          <a:p>
            <a:r>
              <a:rPr lang="en-US" dirty="0"/>
              <a:t>( 6 attempts)</a:t>
            </a:r>
          </a:p>
        </p:txBody>
      </p:sp>
      <p:sp>
        <p:nvSpPr>
          <p:cNvPr id="4" name="Slide Number Placeholder 3">
            <a:extLst>
              <a:ext uri="{FF2B5EF4-FFF2-40B4-BE49-F238E27FC236}">
                <a16:creationId xmlns:a16="http://schemas.microsoft.com/office/drawing/2014/main" id="{99357201-0621-4610-91DC-8869033BED33}"/>
              </a:ext>
            </a:extLst>
          </p:cNvPr>
          <p:cNvSpPr>
            <a:spLocks noGrp="1"/>
          </p:cNvSpPr>
          <p:nvPr>
            <p:ph type="sldNum" sz="quarter" idx="12"/>
          </p:nvPr>
        </p:nvSpPr>
        <p:spPr/>
        <p:txBody>
          <a:bodyPr/>
          <a:lstStyle/>
          <a:p>
            <a:fld id="{E97799C9-84D9-46D2-A11E-BCF8A720529D}" type="slidenum">
              <a:rPr lang="en-US" smtClean="0"/>
              <a:t>20</a:t>
            </a:fld>
            <a:endParaRPr lang="en-US" dirty="0"/>
          </a:p>
        </p:txBody>
      </p:sp>
    </p:spTree>
    <p:extLst>
      <p:ext uri="{BB962C8B-B14F-4D97-AF65-F5344CB8AC3E}">
        <p14:creationId xmlns:p14="http://schemas.microsoft.com/office/powerpoint/2010/main" val="2387366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AE24-48A9-4930-9AF0-42319B1BE471}"/>
              </a:ext>
            </a:extLst>
          </p:cNvPr>
          <p:cNvSpPr>
            <a:spLocks noGrp="1"/>
          </p:cNvSpPr>
          <p:nvPr>
            <p:ph type="title"/>
          </p:nvPr>
        </p:nvSpPr>
        <p:spPr>
          <a:xfrm>
            <a:off x="1295402" y="982132"/>
            <a:ext cx="9601196" cy="1303867"/>
          </a:xfrm>
        </p:spPr>
        <p:txBody>
          <a:bodyPr/>
          <a:lstStyle/>
          <a:p>
            <a:r>
              <a:rPr lang="en-US"/>
              <a:t>How it works?</a:t>
            </a:r>
            <a:endParaRPr lang="en-US" dirty="0"/>
          </a:p>
        </p:txBody>
      </p:sp>
      <p:sp>
        <p:nvSpPr>
          <p:cNvPr id="4" name="Slide Number Placeholder 3">
            <a:extLst>
              <a:ext uri="{FF2B5EF4-FFF2-40B4-BE49-F238E27FC236}">
                <a16:creationId xmlns:a16="http://schemas.microsoft.com/office/drawing/2014/main" id="{2145671B-E650-41B1-A6F5-2CFD3A808897}"/>
              </a:ext>
            </a:extLst>
          </p:cNvPr>
          <p:cNvSpPr>
            <a:spLocks noGrp="1"/>
          </p:cNvSpPr>
          <p:nvPr>
            <p:ph type="sldNum" sz="quarter" idx="12"/>
          </p:nvPr>
        </p:nvSpPr>
        <p:spPr>
          <a:xfrm>
            <a:off x="10353901" y="5969000"/>
            <a:ext cx="542697" cy="279400"/>
          </a:xfrm>
        </p:spPr>
        <p:txBody>
          <a:bodyPr/>
          <a:lstStyle/>
          <a:p>
            <a:fld id="{E97799C9-84D9-46D2-A11E-BCF8A720529D}" type="slidenum">
              <a:rPr lang="en-US" smtClean="0"/>
              <a:t>21</a:t>
            </a:fld>
            <a:endParaRPr lang="en-US" dirty="0"/>
          </a:p>
        </p:txBody>
      </p:sp>
      <p:pic>
        <p:nvPicPr>
          <p:cNvPr id="5" name="Picture 4">
            <a:extLst>
              <a:ext uri="{FF2B5EF4-FFF2-40B4-BE49-F238E27FC236}">
                <a16:creationId xmlns:a16="http://schemas.microsoft.com/office/drawing/2014/main" id="{13697F5A-9AFF-4B08-B198-BD9432900273}"/>
              </a:ext>
            </a:extLst>
          </p:cNvPr>
          <p:cNvPicPr>
            <a:picLocks noChangeAspect="1"/>
          </p:cNvPicPr>
          <p:nvPr/>
        </p:nvPicPr>
        <p:blipFill>
          <a:blip r:embed="rId2"/>
          <a:stretch>
            <a:fillRect/>
          </a:stretch>
        </p:blipFill>
        <p:spPr>
          <a:xfrm>
            <a:off x="2583142" y="2750607"/>
            <a:ext cx="7025715" cy="3218393"/>
          </a:xfrm>
          <a:prstGeom prst="rect">
            <a:avLst/>
          </a:prstGeom>
        </p:spPr>
      </p:pic>
    </p:spTree>
    <p:extLst>
      <p:ext uri="{BB962C8B-B14F-4D97-AF65-F5344CB8AC3E}">
        <p14:creationId xmlns:p14="http://schemas.microsoft.com/office/powerpoint/2010/main" val="2028842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BE8134-DDD2-451C-91BB-929AF4A0E080}"/>
              </a:ext>
            </a:extLst>
          </p:cNvPr>
          <p:cNvPicPr>
            <a:picLocks noGrp="1" noChangeAspect="1"/>
          </p:cNvPicPr>
          <p:nvPr>
            <p:ph idx="1"/>
          </p:nvPr>
        </p:nvPicPr>
        <p:blipFill>
          <a:blip r:embed="rId2"/>
          <a:stretch>
            <a:fillRect/>
          </a:stretch>
        </p:blipFill>
        <p:spPr>
          <a:xfrm>
            <a:off x="1198258" y="1432823"/>
            <a:ext cx="9795484" cy="4443045"/>
          </a:xfrm>
          <a:prstGeom prst="rect">
            <a:avLst/>
          </a:prstGeom>
        </p:spPr>
      </p:pic>
      <p:sp>
        <p:nvSpPr>
          <p:cNvPr id="4" name="Slide Number Placeholder 3">
            <a:extLst>
              <a:ext uri="{FF2B5EF4-FFF2-40B4-BE49-F238E27FC236}">
                <a16:creationId xmlns:a16="http://schemas.microsoft.com/office/drawing/2014/main" id="{549E448A-A935-4EB6-B12F-6E43FCAE82C8}"/>
              </a:ext>
            </a:extLst>
          </p:cNvPr>
          <p:cNvSpPr>
            <a:spLocks noGrp="1"/>
          </p:cNvSpPr>
          <p:nvPr>
            <p:ph type="sldNum" sz="quarter" idx="12"/>
          </p:nvPr>
        </p:nvSpPr>
        <p:spPr/>
        <p:txBody>
          <a:bodyPr/>
          <a:lstStyle/>
          <a:p>
            <a:fld id="{E97799C9-84D9-46D2-A11E-BCF8A720529D}" type="slidenum">
              <a:rPr lang="en-US" smtClean="0"/>
              <a:t>22</a:t>
            </a:fld>
            <a:endParaRPr lang="en-US" dirty="0"/>
          </a:p>
        </p:txBody>
      </p:sp>
    </p:spTree>
    <p:extLst>
      <p:ext uri="{BB962C8B-B14F-4D97-AF65-F5344CB8AC3E}">
        <p14:creationId xmlns:p14="http://schemas.microsoft.com/office/powerpoint/2010/main" val="1105257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79BD3D-4209-4E50-AB57-114955D93636}"/>
              </a:ext>
            </a:extLst>
          </p:cNvPr>
          <p:cNvSpPr>
            <a:spLocks noGrp="1"/>
          </p:cNvSpPr>
          <p:nvPr>
            <p:ph type="sldNum" sz="quarter" idx="12"/>
          </p:nvPr>
        </p:nvSpPr>
        <p:spPr/>
        <p:txBody>
          <a:bodyPr/>
          <a:lstStyle/>
          <a:p>
            <a:fld id="{E97799C9-84D9-46D2-A11E-BCF8A720529D}" type="slidenum">
              <a:rPr lang="en-US" smtClean="0"/>
              <a:t>23</a:t>
            </a:fld>
            <a:endParaRPr lang="en-US" dirty="0"/>
          </a:p>
        </p:txBody>
      </p:sp>
      <p:pic>
        <p:nvPicPr>
          <p:cNvPr id="5" name="Picture 4">
            <a:extLst>
              <a:ext uri="{FF2B5EF4-FFF2-40B4-BE49-F238E27FC236}">
                <a16:creationId xmlns:a16="http://schemas.microsoft.com/office/drawing/2014/main" id="{CD3ADE8C-CFB1-4A23-BD8D-CE5FE40FA08E}"/>
              </a:ext>
            </a:extLst>
          </p:cNvPr>
          <p:cNvPicPr>
            <a:picLocks noChangeAspect="1"/>
          </p:cNvPicPr>
          <p:nvPr/>
        </p:nvPicPr>
        <p:blipFill>
          <a:blip r:embed="rId2"/>
          <a:stretch>
            <a:fillRect/>
          </a:stretch>
        </p:blipFill>
        <p:spPr>
          <a:xfrm>
            <a:off x="1360717" y="1078124"/>
            <a:ext cx="7309755" cy="4701752"/>
          </a:xfrm>
          <a:prstGeom prst="rect">
            <a:avLst/>
          </a:prstGeom>
        </p:spPr>
      </p:pic>
    </p:spTree>
    <p:extLst>
      <p:ext uri="{BB962C8B-B14F-4D97-AF65-F5344CB8AC3E}">
        <p14:creationId xmlns:p14="http://schemas.microsoft.com/office/powerpoint/2010/main" val="4139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414D0A-CE0A-451E-965E-B176D0DD2ADA}"/>
              </a:ext>
            </a:extLst>
          </p:cNvPr>
          <p:cNvSpPr>
            <a:spLocks noGrp="1"/>
          </p:cNvSpPr>
          <p:nvPr>
            <p:ph type="sldNum" sz="quarter" idx="12"/>
          </p:nvPr>
        </p:nvSpPr>
        <p:spPr/>
        <p:txBody>
          <a:bodyPr/>
          <a:lstStyle/>
          <a:p>
            <a:fld id="{E97799C9-84D9-46D2-A11E-BCF8A720529D}" type="slidenum">
              <a:rPr lang="en-US" smtClean="0"/>
              <a:t>24</a:t>
            </a:fld>
            <a:endParaRPr lang="en-US" dirty="0"/>
          </a:p>
        </p:txBody>
      </p:sp>
      <p:pic>
        <p:nvPicPr>
          <p:cNvPr id="5" name="Picture 4">
            <a:extLst>
              <a:ext uri="{FF2B5EF4-FFF2-40B4-BE49-F238E27FC236}">
                <a16:creationId xmlns:a16="http://schemas.microsoft.com/office/drawing/2014/main" id="{DF6290CE-F283-4BC9-8075-494D02BDD22C}"/>
              </a:ext>
            </a:extLst>
          </p:cNvPr>
          <p:cNvPicPr>
            <a:picLocks noChangeAspect="1"/>
          </p:cNvPicPr>
          <p:nvPr/>
        </p:nvPicPr>
        <p:blipFill rotWithShape="1">
          <a:blip r:embed="rId3"/>
          <a:srcRect r="1322"/>
          <a:stretch/>
        </p:blipFill>
        <p:spPr>
          <a:xfrm>
            <a:off x="1583871" y="860483"/>
            <a:ext cx="8654143" cy="5387917"/>
          </a:xfrm>
          <a:prstGeom prst="rect">
            <a:avLst/>
          </a:prstGeom>
        </p:spPr>
      </p:pic>
    </p:spTree>
    <p:extLst>
      <p:ext uri="{BB962C8B-B14F-4D97-AF65-F5344CB8AC3E}">
        <p14:creationId xmlns:p14="http://schemas.microsoft.com/office/powerpoint/2010/main" val="3015391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AF152B-A938-4DC8-B89A-ABBDDB0FFEC7}"/>
              </a:ext>
            </a:extLst>
          </p:cNvPr>
          <p:cNvSpPr>
            <a:spLocks noGrp="1"/>
          </p:cNvSpPr>
          <p:nvPr>
            <p:ph type="sldNum" sz="quarter" idx="12"/>
          </p:nvPr>
        </p:nvSpPr>
        <p:spPr/>
        <p:txBody>
          <a:bodyPr/>
          <a:lstStyle/>
          <a:p>
            <a:fld id="{E97799C9-84D9-46D2-A11E-BCF8A720529D}" type="slidenum">
              <a:rPr lang="en-US" smtClean="0"/>
              <a:t>25</a:t>
            </a:fld>
            <a:endParaRPr lang="en-US" dirty="0"/>
          </a:p>
        </p:txBody>
      </p:sp>
      <p:pic>
        <p:nvPicPr>
          <p:cNvPr id="5" name="Picture 4">
            <a:extLst>
              <a:ext uri="{FF2B5EF4-FFF2-40B4-BE49-F238E27FC236}">
                <a16:creationId xmlns:a16="http://schemas.microsoft.com/office/drawing/2014/main" id="{BC52E3C4-38D8-4D83-A619-8EACA12BCFA9}"/>
              </a:ext>
            </a:extLst>
          </p:cNvPr>
          <p:cNvPicPr>
            <a:picLocks noChangeAspect="1"/>
          </p:cNvPicPr>
          <p:nvPr/>
        </p:nvPicPr>
        <p:blipFill>
          <a:blip r:embed="rId2"/>
          <a:stretch>
            <a:fillRect/>
          </a:stretch>
        </p:blipFill>
        <p:spPr>
          <a:xfrm>
            <a:off x="4229100" y="847725"/>
            <a:ext cx="3733800" cy="5162550"/>
          </a:xfrm>
          <a:prstGeom prst="rect">
            <a:avLst/>
          </a:prstGeom>
        </p:spPr>
      </p:pic>
    </p:spTree>
    <p:extLst>
      <p:ext uri="{BB962C8B-B14F-4D97-AF65-F5344CB8AC3E}">
        <p14:creationId xmlns:p14="http://schemas.microsoft.com/office/powerpoint/2010/main" val="643150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271C45-EFE1-4131-BF37-E018D2839AB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3" name="Picture 2">
            <a:extLst>
              <a:ext uri="{FF2B5EF4-FFF2-40B4-BE49-F238E27FC236}">
                <a16:creationId xmlns:a16="http://schemas.microsoft.com/office/drawing/2014/main" id="{22A7B9FA-868C-4E07-811E-832B4A27C817}"/>
              </a:ext>
            </a:extLst>
          </p:cNvPr>
          <p:cNvPicPr>
            <a:picLocks noChangeAspect="1"/>
          </p:cNvPicPr>
          <p:nvPr/>
        </p:nvPicPr>
        <p:blipFill>
          <a:blip r:embed="rId2"/>
          <a:stretch>
            <a:fillRect/>
          </a:stretch>
        </p:blipFill>
        <p:spPr>
          <a:xfrm>
            <a:off x="1779815" y="1105041"/>
            <a:ext cx="6368142" cy="4647917"/>
          </a:xfrm>
          <a:prstGeom prst="rect">
            <a:avLst/>
          </a:prstGeom>
        </p:spPr>
      </p:pic>
    </p:spTree>
    <p:extLst>
      <p:ext uri="{BB962C8B-B14F-4D97-AF65-F5344CB8AC3E}">
        <p14:creationId xmlns:p14="http://schemas.microsoft.com/office/powerpoint/2010/main" val="2225456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D18C7-5D38-4507-9399-805F9D67E398}"/>
              </a:ext>
            </a:extLst>
          </p:cNvPr>
          <p:cNvSpPr>
            <a:spLocks noGrp="1"/>
          </p:cNvSpPr>
          <p:nvPr>
            <p:ph type="title"/>
          </p:nvPr>
        </p:nvSpPr>
        <p:spPr/>
        <p:txBody>
          <a:bodyPr/>
          <a:lstStyle/>
          <a:p>
            <a:r>
              <a:rPr lang="en-US" dirty="0"/>
              <a:t>Properties</a:t>
            </a:r>
          </a:p>
        </p:txBody>
      </p:sp>
      <p:sp>
        <p:nvSpPr>
          <p:cNvPr id="4" name="Content Placeholder 3">
            <a:extLst>
              <a:ext uri="{FF2B5EF4-FFF2-40B4-BE49-F238E27FC236}">
                <a16:creationId xmlns:a16="http://schemas.microsoft.com/office/drawing/2014/main" id="{C992C2F8-30D7-424C-B550-EA9B17B3D6AF}"/>
              </a:ext>
            </a:extLst>
          </p:cNvPr>
          <p:cNvSpPr>
            <a:spLocks noGrp="1"/>
          </p:cNvSpPr>
          <p:nvPr>
            <p:ph idx="1"/>
          </p:nvPr>
        </p:nvSpPr>
        <p:spPr/>
        <p:txBody>
          <a:bodyPr/>
          <a:lstStyle/>
          <a:p>
            <a:r>
              <a:rPr lang="en-US" dirty="0"/>
              <a:t>Completeness</a:t>
            </a:r>
          </a:p>
          <a:p>
            <a:r>
              <a:rPr lang="en-US" dirty="0"/>
              <a:t>Security</a:t>
            </a:r>
          </a:p>
          <a:p>
            <a:pPr lvl="1"/>
            <a:r>
              <a:rPr lang="en-US" dirty="0"/>
              <a:t>Ledger Indistinguishability</a:t>
            </a:r>
          </a:p>
          <a:p>
            <a:pPr lvl="1"/>
            <a:r>
              <a:rPr lang="en-US" dirty="0"/>
              <a:t>Transaction Non-malleability</a:t>
            </a:r>
          </a:p>
          <a:p>
            <a:pPr lvl="1"/>
            <a:r>
              <a:rPr lang="en-US" dirty="0"/>
              <a:t>Balance</a:t>
            </a:r>
          </a:p>
        </p:txBody>
      </p:sp>
      <p:sp>
        <p:nvSpPr>
          <p:cNvPr id="2" name="Slide Number Placeholder 1">
            <a:extLst>
              <a:ext uri="{FF2B5EF4-FFF2-40B4-BE49-F238E27FC236}">
                <a16:creationId xmlns:a16="http://schemas.microsoft.com/office/drawing/2014/main" id="{D1835CCA-8A76-4F29-A1C8-D06291B87845}"/>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4269263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CB50-2BD2-4CFF-AE16-648747039C3E}"/>
              </a:ext>
            </a:extLst>
          </p:cNvPr>
          <p:cNvSpPr>
            <a:spLocks noGrp="1"/>
          </p:cNvSpPr>
          <p:nvPr>
            <p:ph type="title"/>
          </p:nvPr>
        </p:nvSpPr>
        <p:spPr/>
        <p:txBody>
          <a:bodyPr/>
          <a:lstStyle/>
          <a:p>
            <a:r>
              <a:rPr lang="en-US" i="1" dirty="0"/>
              <a:t>Powers of Tau</a:t>
            </a:r>
          </a:p>
        </p:txBody>
      </p:sp>
      <p:pic>
        <p:nvPicPr>
          <p:cNvPr id="4" name="Online Media 3">
            <a:hlinkClick r:id="" action="ppaction://media"/>
            <a:extLst>
              <a:ext uri="{FF2B5EF4-FFF2-40B4-BE49-F238E27FC236}">
                <a16:creationId xmlns:a16="http://schemas.microsoft.com/office/drawing/2014/main" id="{AF8B4922-8B0B-4DFF-BB8A-3A684892FC5E}"/>
              </a:ext>
            </a:extLst>
          </p:cNvPr>
          <p:cNvPicPr>
            <a:picLocks noGrp="1" noRot="1" noChangeAspect="1"/>
          </p:cNvPicPr>
          <p:nvPr>
            <p:ph idx="1"/>
            <a:videoFile r:link="rId1"/>
          </p:nvPr>
        </p:nvPicPr>
        <p:blipFill>
          <a:blip r:embed="rId4"/>
          <a:stretch>
            <a:fillRect/>
          </a:stretch>
        </p:blipFill>
        <p:spPr>
          <a:xfrm>
            <a:off x="3810000" y="2930525"/>
            <a:ext cx="4572000" cy="2571750"/>
          </a:xfrm>
          <a:prstGeom prst="rect">
            <a:avLst/>
          </a:prstGeom>
        </p:spPr>
      </p:pic>
      <p:sp>
        <p:nvSpPr>
          <p:cNvPr id="5" name="Slide Number Placeholder 4">
            <a:extLst>
              <a:ext uri="{FF2B5EF4-FFF2-40B4-BE49-F238E27FC236}">
                <a16:creationId xmlns:a16="http://schemas.microsoft.com/office/drawing/2014/main" id="{C11266C5-9939-4F05-9D32-34CB2BC4BC7F}"/>
              </a:ext>
            </a:extLst>
          </p:cNvPr>
          <p:cNvSpPr>
            <a:spLocks noGrp="1"/>
          </p:cNvSpPr>
          <p:nvPr>
            <p:ph type="sldNum" sz="quarter" idx="12"/>
          </p:nvPr>
        </p:nvSpPr>
        <p:spPr/>
        <p:txBody>
          <a:bodyPr/>
          <a:lstStyle/>
          <a:p>
            <a:fld id="{E97799C9-84D9-46D2-A11E-BCF8A720529D}" type="slidenum">
              <a:rPr lang="en-US" smtClean="0"/>
              <a:t>28</a:t>
            </a:fld>
            <a:endParaRPr lang="en-US" dirty="0"/>
          </a:p>
        </p:txBody>
      </p:sp>
    </p:spTree>
    <p:extLst>
      <p:ext uri="{BB962C8B-B14F-4D97-AF65-F5344CB8AC3E}">
        <p14:creationId xmlns:p14="http://schemas.microsoft.com/office/powerpoint/2010/main" val="738070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98FE-C25C-4562-A492-1E3D722C1E1E}"/>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DFCC442F-31E3-4596-A1DA-A73F8363ECB7}"/>
              </a:ext>
            </a:extLst>
          </p:cNvPr>
          <p:cNvSpPr>
            <a:spLocks noGrp="1"/>
          </p:cNvSpPr>
          <p:nvPr>
            <p:ph idx="1"/>
          </p:nvPr>
        </p:nvSpPr>
        <p:spPr/>
        <p:txBody>
          <a:bodyPr/>
          <a:lstStyle/>
          <a:p>
            <a:pPr marL="0" indent="0">
              <a:buNone/>
            </a:pPr>
            <a:r>
              <a:rPr lang="en-US" dirty="0"/>
              <a:t>1. Building Blocks (DAPP Construction)</a:t>
            </a:r>
          </a:p>
          <a:p>
            <a:r>
              <a:rPr lang="en-US" dirty="0"/>
              <a:t>CRH</a:t>
            </a:r>
          </a:p>
          <a:p>
            <a:r>
              <a:rPr lang="en-US" dirty="0"/>
              <a:t>PRF</a:t>
            </a:r>
          </a:p>
          <a:p>
            <a:r>
              <a:rPr lang="en-US" dirty="0"/>
              <a:t>COMM from SHA256</a:t>
            </a:r>
          </a:p>
        </p:txBody>
      </p:sp>
      <p:sp>
        <p:nvSpPr>
          <p:cNvPr id="4" name="Slide Number Placeholder 3">
            <a:extLst>
              <a:ext uri="{FF2B5EF4-FFF2-40B4-BE49-F238E27FC236}">
                <a16:creationId xmlns:a16="http://schemas.microsoft.com/office/drawing/2014/main" id="{EB4616FB-4FAE-43C7-A6FB-673C8B1EAE59}"/>
              </a:ext>
            </a:extLst>
          </p:cNvPr>
          <p:cNvSpPr>
            <a:spLocks noGrp="1"/>
          </p:cNvSpPr>
          <p:nvPr>
            <p:ph type="sldNum" sz="quarter" idx="12"/>
          </p:nvPr>
        </p:nvSpPr>
        <p:spPr/>
        <p:txBody>
          <a:bodyPr/>
          <a:lstStyle/>
          <a:p>
            <a:fld id="{E97799C9-84D9-46D2-A11E-BCF8A720529D}" type="slidenum">
              <a:rPr lang="en-US" smtClean="0"/>
              <a:t>29</a:t>
            </a:fld>
            <a:endParaRPr lang="en-US" dirty="0"/>
          </a:p>
        </p:txBody>
      </p:sp>
    </p:spTree>
    <p:extLst>
      <p:ext uri="{BB962C8B-B14F-4D97-AF65-F5344CB8AC3E}">
        <p14:creationId xmlns:p14="http://schemas.microsoft.com/office/powerpoint/2010/main" val="138728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B81B1A-4B82-4D98-AD40-53390ECAD88D}"/>
              </a:ext>
            </a:extLst>
          </p:cNvPr>
          <p:cNvSpPr>
            <a:spLocks noGrp="1"/>
          </p:cNvSpPr>
          <p:nvPr>
            <p:ph type="sldNum" sz="quarter" idx="12"/>
          </p:nvPr>
        </p:nvSpPr>
        <p:spPr/>
        <p:txBody>
          <a:bodyPr/>
          <a:lstStyle/>
          <a:p>
            <a:fld id="{E97799C9-84D9-46D2-A11E-BCF8A720529D}" type="slidenum">
              <a:rPr lang="en-US" smtClean="0"/>
              <a:t>3</a:t>
            </a:fld>
            <a:endParaRPr lang="en-US" dirty="0"/>
          </a:p>
        </p:txBody>
      </p:sp>
      <p:sp>
        <p:nvSpPr>
          <p:cNvPr id="2" name="Title 1">
            <a:extLst>
              <a:ext uri="{FF2B5EF4-FFF2-40B4-BE49-F238E27FC236}">
                <a16:creationId xmlns:a16="http://schemas.microsoft.com/office/drawing/2014/main" id="{B80B4D79-E6AD-4368-873F-F7A8E56D7076}"/>
              </a:ext>
            </a:extLst>
          </p:cNvPr>
          <p:cNvSpPr>
            <a:spLocks noGrp="1"/>
          </p:cNvSpPr>
          <p:nvPr>
            <p:ph type="title" idx="4294967295"/>
          </p:nvPr>
        </p:nvSpPr>
        <p:spPr>
          <a:xfrm>
            <a:off x="0" y="982663"/>
            <a:ext cx="9601200" cy="1303337"/>
          </a:xfrm>
        </p:spPr>
        <p:txBody>
          <a:bodyPr/>
          <a:lstStyle/>
          <a:p>
            <a:r>
              <a:rPr lang="en-US" dirty="0"/>
              <a:t>Bitcoin BlockChain</a:t>
            </a:r>
          </a:p>
        </p:txBody>
      </p:sp>
      <p:pic>
        <p:nvPicPr>
          <p:cNvPr id="7" name="Content Placeholder 12">
            <a:extLst>
              <a:ext uri="{FF2B5EF4-FFF2-40B4-BE49-F238E27FC236}">
                <a16:creationId xmlns:a16="http://schemas.microsoft.com/office/drawing/2014/main" id="{A85CC244-4134-4ECF-9959-F1117F9B735C}"/>
              </a:ext>
            </a:extLst>
          </p:cNvPr>
          <p:cNvPicPr>
            <a:picLocks noChangeAspect="1"/>
          </p:cNvPicPr>
          <p:nvPr/>
        </p:nvPicPr>
        <p:blipFill>
          <a:blip r:embed="rId2"/>
          <a:stretch>
            <a:fillRect/>
          </a:stretch>
        </p:blipFill>
        <p:spPr>
          <a:xfrm>
            <a:off x="575146" y="519575"/>
            <a:ext cx="11041707" cy="5818849"/>
          </a:xfrm>
          <a:prstGeom prst="rect">
            <a:avLst/>
          </a:prstGeom>
        </p:spPr>
      </p:pic>
    </p:spTree>
    <p:extLst>
      <p:ext uri="{BB962C8B-B14F-4D97-AF65-F5344CB8AC3E}">
        <p14:creationId xmlns:p14="http://schemas.microsoft.com/office/powerpoint/2010/main" val="3971483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030A-93C3-406A-B2A6-E44963A4BF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34753A-39C3-418C-9FD7-826FACD7D165}"/>
              </a:ext>
            </a:extLst>
          </p:cNvPr>
          <p:cNvSpPr>
            <a:spLocks noGrp="1"/>
          </p:cNvSpPr>
          <p:nvPr>
            <p:ph idx="1"/>
          </p:nvPr>
        </p:nvSpPr>
        <p:spPr/>
        <p:txBody>
          <a:bodyPr/>
          <a:lstStyle/>
          <a:p>
            <a:r>
              <a:rPr lang="en-US" dirty="0"/>
              <a:t>2. Instantiating the NP Statement of POUR</a:t>
            </a:r>
          </a:p>
          <a:p>
            <a:endParaRPr lang="en-US" dirty="0"/>
          </a:p>
        </p:txBody>
      </p:sp>
      <p:sp>
        <p:nvSpPr>
          <p:cNvPr id="4" name="Slide Number Placeholder 3">
            <a:extLst>
              <a:ext uri="{FF2B5EF4-FFF2-40B4-BE49-F238E27FC236}">
                <a16:creationId xmlns:a16="http://schemas.microsoft.com/office/drawing/2014/main" id="{97C80C15-B35A-4256-97D6-53AEC56D8951}"/>
              </a:ext>
            </a:extLst>
          </p:cNvPr>
          <p:cNvSpPr>
            <a:spLocks noGrp="1"/>
          </p:cNvSpPr>
          <p:nvPr>
            <p:ph type="sldNum" sz="quarter" idx="12"/>
          </p:nvPr>
        </p:nvSpPr>
        <p:spPr/>
        <p:txBody>
          <a:bodyPr/>
          <a:lstStyle/>
          <a:p>
            <a:fld id="{E97799C9-84D9-46D2-A11E-BCF8A720529D}" type="slidenum">
              <a:rPr lang="en-US" smtClean="0"/>
              <a:t>30</a:t>
            </a:fld>
            <a:endParaRPr lang="en-US" dirty="0"/>
          </a:p>
        </p:txBody>
      </p:sp>
    </p:spTree>
    <p:extLst>
      <p:ext uri="{BB962C8B-B14F-4D97-AF65-F5344CB8AC3E}">
        <p14:creationId xmlns:p14="http://schemas.microsoft.com/office/powerpoint/2010/main" val="3117749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0E59-72B1-4C13-8D42-BB83DAF6F000}"/>
              </a:ext>
            </a:extLst>
          </p:cNvPr>
          <p:cNvSpPr>
            <a:spLocks noGrp="1"/>
          </p:cNvSpPr>
          <p:nvPr>
            <p:ph type="title"/>
          </p:nvPr>
        </p:nvSpPr>
        <p:spPr/>
        <p:txBody>
          <a:bodyPr>
            <a:normAutofit fontScale="90000"/>
          </a:bodyPr>
          <a:lstStyle/>
          <a:p>
            <a:r>
              <a:rPr lang="en-US" dirty="0"/>
              <a:t>Instantiating SIG</a:t>
            </a:r>
            <a:br>
              <a:rPr lang="en-US" dirty="0"/>
            </a:br>
            <a:endParaRPr lang="en-US" dirty="0"/>
          </a:p>
        </p:txBody>
      </p:sp>
      <p:sp>
        <p:nvSpPr>
          <p:cNvPr id="3" name="Content Placeholder 2">
            <a:extLst>
              <a:ext uri="{FF2B5EF4-FFF2-40B4-BE49-F238E27FC236}">
                <a16:creationId xmlns:a16="http://schemas.microsoft.com/office/drawing/2014/main" id="{4C514C51-3A48-4BF4-BC83-CDC2081E0E44}"/>
              </a:ext>
            </a:extLst>
          </p:cNvPr>
          <p:cNvSpPr>
            <a:spLocks noGrp="1"/>
          </p:cNvSpPr>
          <p:nvPr>
            <p:ph idx="1"/>
          </p:nvPr>
        </p:nvSpPr>
        <p:spPr/>
        <p:txBody>
          <a:bodyPr/>
          <a:lstStyle/>
          <a:p>
            <a:r>
              <a:rPr lang="en-US" dirty="0"/>
              <a:t>ECDSA is used (~ to Bitcoin)</a:t>
            </a:r>
          </a:p>
          <a:p>
            <a:r>
              <a:rPr lang="en-US" dirty="0"/>
              <a:t>Problem : (</a:t>
            </a:r>
            <a:r>
              <a:rPr lang="en-US" dirty="0" err="1"/>
              <a:t>r,s</a:t>
            </a:r>
            <a:r>
              <a:rPr lang="en-US" dirty="0"/>
              <a:t>) and (r,-s) are verified as valid signatures</a:t>
            </a:r>
          </a:p>
          <a:p>
            <a:r>
              <a:rPr lang="en-US" dirty="0"/>
              <a:t>Solution: </a:t>
            </a:r>
          </a:p>
          <a:p>
            <a:r>
              <a:rPr lang="en-US" dirty="0"/>
              <a:t>Non malleable ECDSA used,</a:t>
            </a:r>
          </a:p>
          <a:p>
            <a:r>
              <a:rPr lang="en-US" dirty="0"/>
              <a:t>S is restricted to lower half of field values</a:t>
            </a:r>
          </a:p>
          <a:p>
            <a:endParaRPr lang="en-US" dirty="0"/>
          </a:p>
        </p:txBody>
      </p:sp>
      <p:sp>
        <p:nvSpPr>
          <p:cNvPr id="4" name="Slide Number Placeholder 3">
            <a:extLst>
              <a:ext uri="{FF2B5EF4-FFF2-40B4-BE49-F238E27FC236}">
                <a16:creationId xmlns:a16="http://schemas.microsoft.com/office/drawing/2014/main" id="{AFC8094B-6057-4A1C-9BE0-7E3B85566216}"/>
              </a:ext>
            </a:extLst>
          </p:cNvPr>
          <p:cNvSpPr>
            <a:spLocks noGrp="1"/>
          </p:cNvSpPr>
          <p:nvPr>
            <p:ph type="sldNum" sz="quarter" idx="12"/>
          </p:nvPr>
        </p:nvSpPr>
        <p:spPr/>
        <p:txBody>
          <a:bodyPr/>
          <a:lstStyle/>
          <a:p>
            <a:fld id="{E97799C9-84D9-46D2-A11E-BCF8A720529D}" type="slidenum">
              <a:rPr lang="en-US" smtClean="0"/>
              <a:t>31</a:t>
            </a:fld>
            <a:endParaRPr lang="en-US" dirty="0"/>
          </a:p>
        </p:txBody>
      </p:sp>
    </p:spTree>
    <p:extLst>
      <p:ext uri="{BB962C8B-B14F-4D97-AF65-F5344CB8AC3E}">
        <p14:creationId xmlns:p14="http://schemas.microsoft.com/office/powerpoint/2010/main" val="2417125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352B-4C39-424F-A520-211066BE1EA7}"/>
              </a:ext>
            </a:extLst>
          </p:cNvPr>
          <p:cNvSpPr>
            <a:spLocks noGrp="1"/>
          </p:cNvSpPr>
          <p:nvPr>
            <p:ph type="title"/>
          </p:nvPr>
        </p:nvSpPr>
        <p:spPr/>
        <p:txBody>
          <a:bodyPr>
            <a:normAutofit/>
          </a:bodyPr>
          <a:lstStyle/>
          <a:p>
            <a:r>
              <a:rPr lang="en-US" dirty="0"/>
              <a:t>Instantiating Enc</a:t>
            </a:r>
          </a:p>
        </p:txBody>
      </p:sp>
      <p:sp>
        <p:nvSpPr>
          <p:cNvPr id="3" name="Content Placeholder 2">
            <a:extLst>
              <a:ext uri="{FF2B5EF4-FFF2-40B4-BE49-F238E27FC236}">
                <a16:creationId xmlns:a16="http://schemas.microsoft.com/office/drawing/2014/main" id="{68CDFD59-9FAF-4784-93EA-677AF019AFA2}"/>
              </a:ext>
            </a:extLst>
          </p:cNvPr>
          <p:cNvSpPr>
            <a:spLocks noGrp="1"/>
          </p:cNvSpPr>
          <p:nvPr>
            <p:ph idx="1"/>
          </p:nvPr>
        </p:nvSpPr>
        <p:spPr/>
        <p:txBody>
          <a:bodyPr/>
          <a:lstStyle/>
          <a:p>
            <a:r>
              <a:rPr lang="en-US" dirty="0"/>
              <a:t>Key-private Elliptic-Curve Integrated Encryption Scheme</a:t>
            </a:r>
          </a:p>
        </p:txBody>
      </p:sp>
      <p:sp>
        <p:nvSpPr>
          <p:cNvPr id="4" name="Slide Number Placeholder 3">
            <a:extLst>
              <a:ext uri="{FF2B5EF4-FFF2-40B4-BE49-F238E27FC236}">
                <a16:creationId xmlns:a16="http://schemas.microsoft.com/office/drawing/2014/main" id="{B8214292-04BC-4322-9942-603AC46AA8E0}"/>
              </a:ext>
            </a:extLst>
          </p:cNvPr>
          <p:cNvSpPr>
            <a:spLocks noGrp="1"/>
          </p:cNvSpPr>
          <p:nvPr>
            <p:ph type="sldNum" sz="quarter" idx="12"/>
          </p:nvPr>
        </p:nvSpPr>
        <p:spPr/>
        <p:txBody>
          <a:bodyPr/>
          <a:lstStyle/>
          <a:p>
            <a:fld id="{E97799C9-84D9-46D2-A11E-BCF8A720529D}" type="slidenum">
              <a:rPr lang="en-US" smtClean="0"/>
              <a:t>32</a:t>
            </a:fld>
            <a:endParaRPr lang="en-US" dirty="0"/>
          </a:p>
        </p:txBody>
      </p:sp>
    </p:spTree>
    <p:extLst>
      <p:ext uri="{BB962C8B-B14F-4D97-AF65-F5344CB8AC3E}">
        <p14:creationId xmlns:p14="http://schemas.microsoft.com/office/powerpoint/2010/main" val="1401200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3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3" name="Picture 3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6" name="Picture 3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62" name="Straight Connector 3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63" name="Rectangle 39">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64" name="Rectangle 41">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43">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useBgFill="1">
        <p:nvSpPr>
          <p:cNvPr id="66" name="Rectangle 45">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4">
            <a:extLst>
              <a:ext uri="{FF2B5EF4-FFF2-40B4-BE49-F238E27FC236}">
                <a16:creationId xmlns:a16="http://schemas.microsoft.com/office/drawing/2014/main" id="{6CEDB25E-4E2D-41DA-BF30-6D91A2727C2C}"/>
              </a:ext>
            </a:extLst>
          </p:cNvPr>
          <p:cNvPicPr>
            <a:picLocks noChangeAspect="1"/>
          </p:cNvPicPr>
          <p:nvPr/>
        </p:nvPicPr>
        <p:blipFill>
          <a:blip r:embed="rId5"/>
          <a:stretch>
            <a:fillRect/>
          </a:stretch>
        </p:blipFill>
        <p:spPr>
          <a:xfrm>
            <a:off x="5435910" y="1597691"/>
            <a:ext cx="6098041" cy="3611570"/>
          </a:xfrm>
          <a:prstGeom prst="rect">
            <a:avLst/>
          </a:prstGeom>
          <a:solidFill>
            <a:srgbClr val="CDFCFF"/>
          </a:solidFill>
        </p:spPr>
      </p:pic>
      <p:sp>
        <p:nvSpPr>
          <p:cNvPr id="2" name="Title 1">
            <a:extLst>
              <a:ext uri="{FF2B5EF4-FFF2-40B4-BE49-F238E27FC236}">
                <a16:creationId xmlns:a16="http://schemas.microsoft.com/office/drawing/2014/main" id="{B725CDBC-6D15-4508-9481-C3C5EA655C5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Performance of ZCash</a:t>
            </a:r>
          </a:p>
        </p:txBody>
      </p:sp>
      <p:sp>
        <p:nvSpPr>
          <p:cNvPr id="4" name="Slide Number Placeholder 3">
            <a:extLst>
              <a:ext uri="{FF2B5EF4-FFF2-40B4-BE49-F238E27FC236}">
                <a16:creationId xmlns:a16="http://schemas.microsoft.com/office/drawing/2014/main" id="{CDC92189-3D46-4A48-8605-72409270718F}"/>
              </a:ext>
            </a:extLst>
          </p:cNvPr>
          <p:cNvSpPr>
            <a:spLocks noGrp="1"/>
          </p:cNvSpPr>
          <p:nvPr>
            <p:ph type="sldNum" sz="quarter" idx="12"/>
          </p:nvPr>
        </p:nvSpPr>
        <p:spPr>
          <a:xfrm>
            <a:off x="11049630" y="6379383"/>
            <a:ext cx="542697" cy="279400"/>
          </a:xfrm>
        </p:spPr>
        <p:txBody>
          <a:bodyPr vert="horz" lIns="91440" tIns="45720" rIns="91440" bIns="45720" rtlCol="0" anchor="ctr">
            <a:normAutofit/>
          </a:bodyPr>
          <a:lstStyle/>
          <a:p>
            <a:pPr defTabSz="914400">
              <a:spcAft>
                <a:spcPts val="600"/>
              </a:spcAft>
            </a:pPr>
            <a:fld id="{E97799C9-84D9-46D2-A11E-BCF8A720529D}" type="slidenum">
              <a:rPr lang="en-US"/>
              <a:pPr defTabSz="914400">
                <a:spcAft>
                  <a:spcPts val="600"/>
                </a:spcAft>
              </a:pPr>
              <a:t>33</a:t>
            </a:fld>
            <a:endParaRPr lang="en-US"/>
          </a:p>
        </p:txBody>
      </p:sp>
      <p:pic>
        <p:nvPicPr>
          <p:cNvPr id="3" name="Picture 2">
            <a:extLst>
              <a:ext uri="{FF2B5EF4-FFF2-40B4-BE49-F238E27FC236}">
                <a16:creationId xmlns:a16="http://schemas.microsoft.com/office/drawing/2014/main" id="{D51474EB-E3C8-4826-8D63-F45ECDC5FF9D}"/>
              </a:ext>
            </a:extLst>
          </p:cNvPr>
          <p:cNvPicPr>
            <a:picLocks noChangeAspect="1"/>
          </p:cNvPicPr>
          <p:nvPr/>
        </p:nvPicPr>
        <p:blipFill>
          <a:blip r:embed="rId6"/>
          <a:stretch>
            <a:fillRect/>
          </a:stretch>
        </p:blipFill>
        <p:spPr>
          <a:xfrm>
            <a:off x="5439358" y="1595902"/>
            <a:ext cx="6230949" cy="3611569"/>
          </a:xfrm>
          <a:prstGeom prst="rect">
            <a:avLst/>
          </a:prstGeom>
        </p:spPr>
      </p:pic>
    </p:spTree>
    <p:extLst>
      <p:ext uri="{BB962C8B-B14F-4D97-AF65-F5344CB8AC3E}">
        <p14:creationId xmlns:p14="http://schemas.microsoft.com/office/powerpoint/2010/main" val="88278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72" name="Picture 7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3" name="Rectangle 7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4" name="Picture 7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75" name="Picture 7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77" name="Straight Connector 7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useBgFill="1">
        <p:nvSpPr>
          <p:cNvPr id="85" name="Rectangle 84">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00AF496-5C3A-4441-8631-83EA2AF38BB7}"/>
              </a:ext>
            </a:extLst>
          </p:cNvPr>
          <p:cNvPicPr>
            <a:picLocks noChangeAspect="1"/>
          </p:cNvPicPr>
          <p:nvPr/>
        </p:nvPicPr>
        <p:blipFill>
          <a:blip r:embed="rId5"/>
          <a:stretch>
            <a:fillRect/>
          </a:stretch>
        </p:blipFill>
        <p:spPr>
          <a:xfrm>
            <a:off x="5435910" y="999572"/>
            <a:ext cx="6098041" cy="4807809"/>
          </a:xfrm>
          <a:prstGeom prst="rect">
            <a:avLst/>
          </a:prstGeom>
        </p:spPr>
      </p:pic>
      <p:sp>
        <p:nvSpPr>
          <p:cNvPr id="2" name="Title 1">
            <a:extLst>
              <a:ext uri="{FF2B5EF4-FFF2-40B4-BE49-F238E27FC236}">
                <a16:creationId xmlns:a16="http://schemas.microsoft.com/office/drawing/2014/main" id="{B725CDBC-6D15-4508-9481-C3C5EA655C5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Performance of ZCash</a:t>
            </a:r>
          </a:p>
        </p:txBody>
      </p:sp>
      <p:sp>
        <p:nvSpPr>
          <p:cNvPr id="4" name="Slide Number Placeholder 3">
            <a:extLst>
              <a:ext uri="{FF2B5EF4-FFF2-40B4-BE49-F238E27FC236}">
                <a16:creationId xmlns:a16="http://schemas.microsoft.com/office/drawing/2014/main" id="{CDC92189-3D46-4A48-8605-72409270718F}"/>
              </a:ext>
            </a:extLst>
          </p:cNvPr>
          <p:cNvSpPr>
            <a:spLocks noGrp="1"/>
          </p:cNvSpPr>
          <p:nvPr>
            <p:ph type="sldNum" sz="quarter" idx="12"/>
          </p:nvPr>
        </p:nvSpPr>
        <p:spPr>
          <a:xfrm>
            <a:off x="11049630" y="6379383"/>
            <a:ext cx="542697" cy="279400"/>
          </a:xfrm>
        </p:spPr>
        <p:txBody>
          <a:bodyPr vert="horz" lIns="91440" tIns="45720" rIns="91440" bIns="45720" rtlCol="0" anchor="ctr">
            <a:normAutofit/>
          </a:bodyPr>
          <a:lstStyle/>
          <a:p>
            <a:pPr defTabSz="914400">
              <a:spcAft>
                <a:spcPts val="600"/>
              </a:spcAft>
            </a:pPr>
            <a:fld id="{E97799C9-84D9-46D2-A11E-BCF8A720529D}" type="slidenum">
              <a:rPr lang="en-US"/>
              <a:pPr defTabSz="914400">
                <a:spcAft>
                  <a:spcPts val="600"/>
                </a:spcAft>
              </a:pPr>
              <a:t>34</a:t>
            </a:fld>
            <a:endParaRPr lang="en-US"/>
          </a:p>
        </p:txBody>
      </p:sp>
    </p:spTree>
    <p:extLst>
      <p:ext uri="{BB962C8B-B14F-4D97-AF65-F5344CB8AC3E}">
        <p14:creationId xmlns:p14="http://schemas.microsoft.com/office/powerpoint/2010/main" val="1315320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457E-CA09-4C23-92B6-C5A247B3A5CD}"/>
              </a:ext>
            </a:extLst>
          </p:cNvPr>
          <p:cNvSpPr>
            <a:spLocks noGrp="1"/>
          </p:cNvSpPr>
          <p:nvPr>
            <p:ph type="title"/>
          </p:nvPr>
        </p:nvSpPr>
        <p:spPr/>
        <p:txBody>
          <a:bodyPr/>
          <a:lstStyle/>
          <a:p>
            <a:r>
              <a:rPr lang="en-US" dirty="0"/>
              <a:t>Integration with Bitcoin</a:t>
            </a:r>
          </a:p>
        </p:txBody>
      </p:sp>
      <p:sp>
        <p:nvSpPr>
          <p:cNvPr id="3" name="Content Placeholder 2">
            <a:extLst>
              <a:ext uri="{FF2B5EF4-FFF2-40B4-BE49-F238E27FC236}">
                <a16:creationId xmlns:a16="http://schemas.microsoft.com/office/drawing/2014/main" id="{6C0D622A-D09B-440D-B90B-8ECB645C4D36}"/>
              </a:ext>
            </a:extLst>
          </p:cNvPr>
          <p:cNvSpPr>
            <a:spLocks noGrp="1"/>
          </p:cNvSpPr>
          <p:nvPr>
            <p:ph idx="1"/>
          </p:nvPr>
        </p:nvSpPr>
        <p:spPr/>
        <p:txBody>
          <a:bodyPr/>
          <a:lstStyle/>
          <a:p>
            <a:r>
              <a:rPr lang="en-US" dirty="0"/>
              <a:t>Replacing the Base Currency</a:t>
            </a:r>
          </a:p>
          <a:p>
            <a:r>
              <a:rPr lang="en-US" dirty="0"/>
              <a:t>Hybrid Currency</a:t>
            </a:r>
          </a:p>
        </p:txBody>
      </p:sp>
      <p:sp>
        <p:nvSpPr>
          <p:cNvPr id="4" name="Slide Number Placeholder 3">
            <a:extLst>
              <a:ext uri="{FF2B5EF4-FFF2-40B4-BE49-F238E27FC236}">
                <a16:creationId xmlns:a16="http://schemas.microsoft.com/office/drawing/2014/main" id="{3681F6E7-7A12-4367-94EE-1763BA2FFA96}"/>
              </a:ext>
            </a:extLst>
          </p:cNvPr>
          <p:cNvSpPr>
            <a:spLocks noGrp="1"/>
          </p:cNvSpPr>
          <p:nvPr>
            <p:ph type="sldNum" sz="quarter" idx="12"/>
          </p:nvPr>
        </p:nvSpPr>
        <p:spPr/>
        <p:txBody>
          <a:bodyPr/>
          <a:lstStyle/>
          <a:p>
            <a:fld id="{E97799C9-84D9-46D2-A11E-BCF8A720529D}" type="slidenum">
              <a:rPr lang="en-US" smtClean="0"/>
              <a:t>35</a:t>
            </a:fld>
            <a:endParaRPr lang="en-US" dirty="0"/>
          </a:p>
        </p:txBody>
      </p:sp>
    </p:spTree>
    <p:extLst>
      <p:ext uri="{BB962C8B-B14F-4D97-AF65-F5344CB8AC3E}">
        <p14:creationId xmlns:p14="http://schemas.microsoft.com/office/powerpoint/2010/main" val="1516344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C86-7C80-42F3-8B8B-B6F1175D55EE}"/>
              </a:ext>
            </a:extLst>
          </p:cNvPr>
          <p:cNvSpPr>
            <a:spLocks noGrp="1"/>
          </p:cNvSpPr>
          <p:nvPr>
            <p:ph type="title"/>
          </p:nvPr>
        </p:nvSpPr>
        <p:spPr/>
        <p:txBody>
          <a:bodyPr/>
          <a:lstStyle/>
          <a:p>
            <a:r>
              <a:rPr lang="en-US" dirty="0"/>
              <a:t>Drawbacks over Bitcoin</a:t>
            </a:r>
          </a:p>
        </p:txBody>
      </p:sp>
      <p:sp>
        <p:nvSpPr>
          <p:cNvPr id="3" name="Content Placeholder 2">
            <a:extLst>
              <a:ext uri="{FF2B5EF4-FFF2-40B4-BE49-F238E27FC236}">
                <a16:creationId xmlns:a16="http://schemas.microsoft.com/office/drawing/2014/main" id="{06997B29-AE5F-43DF-A24C-099896A14688}"/>
              </a:ext>
            </a:extLst>
          </p:cNvPr>
          <p:cNvSpPr>
            <a:spLocks noGrp="1"/>
          </p:cNvSpPr>
          <p:nvPr>
            <p:ph idx="1"/>
          </p:nvPr>
        </p:nvSpPr>
        <p:spPr/>
        <p:txBody>
          <a:bodyPr/>
          <a:lstStyle/>
          <a:p>
            <a:r>
              <a:rPr lang="en-US" dirty="0"/>
              <a:t>Cost of generating </a:t>
            </a:r>
            <a:r>
              <a:rPr lang="en-US" dirty="0" err="1"/>
              <a:t>zk</a:t>
            </a:r>
            <a:r>
              <a:rPr lang="en-US" dirty="0"/>
              <a:t>-SNARK Proof</a:t>
            </a:r>
          </a:p>
          <a:p>
            <a:r>
              <a:rPr lang="en-US" dirty="0"/>
              <a:t>Loss of Scripting feature of Bitcoin</a:t>
            </a:r>
          </a:p>
          <a:p>
            <a:r>
              <a:rPr lang="en-US" dirty="0"/>
              <a:t>No ability to spend coins of unconfirmed transactions</a:t>
            </a:r>
          </a:p>
          <a:p>
            <a:r>
              <a:rPr lang="en-US" dirty="0" err="1"/>
              <a:t>Zerocash</a:t>
            </a:r>
            <a:r>
              <a:rPr lang="en-US" dirty="0"/>
              <a:t> only anonymizes the transaction ledger not IP addresses.</a:t>
            </a:r>
          </a:p>
        </p:txBody>
      </p:sp>
      <p:sp>
        <p:nvSpPr>
          <p:cNvPr id="4" name="Slide Number Placeholder 3">
            <a:extLst>
              <a:ext uri="{FF2B5EF4-FFF2-40B4-BE49-F238E27FC236}">
                <a16:creationId xmlns:a16="http://schemas.microsoft.com/office/drawing/2014/main" id="{00E3F90A-B3F4-4988-81E7-50D6466D5DA6}"/>
              </a:ext>
            </a:extLst>
          </p:cNvPr>
          <p:cNvSpPr>
            <a:spLocks noGrp="1"/>
          </p:cNvSpPr>
          <p:nvPr>
            <p:ph type="sldNum" sz="quarter" idx="12"/>
          </p:nvPr>
        </p:nvSpPr>
        <p:spPr/>
        <p:txBody>
          <a:bodyPr/>
          <a:lstStyle/>
          <a:p>
            <a:fld id="{E97799C9-84D9-46D2-A11E-BCF8A720529D}" type="slidenum">
              <a:rPr lang="en-US" smtClean="0"/>
              <a:t>36</a:t>
            </a:fld>
            <a:endParaRPr lang="en-US" dirty="0"/>
          </a:p>
        </p:txBody>
      </p:sp>
    </p:spTree>
    <p:extLst>
      <p:ext uri="{BB962C8B-B14F-4D97-AF65-F5344CB8AC3E}">
        <p14:creationId xmlns:p14="http://schemas.microsoft.com/office/powerpoint/2010/main" val="3758807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F235-950F-4A9D-AF67-72ECF31E4D7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0E7DE41-B21D-42F1-BB8C-98801DFC63C4}"/>
              </a:ext>
            </a:extLst>
          </p:cNvPr>
          <p:cNvSpPr>
            <a:spLocks noGrp="1"/>
          </p:cNvSpPr>
          <p:nvPr>
            <p:ph idx="1"/>
          </p:nvPr>
        </p:nvSpPr>
        <p:spPr/>
        <p:txBody>
          <a:bodyPr/>
          <a:lstStyle/>
          <a:p>
            <a:r>
              <a:rPr lang="en-US" dirty="0"/>
              <a:t>Eli Ben-</a:t>
            </a:r>
            <a:r>
              <a:rPr lang="en-US" dirty="0" err="1"/>
              <a:t>Sasson</a:t>
            </a:r>
            <a:r>
              <a:rPr lang="en-US" dirty="0"/>
              <a:t> , Alessandro Chiesa , Christina Garman , Matthew Green , Ian </a:t>
            </a:r>
            <a:r>
              <a:rPr lang="en-US" dirty="0" err="1"/>
              <a:t>Miers</a:t>
            </a:r>
            <a:r>
              <a:rPr lang="en-US" dirty="0"/>
              <a:t> , Eran </a:t>
            </a:r>
            <a:r>
              <a:rPr lang="en-US" dirty="0" err="1"/>
              <a:t>Tromer</a:t>
            </a:r>
            <a:r>
              <a:rPr lang="en-US" dirty="0"/>
              <a:t> , </a:t>
            </a:r>
            <a:r>
              <a:rPr lang="en-US" dirty="0" err="1"/>
              <a:t>Madars</a:t>
            </a:r>
            <a:r>
              <a:rPr lang="en-US" dirty="0"/>
              <a:t> </a:t>
            </a:r>
            <a:r>
              <a:rPr lang="en-US" dirty="0" err="1"/>
              <a:t>Virza</a:t>
            </a:r>
            <a:r>
              <a:rPr lang="en-US" dirty="0"/>
              <a:t> , </a:t>
            </a:r>
            <a:r>
              <a:rPr lang="en-US" b="1" dirty="0" err="1"/>
              <a:t>Zerocash</a:t>
            </a:r>
            <a:r>
              <a:rPr lang="en-US" b="1" dirty="0"/>
              <a:t>: Decentralized Anonymous Payments from Bitcoin</a:t>
            </a:r>
            <a:r>
              <a:rPr lang="en-US" dirty="0"/>
              <a:t>, 2014 IEEE Symposium on Security and Privacy.</a:t>
            </a:r>
          </a:p>
          <a:p>
            <a:r>
              <a:rPr lang="en-US" dirty="0"/>
              <a:t>Sean Bowe, Ariel </a:t>
            </a:r>
            <a:r>
              <a:rPr lang="en-US" dirty="0" err="1"/>
              <a:t>Gabizon</a:t>
            </a:r>
            <a:r>
              <a:rPr lang="en-US" dirty="0"/>
              <a:t>, Matthew D. Green, </a:t>
            </a:r>
            <a:r>
              <a:rPr lang="en-US" b="1" dirty="0"/>
              <a:t>A multi-party protocol for constructing the public parameters of the Pinocchio </a:t>
            </a:r>
            <a:r>
              <a:rPr lang="en-US" b="1" dirty="0" err="1"/>
              <a:t>zk</a:t>
            </a:r>
            <a:r>
              <a:rPr lang="en-US" b="1" dirty="0"/>
              <a:t>-SNARK</a:t>
            </a:r>
          </a:p>
          <a:p>
            <a:r>
              <a:rPr lang="en-US" dirty="0"/>
              <a:t>Rosario Gennaro, Craig Gentry, Bryan </a:t>
            </a:r>
            <a:r>
              <a:rPr lang="en-US" dirty="0" err="1"/>
              <a:t>Parno</a:t>
            </a:r>
            <a:r>
              <a:rPr lang="en-US" dirty="0"/>
              <a:t>, Mariana </a:t>
            </a:r>
            <a:r>
              <a:rPr lang="en-US" dirty="0" err="1"/>
              <a:t>Raykova</a:t>
            </a:r>
            <a:r>
              <a:rPr lang="en-US" dirty="0"/>
              <a:t>, </a:t>
            </a:r>
            <a:r>
              <a:rPr lang="en-US" b="1" dirty="0"/>
              <a:t>Quadratic Span Programs and Succinct NIZKs without PCPs</a:t>
            </a:r>
          </a:p>
        </p:txBody>
      </p:sp>
      <p:sp>
        <p:nvSpPr>
          <p:cNvPr id="4" name="Slide Number Placeholder 3">
            <a:extLst>
              <a:ext uri="{FF2B5EF4-FFF2-40B4-BE49-F238E27FC236}">
                <a16:creationId xmlns:a16="http://schemas.microsoft.com/office/drawing/2014/main" id="{FD404AAF-DAC5-4CE8-A1D8-60901E69F9C3}"/>
              </a:ext>
            </a:extLst>
          </p:cNvPr>
          <p:cNvSpPr>
            <a:spLocks noGrp="1"/>
          </p:cNvSpPr>
          <p:nvPr>
            <p:ph type="sldNum" sz="quarter" idx="12"/>
          </p:nvPr>
        </p:nvSpPr>
        <p:spPr/>
        <p:txBody>
          <a:bodyPr/>
          <a:lstStyle/>
          <a:p>
            <a:fld id="{E97799C9-84D9-46D2-A11E-BCF8A720529D}" type="slidenum">
              <a:rPr lang="en-US" smtClean="0"/>
              <a:t>37</a:t>
            </a:fld>
            <a:endParaRPr lang="en-US" dirty="0"/>
          </a:p>
        </p:txBody>
      </p:sp>
    </p:spTree>
    <p:extLst>
      <p:ext uri="{BB962C8B-B14F-4D97-AF65-F5344CB8AC3E}">
        <p14:creationId xmlns:p14="http://schemas.microsoft.com/office/powerpoint/2010/main" val="951258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8" name="Picture 37">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9" name="Rectangle 38">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1" name="Picture 40">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3" name="Straight Connector 42">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8" name="Picture 47">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9" name="Rectangle 48">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0" name="Picture 49">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1" name="Picture 50">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3" name="Straight Connector 52">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729DCC96-D828-4298-878A-BBDD64E9E623}"/>
              </a:ext>
            </a:extLst>
          </p:cNvPr>
          <p:cNvSpPr>
            <a:spLocks noGrp="1"/>
          </p:cNvSpPr>
          <p:nvPr>
            <p:ph type="ctrTitle"/>
          </p:nvPr>
        </p:nvSpPr>
        <p:spPr>
          <a:xfrm>
            <a:off x="1054950" y="1028699"/>
            <a:ext cx="3660056" cy="1325373"/>
          </a:xfrm>
        </p:spPr>
        <p:txBody>
          <a:bodyPr vert="horz" lIns="91440" tIns="45720" rIns="91440" bIns="45720" rtlCol="0" anchor="b">
            <a:normAutofit/>
          </a:bodyPr>
          <a:lstStyle/>
          <a:p>
            <a:r>
              <a:rPr lang="en-US" sz="3600" b="1">
                <a:solidFill>
                  <a:srgbClr val="FF0000"/>
                </a:solidFill>
              </a:rPr>
              <a:t>Questions?</a:t>
            </a:r>
            <a:endParaRPr lang="en-US" sz="3600" b="1" dirty="0">
              <a:solidFill>
                <a:srgbClr val="FF0000"/>
              </a:solidFill>
            </a:endParaRPr>
          </a:p>
        </p:txBody>
      </p:sp>
      <p:pic>
        <p:nvPicPr>
          <p:cNvPr id="8" name="Picture 7">
            <a:extLst>
              <a:ext uri="{FF2B5EF4-FFF2-40B4-BE49-F238E27FC236}">
                <a16:creationId xmlns:a16="http://schemas.microsoft.com/office/drawing/2014/main" id="{A619D39E-D9A9-47DB-8585-F757A5D546B4}"/>
              </a:ext>
            </a:extLst>
          </p:cNvPr>
          <p:cNvPicPr>
            <a:picLocks noChangeAspect="1"/>
          </p:cNvPicPr>
          <p:nvPr/>
        </p:nvPicPr>
        <p:blipFill>
          <a:blip r:embed="rId5"/>
          <a:stretch>
            <a:fillRect/>
          </a:stretch>
        </p:blipFill>
        <p:spPr>
          <a:xfrm>
            <a:off x="6068075" y="1295438"/>
            <a:ext cx="4265337" cy="4265337"/>
          </a:xfrm>
          <a:prstGeom prst="rect">
            <a:avLst/>
          </a:prstGeom>
        </p:spPr>
      </p:pic>
    </p:spTree>
    <p:extLst>
      <p:ext uri="{BB962C8B-B14F-4D97-AF65-F5344CB8AC3E}">
        <p14:creationId xmlns:p14="http://schemas.microsoft.com/office/powerpoint/2010/main" val="298445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836-BAC2-4FCB-A03A-141C5B1F7133}"/>
              </a:ext>
            </a:extLst>
          </p:cNvPr>
          <p:cNvSpPr>
            <a:spLocks noGrp="1"/>
          </p:cNvSpPr>
          <p:nvPr>
            <p:ph type="title"/>
          </p:nvPr>
        </p:nvSpPr>
        <p:spPr/>
        <p:txBody>
          <a:bodyPr/>
          <a:lstStyle/>
          <a:p>
            <a:r>
              <a:rPr lang="en-US" dirty="0"/>
              <a:t>Advantages of Bitcoin</a:t>
            </a:r>
          </a:p>
        </p:txBody>
      </p:sp>
      <p:sp>
        <p:nvSpPr>
          <p:cNvPr id="3" name="Content Placeholder 2">
            <a:extLst>
              <a:ext uri="{FF2B5EF4-FFF2-40B4-BE49-F238E27FC236}">
                <a16:creationId xmlns:a16="http://schemas.microsoft.com/office/drawing/2014/main" id="{EAA4BB99-8349-4707-83E5-E76492F7E256}"/>
              </a:ext>
            </a:extLst>
          </p:cNvPr>
          <p:cNvSpPr>
            <a:spLocks noGrp="1"/>
          </p:cNvSpPr>
          <p:nvPr>
            <p:ph idx="1"/>
          </p:nvPr>
        </p:nvSpPr>
        <p:spPr/>
        <p:txBody>
          <a:bodyPr>
            <a:normAutofit/>
          </a:bodyPr>
          <a:lstStyle/>
          <a:p>
            <a:r>
              <a:rPr lang="en-US" dirty="0"/>
              <a:t>Solves the “Double Spending” Problem</a:t>
            </a:r>
          </a:p>
          <a:p>
            <a:r>
              <a:rPr lang="en-US" dirty="0"/>
              <a:t>Solves the “Trusted Third Party” problem</a:t>
            </a:r>
          </a:p>
          <a:p>
            <a:r>
              <a:rPr lang="en-US" dirty="0"/>
              <a:t>Decentralization </a:t>
            </a:r>
          </a:p>
          <a:p>
            <a:r>
              <a:rPr lang="en-US" dirty="0"/>
              <a:t>User Controlled Network (80 % Consensus For Upgrade)</a:t>
            </a:r>
          </a:p>
          <a:p>
            <a:endParaRPr lang="en-US" dirty="0"/>
          </a:p>
        </p:txBody>
      </p:sp>
      <p:sp>
        <p:nvSpPr>
          <p:cNvPr id="4" name="Slide Number Placeholder 3">
            <a:extLst>
              <a:ext uri="{FF2B5EF4-FFF2-40B4-BE49-F238E27FC236}">
                <a16:creationId xmlns:a16="http://schemas.microsoft.com/office/drawing/2014/main" id="{B12F5AB3-83C4-4FE9-BA26-2AC2BD9300D0}"/>
              </a:ext>
            </a:extLst>
          </p:cNvPr>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189322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DC04-E6AD-48B8-A635-769AE43C9D14}"/>
              </a:ext>
            </a:extLst>
          </p:cNvPr>
          <p:cNvSpPr>
            <a:spLocks noGrp="1"/>
          </p:cNvSpPr>
          <p:nvPr>
            <p:ph type="title"/>
          </p:nvPr>
        </p:nvSpPr>
        <p:spPr/>
        <p:txBody>
          <a:bodyPr>
            <a:normAutofit/>
          </a:bodyPr>
          <a:lstStyle/>
          <a:p>
            <a:r>
              <a:rPr lang="en-US" dirty="0"/>
              <a:t>Drawbacks</a:t>
            </a:r>
          </a:p>
        </p:txBody>
      </p:sp>
      <p:sp>
        <p:nvSpPr>
          <p:cNvPr id="3" name="Content Placeholder 2">
            <a:extLst>
              <a:ext uri="{FF2B5EF4-FFF2-40B4-BE49-F238E27FC236}">
                <a16:creationId xmlns:a16="http://schemas.microsoft.com/office/drawing/2014/main" id="{4EE1B826-01D2-41A3-9549-EC2B4D0BE497}"/>
              </a:ext>
            </a:extLst>
          </p:cNvPr>
          <p:cNvSpPr>
            <a:spLocks noGrp="1"/>
          </p:cNvSpPr>
          <p:nvPr>
            <p:ph idx="1"/>
          </p:nvPr>
        </p:nvSpPr>
        <p:spPr/>
        <p:txBody>
          <a:bodyPr>
            <a:normAutofit lnSpcReduction="10000"/>
          </a:bodyPr>
          <a:lstStyle/>
          <a:p>
            <a:r>
              <a:rPr lang="en-US" dirty="0"/>
              <a:t>Cannot offer Strong </a:t>
            </a:r>
            <a:r>
              <a:rPr lang="en-US" b="1" dirty="0"/>
              <a:t>Privacy</a:t>
            </a:r>
            <a:r>
              <a:rPr lang="en-US" dirty="0"/>
              <a:t> Guarantee</a:t>
            </a:r>
          </a:p>
          <a:p>
            <a:pPr lvl="1">
              <a:buFont typeface="Wingdings" panose="05000000000000000000" pitchFamily="2" charset="2"/>
              <a:buChar char="Ø"/>
            </a:pPr>
            <a:r>
              <a:rPr lang="en-US" dirty="0"/>
              <a:t>Consumer purchases</a:t>
            </a:r>
          </a:p>
          <a:p>
            <a:pPr lvl="1">
              <a:buFont typeface="Wingdings" panose="05000000000000000000" pitchFamily="2" charset="2"/>
              <a:buChar char="Ø"/>
            </a:pPr>
            <a:r>
              <a:rPr lang="en-US" dirty="0"/>
              <a:t>Account Balance</a:t>
            </a:r>
          </a:p>
          <a:p>
            <a:pPr lvl="1">
              <a:buFont typeface="Wingdings" panose="05000000000000000000" pitchFamily="2" charset="2"/>
              <a:buChar char="Ø"/>
            </a:pPr>
            <a:r>
              <a:rPr lang="en-US" dirty="0"/>
              <a:t>Merchant Cash Flows</a:t>
            </a:r>
          </a:p>
          <a:p>
            <a:pPr>
              <a:buFont typeface="Arial" panose="020B0604020202020204" pitchFamily="34" charset="0"/>
              <a:buChar char="•"/>
            </a:pPr>
            <a:r>
              <a:rPr lang="en-US" dirty="0"/>
              <a:t>Most users use a single address or very few addresses</a:t>
            </a:r>
          </a:p>
          <a:p>
            <a:r>
              <a:rPr lang="en-US" dirty="0"/>
              <a:t>Transaction Graph  can be analyzed (Information harvesting)</a:t>
            </a:r>
          </a:p>
          <a:p>
            <a:r>
              <a:rPr lang="en-US" dirty="0"/>
              <a:t>Coin fungibility</a:t>
            </a:r>
          </a:p>
          <a:p>
            <a:endParaRPr lang="en-US" dirty="0"/>
          </a:p>
        </p:txBody>
      </p:sp>
      <p:sp>
        <p:nvSpPr>
          <p:cNvPr id="4" name="Slide Number Placeholder 3">
            <a:extLst>
              <a:ext uri="{FF2B5EF4-FFF2-40B4-BE49-F238E27FC236}">
                <a16:creationId xmlns:a16="http://schemas.microsoft.com/office/drawing/2014/main" id="{CE3D0021-246D-4476-90D1-DCA60D411948}"/>
              </a:ext>
            </a:extLst>
          </p:cNvPr>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385231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42" name="Picture 4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45" name="Picture 4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7" name="Straight Connector 4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useBgFill="1">
        <p:nvSpPr>
          <p:cNvPr id="55" name="Rectangle 54">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4">
            <a:extLst>
              <a:ext uri="{FF2B5EF4-FFF2-40B4-BE49-F238E27FC236}">
                <a16:creationId xmlns:a16="http://schemas.microsoft.com/office/drawing/2014/main" id="{B81C8C1C-D8C2-424A-98F6-31D2999309B4}"/>
              </a:ext>
            </a:extLst>
          </p:cNvPr>
          <p:cNvPicPr>
            <a:picLocks noChangeAspect="1"/>
          </p:cNvPicPr>
          <p:nvPr/>
        </p:nvPicPr>
        <p:blipFill>
          <a:blip r:embed="rId5"/>
          <a:stretch>
            <a:fillRect/>
          </a:stretch>
        </p:blipFill>
        <p:spPr>
          <a:xfrm>
            <a:off x="5435910" y="2008550"/>
            <a:ext cx="6098041" cy="2789853"/>
          </a:xfrm>
          <a:prstGeom prst="rect">
            <a:avLst/>
          </a:prstGeom>
        </p:spPr>
      </p:pic>
      <p:sp>
        <p:nvSpPr>
          <p:cNvPr id="12" name="Title 11">
            <a:extLst>
              <a:ext uri="{FF2B5EF4-FFF2-40B4-BE49-F238E27FC236}">
                <a16:creationId xmlns:a16="http://schemas.microsoft.com/office/drawing/2014/main" id="{73034E30-EA65-4427-97B2-E38F8EBADCE0}"/>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dirty="0">
                <a:solidFill>
                  <a:srgbClr val="262626"/>
                </a:solidFill>
              </a:rPr>
              <a:t>Aren’t we using Public Addresses?</a:t>
            </a:r>
          </a:p>
        </p:txBody>
      </p:sp>
      <p:sp>
        <p:nvSpPr>
          <p:cNvPr id="21" name="Content Placeholder 20">
            <a:extLst>
              <a:ext uri="{FF2B5EF4-FFF2-40B4-BE49-F238E27FC236}">
                <a16:creationId xmlns:a16="http://schemas.microsoft.com/office/drawing/2014/main" id="{19F5CC29-4C49-479F-9976-BA93D6D7F317}"/>
              </a:ext>
            </a:extLst>
          </p:cNvPr>
          <p:cNvSpPr>
            <a:spLocks noGrp="1"/>
          </p:cNvSpPr>
          <p:nvPr>
            <p:ph idx="1"/>
          </p:nvPr>
        </p:nvSpPr>
        <p:spPr>
          <a:xfrm>
            <a:off x="826851" y="4439732"/>
            <a:ext cx="3112851" cy="1452641"/>
          </a:xfrm>
        </p:spPr>
        <p:txBody>
          <a:bodyPr vert="horz" lIns="91440" tIns="45720" rIns="91440" bIns="45720" rtlCol="0" anchor="t">
            <a:normAutofit lnSpcReduction="10000"/>
          </a:bodyPr>
          <a:lstStyle/>
          <a:p>
            <a:pPr marL="0" indent="0" algn="ctr">
              <a:buNone/>
            </a:pPr>
            <a:r>
              <a:rPr lang="en-US" sz="2100" kern="1200" cap="none" dirty="0">
                <a:solidFill>
                  <a:srgbClr val="000000"/>
                </a:solidFill>
                <a:effectLst/>
                <a:latin typeface="+mn-lt"/>
                <a:ea typeface="+mn-ea"/>
                <a:cs typeface="+mn-cs"/>
              </a:rPr>
              <a:t>Transaction Graph from blockchain + Side Info </a:t>
            </a:r>
          </a:p>
          <a:p>
            <a:pPr marL="0" indent="0" algn="ctr">
              <a:buNone/>
            </a:pPr>
            <a:r>
              <a:rPr lang="en-US" sz="2100" kern="1200" cap="none" dirty="0">
                <a:solidFill>
                  <a:srgbClr val="000000"/>
                </a:solidFill>
                <a:effectLst/>
                <a:latin typeface="+mn-lt"/>
                <a:ea typeface="+mn-ea"/>
                <a:cs typeface="+mn-cs"/>
              </a:rPr>
              <a:t>= Addresses and Names of People.</a:t>
            </a:r>
          </a:p>
        </p:txBody>
      </p:sp>
      <p:sp>
        <p:nvSpPr>
          <p:cNvPr id="4" name="Slide Number Placeholder 3">
            <a:extLst>
              <a:ext uri="{FF2B5EF4-FFF2-40B4-BE49-F238E27FC236}">
                <a16:creationId xmlns:a16="http://schemas.microsoft.com/office/drawing/2014/main" id="{5870379E-70A8-4724-A291-9382AA0283F1}"/>
              </a:ext>
            </a:extLst>
          </p:cNvPr>
          <p:cNvSpPr>
            <a:spLocks noGrp="1"/>
          </p:cNvSpPr>
          <p:nvPr>
            <p:ph type="sldNum" sz="quarter" idx="12"/>
          </p:nvPr>
        </p:nvSpPr>
        <p:spPr>
          <a:xfrm>
            <a:off x="11049630" y="6379383"/>
            <a:ext cx="542697" cy="279400"/>
          </a:xfrm>
        </p:spPr>
        <p:txBody>
          <a:bodyPr vert="horz" lIns="91440" tIns="45720" rIns="91440" bIns="45720" rtlCol="0" anchor="ctr">
            <a:normAutofit/>
          </a:bodyPr>
          <a:lstStyle/>
          <a:p>
            <a:pPr defTabSz="914400">
              <a:spcAft>
                <a:spcPts val="600"/>
              </a:spcAft>
            </a:pPr>
            <a:fld id="{E97799C9-84D9-46D2-A11E-BCF8A720529D}" type="slidenum">
              <a:rPr lang="en-US"/>
              <a:pPr defTabSz="914400">
                <a:spcAft>
                  <a:spcPts val="600"/>
                </a:spcAft>
              </a:pPr>
              <a:t>6</a:t>
            </a:fld>
            <a:endParaRPr lang="en-US"/>
          </a:p>
        </p:txBody>
      </p:sp>
      <p:sp>
        <p:nvSpPr>
          <p:cNvPr id="14" name="TextBox 13">
            <a:extLst>
              <a:ext uri="{FF2B5EF4-FFF2-40B4-BE49-F238E27FC236}">
                <a16:creationId xmlns:a16="http://schemas.microsoft.com/office/drawing/2014/main" id="{4475CF04-AB01-4298-A789-9F6A57E0C917}"/>
              </a:ext>
            </a:extLst>
          </p:cNvPr>
          <p:cNvSpPr txBox="1"/>
          <p:nvPr/>
        </p:nvSpPr>
        <p:spPr>
          <a:xfrm>
            <a:off x="5390191" y="5061856"/>
            <a:ext cx="5656264" cy="1200329"/>
          </a:xfrm>
          <a:prstGeom prst="rect">
            <a:avLst/>
          </a:prstGeom>
          <a:noFill/>
        </p:spPr>
        <p:txBody>
          <a:bodyPr wrap="square" rtlCol="0">
            <a:spAutoFit/>
          </a:bodyPr>
          <a:lstStyle/>
          <a:p>
            <a:r>
              <a:rPr lang="en-US" dirty="0"/>
              <a:t>Examples :</a:t>
            </a:r>
          </a:p>
          <a:p>
            <a:endParaRPr lang="en-US" dirty="0"/>
          </a:p>
          <a:p>
            <a:r>
              <a:rPr lang="en-US" dirty="0"/>
              <a:t>FBI Silk Road Investigation</a:t>
            </a:r>
          </a:p>
          <a:p>
            <a:r>
              <a:rPr lang="en-US" dirty="0"/>
              <a:t>IRS Subpoena Coinbase, etc.</a:t>
            </a:r>
          </a:p>
        </p:txBody>
      </p:sp>
    </p:spTree>
    <p:extLst>
      <p:ext uri="{BB962C8B-B14F-4D97-AF65-F5344CB8AC3E}">
        <p14:creationId xmlns:p14="http://schemas.microsoft.com/office/powerpoint/2010/main" val="172944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3347-73BD-4EF8-B044-6E1E5790CFCC}"/>
              </a:ext>
            </a:extLst>
          </p:cNvPr>
          <p:cNvSpPr>
            <a:spLocks noGrp="1"/>
          </p:cNvSpPr>
          <p:nvPr>
            <p:ph type="title"/>
          </p:nvPr>
        </p:nvSpPr>
        <p:spPr/>
        <p:txBody>
          <a:bodyPr/>
          <a:lstStyle/>
          <a:p>
            <a:r>
              <a:rPr lang="en-US" dirty="0"/>
              <a:t>Solutions to the Privacy problem</a:t>
            </a:r>
          </a:p>
        </p:txBody>
      </p:sp>
      <p:sp>
        <p:nvSpPr>
          <p:cNvPr id="3" name="Content Placeholder 2">
            <a:extLst>
              <a:ext uri="{FF2B5EF4-FFF2-40B4-BE49-F238E27FC236}">
                <a16:creationId xmlns:a16="http://schemas.microsoft.com/office/drawing/2014/main" id="{B0D5F9E8-3806-4EDF-9590-8E5C3B39DAAC}"/>
              </a:ext>
            </a:extLst>
          </p:cNvPr>
          <p:cNvSpPr>
            <a:spLocks noGrp="1"/>
          </p:cNvSpPr>
          <p:nvPr>
            <p:ph idx="1"/>
          </p:nvPr>
        </p:nvSpPr>
        <p:spPr/>
        <p:txBody>
          <a:bodyPr/>
          <a:lstStyle/>
          <a:p>
            <a:r>
              <a:rPr lang="en-US" dirty="0"/>
              <a:t>Use a new public address for each transaction</a:t>
            </a:r>
          </a:p>
          <a:p>
            <a:r>
              <a:rPr lang="en-US" dirty="0"/>
              <a:t>Mixes and Tumblers</a:t>
            </a:r>
          </a:p>
          <a:p>
            <a:endParaRPr lang="en-US" dirty="0"/>
          </a:p>
        </p:txBody>
      </p:sp>
      <p:sp>
        <p:nvSpPr>
          <p:cNvPr id="4" name="Slide Number Placeholder 3">
            <a:extLst>
              <a:ext uri="{FF2B5EF4-FFF2-40B4-BE49-F238E27FC236}">
                <a16:creationId xmlns:a16="http://schemas.microsoft.com/office/drawing/2014/main" id="{B6AE514E-0E2D-4D4E-88D7-07DD1DE911B2}"/>
              </a:ext>
            </a:extLst>
          </p:cNvPr>
          <p:cNvSpPr>
            <a:spLocks noGrp="1"/>
          </p:cNvSpPr>
          <p:nvPr>
            <p:ph type="sldNum" sz="quarter" idx="12"/>
          </p:nvPr>
        </p:nvSpPr>
        <p:spPr/>
        <p:txBody>
          <a:bodyPr/>
          <a:lstStyle/>
          <a:p>
            <a:fld id="{E97799C9-84D9-46D2-A11E-BCF8A720529D}" type="slidenum">
              <a:rPr lang="en-US" smtClean="0"/>
              <a:t>7</a:t>
            </a:fld>
            <a:endParaRPr lang="en-US" dirty="0"/>
          </a:p>
        </p:txBody>
      </p:sp>
      <p:pic>
        <p:nvPicPr>
          <p:cNvPr id="5" name="Picture 4">
            <a:extLst>
              <a:ext uri="{FF2B5EF4-FFF2-40B4-BE49-F238E27FC236}">
                <a16:creationId xmlns:a16="http://schemas.microsoft.com/office/drawing/2014/main" id="{18D17E0B-D692-445E-B30B-31C507235DDF}"/>
              </a:ext>
            </a:extLst>
          </p:cNvPr>
          <p:cNvPicPr>
            <a:picLocks noChangeAspect="1"/>
          </p:cNvPicPr>
          <p:nvPr/>
        </p:nvPicPr>
        <p:blipFill>
          <a:blip r:embed="rId3"/>
          <a:stretch>
            <a:fillRect/>
          </a:stretch>
        </p:blipFill>
        <p:spPr>
          <a:xfrm>
            <a:off x="4176032" y="3559175"/>
            <a:ext cx="2990850" cy="1314450"/>
          </a:xfrm>
          <a:prstGeom prst="rect">
            <a:avLst/>
          </a:prstGeom>
        </p:spPr>
      </p:pic>
    </p:spTree>
    <p:extLst>
      <p:ext uri="{BB962C8B-B14F-4D97-AF65-F5344CB8AC3E}">
        <p14:creationId xmlns:p14="http://schemas.microsoft.com/office/powerpoint/2010/main" val="5114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E6839B-7323-47B1-97CF-F9C2FE9D11ED}"/>
              </a:ext>
            </a:extLst>
          </p:cNvPr>
          <p:cNvPicPr>
            <a:picLocks noChangeAspect="1"/>
          </p:cNvPicPr>
          <p:nvPr/>
        </p:nvPicPr>
        <p:blipFill>
          <a:blip r:embed="rId4"/>
          <a:stretch>
            <a:fillRect/>
          </a:stretch>
        </p:blipFill>
        <p:spPr>
          <a:xfrm>
            <a:off x="1434269" y="3378967"/>
            <a:ext cx="2739728" cy="1497065"/>
          </a:xfrm>
          <a:prstGeom prst="rect">
            <a:avLst/>
          </a:prstGeom>
          <a:ln w="57150" cmpd="thickThin">
            <a:solidFill>
              <a:srgbClr val="7F7F7F"/>
            </a:solidFill>
            <a:miter lim="800000"/>
          </a:ln>
        </p:spPr>
      </p:pic>
      <p:sp>
        <p:nvSpPr>
          <p:cNvPr id="2" name="Title 1">
            <a:extLst>
              <a:ext uri="{FF2B5EF4-FFF2-40B4-BE49-F238E27FC236}">
                <a16:creationId xmlns:a16="http://schemas.microsoft.com/office/drawing/2014/main" id="{1A0EDC91-A537-4866-94B2-4D9F7872F780}"/>
              </a:ext>
            </a:extLst>
          </p:cNvPr>
          <p:cNvSpPr>
            <a:spLocks noGrp="1"/>
          </p:cNvSpPr>
          <p:nvPr>
            <p:ph type="title"/>
          </p:nvPr>
        </p:nvSpPr>
        <p:spPr>
          <a:xfrm>
            <a:off x="1295402" y="982132"/>
            <a:ext cx="9601196" cy="1303867"/>
          </a:xfrm>
        </p:spPr>
        <p:txBody>
          <a:bodyPr>
            <a:normAutofit/>
          </a:bodyPr>
          <a:lstStyle/>
          <a:p>
            <a:r>
              <a:rPr lang="en-US">
                <a:solidFill>
                  <a:srgbClr val="262626"/>
                </a:solidFill>
              </a:rPr>
              <a:t>What is ZCASH?	</a:t>
            </a:r>
          </a:p>
        </p:txBody>
      </p:sp>
      <p:sp>
        <p:nvSpPr>
          <p:cNvPr id="3" name="Content Placeholder 2">
            <a:extLst>
              <a:ext uri="{FF2B5EF4-FFF2-40B4-BE49-F238E27FC236}">
                <a16:creationId xmlns:a16="http://schemas.microsoft.com/office/drawing/2014/main" id="{3A128621-BB9A-44A1-BF2E-FC48B20E57D0}"/>
              </a:ext>
            </a:extLst>
          </p:cNvPr>
          <p:cNvSpPr>
            <a:spLocks noGrp="1"/>
          </p:cNvSpPr>
          <p:nvPr>
            <p:ph idx="1"/>
          </p:nvPr>
        </p:nvSpPr>
        <p:spPr>
          <a:xfrm>
            <a:off x="4639732" y="2556932"/>
            <a:ext cx="6256863" cy="3318936"/>
          </a:xfrm>
        </p:spPr>
        <p:txBody>
          <a:bodyPr>
            <a:normAutofit/>
          </a:bodyPr>
          <a:lstStyle/>
          <a:p>
            <a:r>
              <a:rPr lang="en-US" dirty="0">
                <a:solidFill>
                  <a:srgbClr val="262626"/>
                </a:solidFill>
              </a:rPr>
              <a:t>Fully Anonymous</a:t>
            </a:r>
          </a:p>
          <a:p>
            <a:r>
              <a:rPr lang="en-US" dirty="0">
                <a:solidFill>
                  <a:srgbClr val="262626"/>
                </a:solidFill>
              </a:rPr>
              <a:t>Solves Bitcoin Privacy Issues</a:t>
            </a:r>
          </a:p>
          <a:p>
            <a:r>
              <a:rPr lang="en-US" dirty="0">
                <a:solidFill>
                  <a:srgbClr val="262626"/>
                </a:solidFill>
              </a:rPr>
              <a:t>Divisible Payments of any amount (vs </a:t>
            </a:r>
            <a:r>
              <a:rPr lang="en-US" dirty="0" err="1">
                <a:solidFill>
                  <a:srgbClr val="262626"/>
                </a:solidFill>
              </a:rPr>
              <a:t>ZeroCoin</a:t>
            </a:r>
            <a:r>
              <a:rPr lang="en-US" dirty="0">
                <a:solidFill>
                  <a:srgbClr val="262626"/>
                </a:solidFill>
              </a:rPr>
              <a:t>, fixed amount payments).</a:t>
            </a:r>
          </a:p>
          <a:p>
            <a:r>
              <a:rPr lang="en-US" dirty="0">
                <a:solidFill>
                  <a:srgbClr val="262626"/>
                </a:solidFill>
              </a:rPr>
              <a:t>Standalone currency / Top of any existing Ledger</a:t>
            </a:r>
          </a:p>
          <a:p>
            <a:endParaRPr lang="en-US" dirty="0">
              <a:solidFill>
                <a:srgbClr val="262626"/>
              </a:solidFill>
            </a:endParaRPr>
          </a:p>
        </p:txBody>
      </p:sp>
      <p:sp>
        <p:nvSpPr>
          <p:cNvPr id="4" name="Slide Number Placeholder 3">
            <a:extLst>
              <a:ext uri="{FF2B5EF4-FFF2-40B4-BE49-F238E27FC236}">
                <a16:creationId xmlns:a16="http://schemas.microsoft.com/office/drawing/2014/main" id="{31BA0436-7111-4F99-85ED-469A28B9FF60}"/>
              </a:ext>
            </a:extLst>
          </p:cNvPr>
          <p:cNvSpPr>
            <a:spLocks noGrp="1"/>
          </p:cNvSpPr>
          <p:nvPr>
            <p:ph type="sldNum" sz="quarter" idx="12"/>
          </p:nvPr>
        </p:nvSpPr>
        <p:spPr>
          <a:xfrm>
            <a:off x="10353901" y="5969000"/>
            <a:ext cx="542697" cy="279400"/>
          </a:xfrm>
        </p:spPr>
        <p:txBody>
          <a:bodyPr>
            <a:normAutofit/>
          </a:bodyPr>
          <a:lstStyle/>
          <a:p>
            <a:pPr>
              <a:spcAft>
                <a:spcPts val="600"/>
              </a:spcAft>
            </a:pPr>
            <a:fld id="{E97799C9-84D9-46D2-A11E-BCF8A720529D}" type="slidenum">
              <a:rPr lang="en-US" b="1">
                <a:solidFill>
                  <a:srgbClr val="000000"/>
                </a:solidFill>
              </a:rPr>
              <a:pPr>
                <a:spcAft>
                  <a:spcPts val="600"/>
                </a:spcAft>
              </a:pPr>
              <a:t>8</a:t>
            </a:fld>
            <a:endParaRPr lang="en-US" b="1">
              <a:solidFill>
                <a:srgbClr val="000000"/>
              </a:solidFill>
            </a:endParaRPr>
          </a:p>
        </p:txBody>
      </p:sp>
    </p:spTree>
    <p:extLst>
      <p:ext uri="{BB962C8B-B14F-4D97-AF65-F5344CB8AC3E}">
        <p14:creationId xmlns:p14="http://schemas.microsoft.com/office/powerpoint/2010/main" val="6991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8" name="Rectangle 17">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2FB19EF-89CF-408F-A3BB-7A9BD2990F71}"/>
              </a:ext>
            </a:extLst>
          </p:cNvPr>
          <p:cNvPicPr>
            <a:picLocks noChangeAspect="1"/>
          </p:cNvPicPr>
          <p:nvPr/>
        </p:nvPicPr>
        <p:blipFill>
          <a:blip r:embed="rId6"/>
          <a:stretch>
            <a:fillRect/>
          </a:stretch>
        </p:blipFill>
        <p:spPr>
          <a:xfrm>
            <a:off x="1412683" y="1465632"/>
            <a:ext cx="5278777" cy="3747932"/>
          </a:xfrm>
          <a:prstGeom prst="rect">
            <a:avLst/>
          </a:prstGeom>
        </p:spPr>
      </p:pic>
      <p:cxnSp>
        <p:nvCxnSpPr>
          <p:cNvPr id="20" name="Straight Connector 19">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D8E2A8F7-2AE1-4B84-B84E-2CF0B05C8E48}"/>
              </a:ext>
            </a:extLst>
          </p:cNvPr>
          <p:cNvSpPr>
            <a:spLocks noGrp="1"/>
          </p:cNvSpPr>
          <p:nvPr>
            <p:ph type="title"/>
          </p:nvPr>
        </p:nvSpPr>
        <p:spPr>
          <a:xfrm>
            <a:off x="7535825" y="982132"/>
            <a:ext cx="3360772" cy="1303867"/>
          </a:xfrm>
        </p:spPr>
        <p:txBody>
          <a:bodyPr>
            <a:normAutofit/>
          </a:bodyPr>
          <a:lstStyle/>
          <a:p>
            <a:pPr>
              <a:lnSpc>
                <a:spcPct val="90000"/>
              </a:lnSpc>
            </a:pPr>
            <a:r>
              <a:rPr lang="en-US" sz="4100">
                <a:solidFill>
                  <a:srgbClr val="262626"/>
                </a:solidFill>
              </a:rPr>
              <a:t>How ZCash solves it</a:t>
            </a:r>
          </a:p>
        </p:txBody>
      </p:sp>
      <p:sp>
        <p:nvSpPr>
          <p:cNvPr id="3" name="Content Placeholder 2">
            <a:extLst>
              <a:ext uri="{FF2B5EF4-FFF2-40B4-BE49-F238E27FC236}">
                <a16:creationId xmlns:a16="http://schemas.microsoft.com/office/drawing/2014/main" id="{AAEDA667-6F2C-4B74-AB21-9B8F794A40FA}"/>
              </a:ext>
            </a:extLst>
          </p:cNvPr>
          <p:cNvSpPr>
            <a:spLocks noGrp="1"/>
          </p:cNvSpPr>
          <p:nvPr>
            <p:ph idx="1"/>
          </p:nvPr>
        </p:nvSpPr>
        <p:spPr>
          <a:xfrm>
            <a:off x="7535824" y="2556932"/>
            <a:ext cx="3360771" cy="3318936"/>
          </a:xfrm>
        </p:spPr>
        <p:txBody>
          <a:bodyPr>
            <a:normAutofit/>
          </a:bodyPr>
          <a:lstStyle/>
          <a:p>
            <a:r>
              <a:rPr lang="en-US" dirty="0">
                <a:solidFill>
                  <a:srgbClr val="262626"/>
                </a:solidFill>
              </a:rPr>
              <a:t>Unlinking Transactions from payments origin. (Source hidden)</a:t>
            </a:r>
          </a:p>
          <a:p>
            <a:r>
              <a:rPr lang="en-US" dirty="0">
                <a:solidFill>
                  <a:srgbClr val="262626"/>
                </a:solidFill>
              </a:rPr>
              <a:t>Uses DAP Scheme (Decentralized Anonymous Payment Scheme)</a:t>
            </a:r>
          </a:p>
          <a:p>
            <a:endParaRPr lang="en-US" dirty="0">
              <a:solidFill>
                <a:srgbClr val="262626"/>
              </a:solidFill>
            </a:endParaRPr>
          </a:p>
          <a:p>
            <a:pPr marL="0" indent="0">
              <a:buNone/>
            </a:pPr>
            <a:endParaRPr lang="en-US" dirty="0">
              <a:solidFill>
                <a:srgbClr val="262626"/>
              </a:solidFill>
            </a:endParaRPr>
          </a:p>
        </p:txBody>
      </p:sp>
      <p:sp>
        <p:nvSpPr>
          <p:cNvPr id="4" name="Slide Number Placeholder 3">
            <a:extLst>
              <a:ext uri="{FF2B5EF4-FFF2-40B4-BE49-F238E27FC236}">
                <a16:creationId xmlns:a16="http://schemas.microsoft.com/office/drawing/2014/main" id="{97F4A48F-032D-44C8-9D8E-BE3EBE786146}"/>
              </a:ext>
            </a:extLst>
          </p:cNvPr>
          <p:cNvSpPr>
            <a:spLocks noGrp="1"/>
          </p:cNvSpPr>
          <p:nvPr>
            <p:ph type="sldNum" sz="quarter" idx="12"/>
          </p:nvPr>
        </p:nvSpPr>
        <p:spPr>
          <a:xfrm>
            <a:off x="10353901" y="5969000"/>
            <a:ext cx="542697" cy="279400"/>
          </a:xfrm>
        </p:spPr>
        <p:txBody>
          <a:bodyPr>
            <a:normAutofit/>
          </a:bodyPr>
          <a:lstStyle/>
          <a:p>
            <a:pPr>
              <a:spcAft>
                <a:spcPts val="600"/>
              </a:spcAft>
            </a:pPr>
            <a:fld id="{E97799C9-84D9-46D2-A11E-BCF8A720529D}" type="slidenum">
              <a:rPr lang="en-US">
                <a:solidFill>
                  <a:srgbClr val="000000"/>
                </a:solidFill>
              </a:rPr>
              <a:pPr>
                <a:spcAft>
                  <a:spcPts val="600"/>
                </a:spcAft>
              </a:pPr>
              <a:t>9</a:t>
            </a:fld>
            <a:endParaRPr lang="en-US">
              <a:solidFill>
                <a:srgbClr val="000000"/>
              </a:solidFill>
            </a:endParaRPr>
          </a:p>
        </p:txBody>
      </p:sp>
      <p:sp>
        <p:nvSpPr>
          <p:cNvPr id="6" name="TextBox 5">
            <a:extLst>
              <a:ext uri="{FF2B5EF4-FFF2-40B4-BE49-F238E27FC236}">
                <a16:creationId xmlns:a16="http://schemas.microsoft.com/office/drawing/2014/main" id="{AB3323BD-2895-4B41-B539-9DE3B048738E}"/>
              </a:ext>
            </a:extLst>
          </p:cNvPr>
          <p:cNvSpPr txBox="1"/>
          <p:nvPr/>
        </p:nvSpPr>
        <p:spPr>
          <a:xfrm>
            <a:off x="963386" y="5785534"/>
            <a:ext cx="9933209" cy="646331"/>
          </a:xfrm>
          <a:prstGeom prst="rect">
            <a:avLst/>
          </a:prstGeom>
          <a:noFill/>
        </p:spPr>
        <p:txBody>
          <a:bodyPr wrap="square" rtlCol="0">
            <a:spAutoFit/>
          </a:bodyPr>
          <a:lstStyle/>
          <a:p>
            <a:r>
              <a:rPr lang="en-US" dirty="0"/>
              <a:t>Image source: Google Talk slides- “</a:t>
            </a:r>
            <a:r>
              <a:rPr lang="en-US" dirty="0" err="1"/>
              <a:t>ZeroCash</a:t>
            </a:r>
            <a:r>
              <a:rPr lang="en-US" dirty="0"/>
              <a:t>: Addressing Bitcoin's Privacy Problem” by Alessandro Chiesa</a:t>
            </a:r>
          </a:p>
          <a:p>
            <a:endParaRPr lang="en-US" dirty="0"/>
          </a:p>
        </p:txBody>
      </p:sp>
    </p:spTree>
    <p:extLst>
      <p:ext uri="{BB962C8B-B14F-4D97-AF65-F5344CB8AC3E}">
        <p14:creationId xmlns:p14="http://schemas.microsoft.com/office/powerpoint/2010/main" val="32643614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3663</TotalTime>
  <Words>1688</Words>
  <Application>Microsoft Office PowerPoint</Application>
  <PresentationFormat>Widescreen</PresentationFormat>
  <Paragraphs>231</Paragraphs>
  <Slides>38</Slides>
  <Notes>12</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Garamond</vt:lpstr>
      <vt:lpstr>Georgia</vt:lpstr>
      <vt:lpstr>Wingdings</vt:lpstr>
      <vt:lpstr>Organic</vt:lpstr>
      <vt:lpstr>ZCASH</vt:lpstr>
      <vt:lpstr>What is Blockchain?</vt:lpstr>
      <vt:lpstr>Bitcoin BlockChain</vt:lpstr>
      <vt:lpstr>Advantages of Bitcoin</vt:lpstr>
      <vt:lpstr>Drawbacks</vt:lpstr>
      <vt:lpstr>Aren’t we using Public Addresses?</vt:lpstr>
      <vt:lpstr>Solutions to the Privacy problem</vt:lpstr>
      <vt:lpstr>What is ZCASH? </vt:lpstr>
      <vt:lpstr>How ZCash solves it</vt:lpstr>
      <vt:lpstr>Gadgets</vt:lpstr>
      <vt:lpstr>ZK - SNARKS</vt:lpstr>
      <vt:lpstr>Algorithms</vt:lpstr>
      <vt:lpstr>Properties of zk-SNARKS</vt:lpstr>
      <vt:lpstr>Data Structures</vt:lpstr>
      <vt:lpstr>PowerPoint Presentation</vt:lpstr>
      <vt:lpstr>DAP</vt:lpstr>
      <vt:lpstr>Coins</vt:lpstr>
      <vt:lpstr>New Transaction Types</vt:lpstr>
      <vt:lpstr>Algorithms</vt:lpstr>
      <vt:lpstr>Derivation</vt:lpstr>
      <vt:lpstr>How it works?</vt:lpstr>
      <vt:lpstr>PowerPoint Presentation</vt:lpstr>
      <vt:lpstr>PowerPoint Presentation</vt:lpstr>
      <vt:lpstr>PowerPoint Presentation</vt:lpstr>
      <vt:lpstr>PowerPoint Presentation</vt:lpstr>
      <vt:lpstr>PowerPoint Presentation</vt:lpstr>
      <vt:lpstr>Properties</vt:lpstr>
      <vt:lpstr>Powers of Tau</vt:lpstr>
      <vt:lpstr>Implementation</vt:lpstr>
      <vt:lpstr>PowerPoint Presentation</vt:lpstr>
      <vt:lpstr>Instantiating SIG </vt:lpstr>
      <vt:lpstr>Instantiating Enc</vt:lpstr>
      <vt:lpstr>Performance of ZCash</vt:lpstr>
      <vt:lpstr>Performance of ZCash</vt:lpstr>
      <vt:lpstr>Integration with Bitcoin</vt:lpstr>
      <vt:lpstr>Drawbacks over Bitcoin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Ekta Malkan</dc:creator>
  <cp:lastModifiedBy>Ekta Malkan</cp:lastModifiedBy>
  <cp:revision>110</cp:revision>
  <dcterms:created xsi:type="dcterms:W3CDTF">2018-05-17T01:05:33Z</dcterms:created>
  <dcterms:modified xsi:type="dcterms:W3CDTF">2018-06-12T21:26:39Z</dcterms:modified>
</cp:coreProperties>
</file>