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58" r:id="rId3"/>
    <p:sldId id="259" r:id="rId4"/>
    <p:sldId id="306" r:id="rId5"/>
    <p:sldId id="302" r:id="rId6"/>
    <p:sldId id="264" r:id="rId7"/>
    <p:sldId id="304" r:id="rId8"/>
    <p:sldId id="305" r:id="rId9"/>
    <p:sldId id="303" r:id="rId10"/>
    <p:sldId id="309" r:id="rId11"/>
    <p:sldId id="308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Black" panose="00000A00000000000000" pitchFamily="2" charset="0"/>
      <p:bold r:id="rId19"/>
      <p:boldItalic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57BBCA-35DE-4B82-836B-99C4F6783256}">
  <a:tblStyle styleId="{FF57BBCA-35DE-4B82-836B-99C4F67832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48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4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3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70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78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47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0" r:id="rId5"/>
    <p:sldLayoutId id="2147483671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680980" y="914108"/>
            <a:ext cx="6763403" cy="206030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400" b="1" dirty="0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TESTNG </a:t>
            </a:r>
            <a:r>
              <a:rPr lang="vi-VN" sz="5400" b="1" dirty="0" err="1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test</a:t>
            </a:r>
            <a:r>
              <a:rPr lang="vi-VN" sz="5400" b="1" dirty="0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vi-VN" sz="5400" b="1" dirty="0" err="1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case</a:t>
            </a:r>
            <a:b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SOFTWARE TESTING</a:t>
            </a:r>
            <a:b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SWT301</a:t>
            </a:r>
            <a:endParaRPr sz="4400"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680969" y="2947975"/>
            <a:ext cx="106383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Team</a:t>
            </a:r>
            <a:r>
              <a:rPr lang="vi-VN" dirty="0"/>
              <a:t> 3</a:t>
            </a:r>
            <a:endParaRPr dirty="0"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5831889" y="1579815"/>
            <a:ext cx="4620746" cy="3556754"/>
            <a:chOff x="5527089" y="1579815"/>
            <a:chExt cx="4620746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TestNG</a:t>
            </a:r>
            <a:r>
              <a:rPr lang="vi-VN" dirty="0"/>
              <a:t> </a:t>
            </a:r>
            <a:r>
              <a:rPr lang="vi-VN" dirty="0" err="1"/>
              <a:t>test</a:t>
            </a:r>
            <a:r>
              <a:rPr lang="vi-VN" dirty="0"/>
              <a:t> </a:t>
            </a:r>
            <a:r>
              <a:rPr lang="vi-VN" dirty="0" err="1"/>
              <a:t>case</a:t>
            </a:r>
            <a:endParaRPr lang="vi-VN" dirty="0"/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0A7E74-F706-A967-4E17-10E24CE4E46D}"/>
              </a:ext>
            </a:extLst>
          </p:cNvPr>
          <p:cNvSpPr txBox="1"/>
          <p:nvPr/>
        </p:nvSpPr>
        <p:spPr>
          <a:xfrm>
            <a:off x="1042422" y="1664242"/>
            <a:ext cx="603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n-lt"/>
              </a:rPr>
              <a:t>Test case is the smallest testing unit in TestNG</a:t>
            </a:r>
          </a:p>
        </p:txBody>
      </p:sp>
      <p:sp>
        <p:nvSpPr>
          <p:cNvPr id="2" name="Subtitle 27">
            <a:extLst>
              <a:ext uri="{FF2B5EF4-FFF2-40B4-BE49-F238E27FC236}">
                <a16:creationId xmlns:a16="http://schemas.microsoft.com/office/drawing/2014/main" id="{FD4E86C3-90F7-27E4-CD05-2100FBD7E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022" y="2065582"/>
            <a:ext cx="7403417" cy="2267713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dirty="0"/>
              <a:t>I</a:t>
            </a:r>
            <a:r>
              <a:rPr lang="en-US" sz="1800" dirty="0" err="1"/>
              <a:t>ndependent</a:t>
            </a:r>
            <a:r>
              <a:rPr lang="en-US" sz="1800" dirty="0"/>
              <a:t> test cases and verify specific functionalities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Identify input data and expected results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@Test(dependsOnMethods) 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@Test(priority = x)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@BeforeTest </a:t>
            </a:r>
            <a:r>
              <a:rPr lang="vi-VN" sz="1800" dirty="0"/>
              <a:t>/ </a:t>
            </a:r>
            <a:r>
              <a:rPr lang="fr-FR" sz="1800" dirty="0"/>
              <a:t>@AfterTest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04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3713902" y="1818153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3713902" y="1818153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5091813" y="1839706"/>
            <a:ext cx="2235843" cy="81897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DEMO</a:t>
            </a:r>
            <a:endParaRPr lang="en-US" sz="4800"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88287" y="2532861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597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1518900" y="254541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2314500" y="339806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720000" y="169451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1529700" y="1694814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TestNG? 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720000" y="1694814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2328900" y="2545714"/>
            <a:ext cx="647449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“</a:t>
            </a:r>
            <a:r>
              <a:rPr lang="en-US" dirty="0"/>
              <a:t>More robust and flexible than </a:t>
            </a:r>
            <a:r>
              <a:rPr lang="vi-VN" dirty="0"/>
              <a:t>J</a:t>
            </a:r>
            <a:r>
              <a:rPr lang="en-US" dirty="0"/>
              <a:t>U</a:t>
            </a:r>
            <a:r>
              <a:rPr lang="vi-VN" dirty="0" err="1"/>
              <a:t>nit</a:t>
            </a:r>
            <a:r>
              <a:rPr lang="vi-VN" dirty="0"/>
              <a:t>”</a:t>
            </a:r>
            <a:endParaRPr dirty="0"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519200" y="2545714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5"/>
          </p:nvPr>
        </p:nvSpPr>
        <p:spPr>
          <a:xfrm>
            <a:off x="2328899" y="2947414"/>
            <a:ext cx="5326779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Built with stronger and more flexible features than JUnit.</a:t>
            </a:r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3124500" y="3398364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vi-VN" dirty="0" err="1"/>
              <a:t>TestNG</a:t>
            </a:r>
            <a:r>
              <a:rPr lang="vi-VN" dirty="0"/>
              <a:t> </a:t>
            </a:r>
            <a:r>
              <a:rPr lang="vi-VN" dirty="0" err="1"/>
              <a:t>test</a:t>
            </a:r>
            <a:r>
              <a:rPr lang="vi-VN" dirty="0"/>
              <a:t> </a:t>
            </a:r>
            <a:r>
              <a:rPr lang="vi-VN" dirty="0" err="1"/>
              <a:t>case</a:t>
            </a:r>
            <a:endParaRPr lang="en-US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 idx="7"/>
          </p:nvPr>
        </p:nvSpPr>
        <p:spPr>
          <a:xfrm>
            <a:off x="2314800" y="3398364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TESTNG TESTCASE</a:t>
            </a:r>
            <a:endParaRPr dirty="0"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35;p36">
            <a:extLst>
              <a:ext uri="{FF2B5EF4-FFF2-40B4-BE49-F238E27FC236}">
                <a16:creationId xmlns:a16="http://schemas.microsoft.com/office/drawing/2014/main" id="{F47BF9F6-065D-16E1-48BF-44382BEF0BBC}"/>
              </a:ext>
            </a:extLst>
          </p:cNvPr>
          <p:cNvSpPr/>
          <p:nvPr/>
        </p:nvSpPr>
        <p:spPr>
          <a:xfrm>
            <a:off x="3417136" y="416579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44;p36">
            <a:extLst>
              <a:ext uri="{FF2B5EF4-FFF2-40B4-BE49-F238E27FC236}">
                <a16:creationId xmlns:a16="http://schemas.microsoft.com/office/drawing/2014/main" id="{3BE17324-ED4A-DF9C-113B-538B827185DC}"/>
              </a:ext>
            </a:extLst>
          </p:cNvPr>
          <p:cNvSpPr txBox="1">
            <a:spLocks/>
          </p:cNvSpPr>
          <p:nvPr/>
        </p:nvSpPr>
        <p:spPr>
          <a:xfrm>
            <a:off x="4227136" y="4166094"/>
            <a:ext cx="45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vi-VN" sz="1800" b="0" i="0">
                <a:solidFill>
                  <a:srgbClr val="005D77"/>
                </a:solidFill>
                <a:effectLst/>
                <a:latin typeface="Montserrat Black" panose="00000A00000000000000" pitchFamily="2" charset="0"/>
                <a:ea typeface="Montserrat Black" panose="00000A00000000000000" pitchFamily="2" charset="0"/>
                <a:cs typeface="Montserrat Black" panose="00000A00000000000000" pitchFamily="2" charset="0"/>
              </a:rPr>
              <a:t>Demo TestNG - test case</a:t>
            </a:r>
            <a:endParaRPr lang="en-US">
              <a:effectLst/>
            </a:endParaRPr>
          </a:p>
        </p:txBody>
      </p:sp>
      <p:sp>
        <p:nvSpPr>
          <p:cNvPr id="4" name="Google Shape;345;p36">
            <a:extLst>
              <a:ext uri="{FF2B5EF4-FFF2-40B4-BE49-F238E27FC236}">
                <a16:creationId xmlns:a16="http://schemas.microsoft.com/office/drawing/2014/main" id="{F5C740C5-4D60-9D19-296D-AF1D2A39AAA4}"/>
              </a:ext>
            </a:extLst>
          </p:cNvPr>
          <p:cNvSpPr txBox="1">
            <a:spLocks/>
          </p:cNvSpPr>
          <p:nvPr/>
        </p:nvSpPr>
        <p:spPr>
          <a:xfrm>
            <a:off x="3417436" y="4166094"/>
            <a:ext cx="8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1" i="0" u="none" strike="noStrike" cap="none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/>
              <a:t>04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274301" y="1279437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274301" y="1279437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126086" y="2284103"/>
            <a:ext cx="5556429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What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TestNG</a:t>
            </a:r>
            <a:r>
              <a:rPr lang="vi-VN" dirty="0"/>
              <a:t>?</a:t>
            </a:r>
            <a:endParaRPr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700F56E-F856-3070-3C31-D0F86263B8DA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vi-VN" dirty="0" err="1"/>
              <a:t>What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TestNG</a:t>
            </a:r>
            <a:r>
              <a:rPr lang="vi-VN" dirty="0"/>
              <a:t>?</a:t>
            </a:r>
            <a:endParaRPr lang="en-US" dirty="0"/>
          </a:p>
        </p:txBody>
      </p:sp>
      <p:grpSp>
        <p:nvGrpSpPr>
          <p:cNvPr id="11" name="Google Shape;615;p40">
            <a:extLst>
              <a:ext uri="{FF2B5EF4-FFF2-40B4-BE49-F238E27FC236}">
                <a16:creationId xmlns:a16="http://schemas.microsoft.com/office/drawing/2014/main" id="{41279BB6-8452-3B2B-EEEA-86256FD594DC}"/>
              </a:ext>
            </a:extLst>
          </p:cNvPr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12" name="Google Shape;616;p40">
              <a:extLst>
                <a:ext uri="{FF2B5EF4-FFF2-40B4-BE49-F238E27FC236}">
                  <a16:creationId xmlns:a16="http://schemas.microsoft.com/office/drawing/2014/main" id="{2A07B9A0-3F53-6262-FF01-454322EA219D}"/>
                </a:ext>
              </a:extLst>
            </p:cNvPr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617;p40">
              <a:extLst>
                <a:ext uri="{FF2B5EF4-FFF2-40B4-BE49-F238E27FC236}">
                  <a16:creationId xmlns:a16="http://schemas.microsoft.com/office/drawing/2014/main" id="{D6E79411-DE8E-110D-0154-00A84FEB12D0}"/>
                </a:ext>
              </a:extLst>
            </p:cNvPr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17" name="Google Shape;618;p40">
                <a:extLst>
                  <a:ext uri="{FF2B5EF4-FFF2-40B4-BE49-F238E27FC236}">
                    <a16:creationId xmlns:a16="http://schemas.microsoft.com/office/drawing/2014/main" id="{0DB799B3-EC2B-D25B-3ED0-A46374080960}"/>
                  </a:ext>
                </a:extLst>
              </p:cNvPr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19;p40">
                <a:extLst>
                  <a:ext uri="{FF2B5EF4-FFF2-40B4-BE49-F238E27FC236}">
                    <a16:creationId xmlns:a16="http://schemas.microsoft.com/office/drawing/2014/main" id="{33A07973-22C2-822B-8B92-553F0877BDA3}"/>
                  </a:ext>
                </a:extLst>
              </p:cNvPr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0;p40">
                <a:extLst>
                  <a:ext uri="{FF2B5EF4-FFF2-40B4-BE49-F238E27FC236}">
                    <a16:creationId xmlns:a16="http://schemas.microsoft.com/office/drawing/2014/main" id="{DD7B7496-439A-647F-4696-9A1043A50065}"/>
                  </a:ext>
                </a:extLst>
              </p:cNvPr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1;p40">
                <a:extLst>
                  <a:ext uri="{FF2B5EF4-FFF2-40B4-BE49-F238E27FC236}">
                    <a16:creationId xmlns:a16="http://schemas.microsoft.com/office/drawing/2014/main" id="{EE167DFE-F4AB-1985-A7E2-0B824C0F3205}"/>
                  </a:ext>
                </a:extLst>
              </p:cNvPr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2;p40">
                <a:extLst>
                  <a:ext uri="{FF2B5EF4-FFF2-40B4-BE49-F238E27FC236}">
                    <a16:creationId xmlns:a16="http://schemas.microsoft.com/office/drawing/2014/main" id="{F73C7D0F-6F78-7083-840F-9DBF89485469}"/>
                  </a:ext>
                </a:extLst>
              </p:cNvPr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23;p40">
                <a:extLst>
                  <a:ext uri="{FF2B5EF4-FFF2-40B4-BE49-F238E27FC236}">
                    <a16:creationId xmlns:a16="http://schemas.microsoft.com/office/drawing/2014/main" id="{BAC59BB2-6072-8BB9-BD49-98C518CD248E}"/>
                  </a:ext>
                </a:extLst>
              </p:cNvPr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24;p40">
                <a:extLst>
                  <a:ext uri="{FF2B5EF4-FFF2-40B4-BE49-F238E27FC236}">
                    <a16:creationId xmlns:a16="http://schemas.microsoft.com/office/drawing/2014/main" id="{CBEF71B8-AFD2-2DDE-6118-168DF26D4FB1}"/>
                  </a:ext>
                </a:extLst>
              </p:cNvPr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5;p40">
                <a:extLst>
                  <a:ext uri="{FF2B5EF4-FFF2-40B4-BE49-F238E27FC236}">
                    <a16:creationId xmlns:a16="http://schemas.microsoft.com/office/drawing/2014/main" id="{30A93CA1-BBDE-E3AA-DAB1-407143AC4AE4}"/>
                  </a:ext>
                </a:extLst>
              </p:cNvPr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6;p40">
                <a:extLst>
                  <a:ext uri="{FF2B5EF4-FFF2-40B4-BE49-F238E27FC236}">
                    <a16:creationId xmlns:a16="http://schemas.microsoft.com/office/drawing/2014/main" id="{6D9C8E84-8C71-002C-5CC5-BC2835062FA2}"/>
                  </a:ext>
                </a:extLst>
              </p:cNvPr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7;p40">
                <a:extLst>
                  <a:ext uri="{FF2B5EF4-FFF2-40B4-BE49-F238E27FC236}">
                    <a16:creationId xmlns:a16="http://schemas.microsoft.com/office/drawing/2014/main" id="{AE2A92D3-E284-9FD7-88E6-853C6C300731}"/>
                  </a:ext>
                </a:extLst>
              </p:cNvPr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628;p40">
              <a:extLst>
                <a:ext uri="{FF2B5EF4-FFF2-40B4-BE49-F238E27FC236}">
                  <a16:creationId xmlns:a16="http://schemas.microsoft.com/office/drawing/2014/main" id="{827C92F9-120D-F032-628B-20B0F8F4F3C3}"/>
                </a:ext>
              </a:extLst>
            </p:cNvPr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9;p40">
              <a:extLst>
                <a:ext uri="{FF2B5EF4-FFF2-40B4-BE49-F238E27FC236}">
                  <a16:creationId xmlns:a16="http://schemas.microsoft.com/office/drawing/2014/main" id="{4CE90AA6-4668-799E-6325-20EBF0B2B5F5}"/>
                </a:ext>
              </a:extLst>
            </p:cNvPr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0;p40">
              <a:extLst>
                <a:ext uri="{FF2B5EF4-FFF2-40B4-BE49-F238E27FC236}">
                  <a16:creationId xmlns:a16="http://schemas.microsoft.com/office/drawing/2014/main" id="{2ECC6057-DCC1-AC94-8D99-28F16B15CB29}"/>
                </a:ext>
              </a:extLst>
            </p:cNvPr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ubtitle 27">
            <a:extLst>
              <a:ext uri="{FF2B5EF4-FFF2-40B4-BE49-F238E27FC236}">
                <a16:creationId xmlns:a16="http://schemas.microsoft.com/office/drawing/2014/main" id="{FEEEC6E5-D929-45E8-CEB2-098623549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792" y="1449249"/>
            <a:ext cx="5482397" cy="2797743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dirty="0"/>
              <a:t>I</a:t>
            </a:r>
            <a:r>
              <a:rPr lang="en-US" sz="1600" dirty="0"/>
              <a:t>t is a testing framework.</a:t>
            </a:r>
            <a:endParaRPr lang="vi-VN" sz="16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dirty="0"/>
              <a:t>S</a:t>
            </a:r>
            <a:r>
              <a:rPr lang="en-US" sz="1600" dirty="0" err="1"/>
              <a:t>upports</a:t>
            </a:r>
            <a:r>
              <a:rPr lang="en-US" sz="1600" dirty="0"/>
              <a:t> managing the creation of test </a:t>
            </a:r>
            <a:r>
              <a:rPr lang="vi-VN" sz="1600" dirty="0" err="1"/>
              <a:t>cases</a:t>
            </a:r>
            <a:r>
              <a:rPr lang="vi-VN" sz="1600" dirty="0"/>
              <a:t>, </a:t>
            </a:r>
            <a:r>
              <a:rPr lang="en-US" sz="1600" dirty="0"/>
              <a:t>test suites.</a:t>
            </a:r>
            <a:endParaRPr lang="vi-VN" sz="16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dirty="0"/>
              <a:t>S</a:t>
            </a:r>
            <a:r>
              <a:rPr lang="en-US" sz="1600" dirty="0" err="1"/>
              <a:t>upports</a:t>
            </a:r>
            <a:r>
              <a:rPr lang="en-US" sz="1600" dirty="0"/>
              <a:t> managing the order in which tests are run.</a:t>
            </a:r>
            <a:endParaRPr lang="vi-VN" sz="16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dirty="0"/>
              <a:t>H</a:t>
            </a:r>
            <a:r>
              <a:rPr lang="en-US" sz="1600" dirty="0"/>
              <a:t>as a feature of dependent test running.</a:t>
            </a:r>
            <a:endParaRPr lang="vi-VN" sz="16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dirty="0"/>
              <a:t>R</a:t>
            </a:r>
            <a:r>
              <a:rPr lang="en-US" sz="1600" dirty="0" err="1"/>
              <a:t>uns</a:t>
            </a:r>
            <a:r>
              <a:rPr lang="en-US" sz="1600" dirty="0"/>
              <a:t> tests in multi-threaded mode.</a:t>
            </a:r>
            <a:endParaRPr lang="vi-VN" sz="16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dirty="0"/>
              <a:t>S</a:t>
            </a:r>
            <a:r>
              <a:rPr lang="en-US" sz="1600" dirty="0" err="1"/>
              <a:t>upports</a:t>
            </a:r>
            <a:r>
              <a:rPr lang="en-US" sz="1600" dirty="0"/>
              <a:t> generating test reports after testing.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5A1E6-2C77-22EF-70EC-F06FA9F1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189" y="1522186"/>
            <a:ext cx="2495398" cy="2495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31DC4C-227E-9DFB-B3F8-DD9B2C978D22}"/>
              </a:ext>
            </a:extLst>
          </p:cNvPr>
          <p:cNvSpPr txBox="1"/>
          <p:nvPr/>
        </p:nvSpPr>
        <p:spPr>
          <a:xfrm>
            <a:off x="6751281" y="4090521"/>
            <a:ext cx="1199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C</a:t>
            </a:r>
            <a:r>
              <a:rPr lang="en-US" dirty="0" err="1"/>
              <a:t>edric</a:t>
            </a:r>
            <a:r>
              <a:rPr lang="en-US" dirty="0"/>
              <a:t> </a:t>
            </a:r>
            <a:r>
              <a:rPr lang="en-US" dirty="0" err="1"/>
              <a:t>beust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7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274301" y="1279437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274301" y="1279437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70240" y="2064145"/>
            <a:ext cx="5556429" cy="216962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“More robust and flexible than JUnit”</a:t>
            </a:r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88287" y="2532861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269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2"/>
          <p:cNvSpPr txBox="1">
            <a:spLocks noGrp="1"/>
          </p:cNvSpPr>
          <p:nvPr>
            <p:ph type="subTitle" idx="5"/>
          </p:nvPr>
        </p:nvSpPr>
        <p:spPr>
          <a:xfrm>
            <a:off x="3400032" y="2869457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U</a:t>
            </a:r>
            <a:r>
              <a:rPr lang="en-US" dirty="0"/>
              <a:t>sed in Java software projects</a:t>
            </a: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626144" y="2875021"/>
            <a:ext cx="2527712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indent="0"/>
            <a:r>
              <a:rPr lang="vi-VN" dirty="0"/>
              <a:t>H</a:t>
            </a:r>
            <a:r>
              <a:rPr lang="en-US" dirty="0" err="1"/>
              <a:t>ave</a:t>
            </a:r>
            <a:r>
              <a:rPr lang="en-US" dirty="0"/>
              <a:t> similar syntax usage and basic features.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SIMILARITIES</a:t>
            </a:r>
            <a:endParaRPr lang="en-US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6030225" y="2865661"/>
            <a:ext cx="2428035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</a:t>
            </a:r>
            <a:r>
              <a:rPr lang="en-US" dirty="0" err="1"/>
              <a:t>upport</a:t>
            </a:r>
            <a:r>
              <a:rPr lang="en-US" dirty="0"/>
              <a:t> annotation features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648" name="Google Shape;648;p42"/>
          <p:cNvSpPr/>
          <p:nvPr/>
        </p:nvSpPr>
        <p:spPr>
          <a:xfrm>
            <a:off x="1458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6822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140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2"/>
          <p:cNvSpPr/>
          <p:nvPr/>
        </p:nvSpPr>
        <p:spPr>
          <a:xfrm>
            <a:off x="1643397" y="2057870"/>
            <a:ext cx="493207" cy="38318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2"/>
          <p:cNvSpPr/>
          <p:nvPr/>
        </p:nvSpPr>
        <p:spPr>
          <a:xfrm>
            <a:off x="7007393" y="200286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4325403" y="2006657"/>
            <a:ext cx="493193" cy="485608"/>
            <a:chOff x="3133425" y="3955025"/>
            <a:chExt cx="297750" cy="295400"/>
          </a:xfrm>
        </p:grpSpPr>
        <p:sp>
          <p:nvSpPr>
            <p:cNvPr id="670" name="Google Shape;67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 build="p"/>
      <p:bldP spid="642" grpId="0" build="p"/>
      <p:bldP spid="646" grpId="0" build="p"/>
      <p:bldP spid="648" grpId="0" animBg="1"/>
      <p:bldP spid="649" grpId="0" animBg="1"/>
      <p:bldP spid="650" grpId="0" animBg="1"/>
      <p:bldP spid="667" grpId="0" animBg="1"/>
      <p:bldP spid="6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2"/>
          <p:cNvSpPr txBox="1">
            <a:spLocks noGrp="1"/>
          </p:cNvSpPr>
          <p:nvPr>
            <p:ph type="subTitle" idx="5"/>
          </p:nvPr>
        </p:nvSpPr>
        <p:spPr>
          <a:xfrm>
            <a:off x="3243582" y="3105471"/>
            <a:ext cx="2495835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S</a:t>
            </a:r>
            <a:r>
              <a:rPr lang="en-US" dirty="0" err="1"/>
              <a:t>upports</a:t>
            </a:r>
            <a:r>
              <a:rPr lang="en-US" dirty="0"/>
              <a:t> more complex testing methods.</a:t>
            </a: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670848" y="3105471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O</a:t>
            </a:r>
            <a:r>
              <a:rPr lang="en-US" dirty="0" err="1"/>
              <a:t>ffers</a:t>
            </a:r>
            <a:r>
              <a:rPr lang="en-US" dirty="0"/>
              <a:t> more features than JUnit.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DIFFERENCES</a:t>
            </a:r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6034848" y="3105471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P</a:t>
            </a:r>
            <a:r>
              <a:rPr lang="en-US" dirty="0" err="1"/>
              <a:t>rovides</a:t>
            </a:r>
            <a:r>
              <a:rPr lang="en-US" dirty="0"/>
              <a:t> more detailed testing reports.</a:t>
            </a:r>
            <a:endParaRPr dirty="0"/>
          </a:p>
        </p:txBody>
      </p:sp>
      <p:sp>
        <p:nvSpPr>
          <p:cNvPr id="648" name="Google Shape;648;p42"/>
          <p:cNvSpPr/>
          <p:nvPr/>
        </p:nvSpPr>
        <p:spPr>
          <a:xfrm>
            <a:off x="1408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6772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090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42"/>
          <p:cNvSpPr/>
          <p:nvPr/>
        </p:nvSpPr>
        <p:spPr>
          <a:xfrm>
            <a:off x="6958241" y="230951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4276251" y="2313307"/>
            <a:ext cx="493193" cy="485608"/>
            <a:chOff x="3133425" y="3955025"/>
            <a:chExt cx="297750" cy="295400"/>
          </a:xfrm>
        </p:grpSpPr>
        <p:sp>
          <p:nvSpPr>
            <p:cNvPr id="670" name="Google Shape;67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4A1337-192D-4972-BC70-E19EFD5D13B0}"/>
              </a:ext>
            </a:extLst>
          </p:cNvPr>
          <p:cNvSpPr txBox="1"/>
          <p:nvPr/>
        </p:nvSpPr>
        <p:spPr>
          <a:xfrm>
            <a:off x="826447" y="1487677"/>
            <a:ext cx="2184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chemeClr val="lt1"/>
                </a:solidFill>
                <a:latin typeface="Montserrat Black"/>
                <a:sym typeface="Montserrat Black"/>
              </a:rPr>
              <a:t>A</a:t>
            </a:r>
            <a:r>
              <a:rPr lang="en-US" sz="2400" dirty="0" err="1">
                <a:solidFill>
                  <a:schemeClr val="lt1"/>
                </a:solidFill>
                <a:latin typeface="Montserrat Black"/>
                <a:sym typeface="Montserrat Black"/>
              </a:rPr>
              <a:t>dvantages</a:t>
            </a:r>
            <a:endParaRPr lang="en-US" sz="2400" dirty="0">
              <a:solidFill>
                <a:schemeClr val="lt1"/>
              </a:solidFill>
              <a:latin typeface="Montserrat Black"/>
              <a:sym typeface="Montserrat Black"/>
            </a:endParaRPr>
          </a:p>
        </p:txBody>
      </p:sp>
      <p:sp>
        <p:nvSpPr>
          <p:cNvPr id="11" name="Google Shape;6340;p72">
            <a:extLst>
              <a:ext uri="{FF2B5EF4-FFF2-40B4-BE49-F238E27FC236}">
                <a16:creationId xmlns:a16="http://schemas.microsoft.com/office/drawing/2014/main" id="{6125EFB9-5A37-0D1E-7AC7-8552833A97A0}"/>
              </a:ext>
            </a:extLst>
          </p:cNvPr>
          <p:cNvSpPr/>
          <p:nvPr/>
        </p:nvSpPr>
        <p:spPr>
          <a:xfrm>
            <a:off x="1578585" y="2331493"/>
            <a:ext cx="534695" cy="480514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 build="p"/>
      <p:bldP spid="642" grpId="0" build="p"/>
      <p:bldP spid="646" grpId="0" build="p"/>
      <p:bldP spid="648" grpId="0" animBg="1"/>
      <p:bldP spid="649" grpId="0" animBg="1"/>
      <p:bldP spid="650" grpId="0" animBg="1"/>
      <p:bldP spid="668" grpId="0" animBg="1"/>
      <p:bldP spid="3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DIFFERENCES</a:t>
            </a: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0A7E74-F706-A967-4E17-10E24CE4E46D}"/>
              </a:ext>
            </a:extLst>
          </p:cNvPr>
          <p:cNvSpPr txBox="1"/>
          <p:nvPr/>
        </p:nvSpPr>
        <p:spPr>
          <a:xfrm>
            <a:off x="4937309" y="1415129"/>
            <a:ext cx="2678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chemeClr val="lt1"/>
                </a:solidFill>
                <a:latin typeface="Montserrat Black"/>
              </a:rPr>
              <a:t>D</a:t>
            </a:r>
            <a:r>
              <a:rPr lang="en-US" sz="2400" dirty="0">
                <a:solidFill>
                  <a:schemeClr val="lt1"/>
                </a:solidFill>
                <a:latin typeface="Montserrat Black"/>
              </a:rPr>
              <a:t>isadvantages</a:t>
            </a: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5"/>
          </p:nvPr>
        </p:nvSpPr>
        <p:spPr>
          <a:xfrm>
            <a:off x="3243582" y="3105471"/>
            <a:ext cx="2495835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/>
              <a:t>Learning and using TestNG may take more time</a:t>
            </a: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670848" y="3105471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M</a:t>
            </a:r>
            <a:r>
              <a:rPr lang="en-US" dirty="0"/>
              <a:t>ore complex than JUnit</a:t>
            </a:r>
            <a:endParaRPr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5847153" y="3105471"/>
            <a:ext cx="279418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/>
              <a:t>Some source code management tools may not be compatible with TestNG</a:t>
            </a:r>
            <a:endParaRPr dirty="0"/>
          </a:p>
        </p:txBody>
      </p:sp>
      <p:sp>
        <p:nvSpPr>
          <p:cNvPr id="648" name="Google Shape;648;p42"/>
          <p:cNvSpPr/>
          <p:nvPr/>
        </p:nvSpPr>
        <p:spPr>
          <a:xfrm>
            <a:off x="1408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6772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090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42"/>
          <p:cNvSpPr/>
          <p:nvPr/>
        </p:nvSpPr>
        <p:spPr>
          <a:xfrm>
            <a:off x="6958241" y="230951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C52583-6993-289B-1CA4-6320154B2A68}"/>
              </a:ext>
            </a:extLst>
          </p:cNvPr>
          <p:cNvGrpSpPr/>
          <p:nvPr/>
        </p:nvGrpSpPr>
        <p:grpSpPr>
          <a:xfrm>
            <a:off x="4276251" y="2313307"/>
            <a:ext cx="493193" cy="485608"/>
            <a:chOff x="4276251" y="2313307"/>
            <a:chExt cx="493193" cy="485608"/>
          </a:xfrm>
        </p:grpSpPr>
        <p:sp>
          <p:nvSpPr>
            <p:cNvPr id="670" name="Google Shape;670;p42"/>
            <p:cNvSpPr/>
            <p:nvPr/>
          </p:nvSpPr>
          <p:spPr>
            <a:xfrm>
              <a:off x="4276251" y="2482957"/>
              <a:ext cx="493193" cy="315958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4491500" y="2398790"/>
              <a:ext cx="58761" cy="58276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4392365" y="2313307"/>
              <a:ext cx="257032" cy="222748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6340;p72">
            <a:extLst>
              <a:ext uri="{FF2B5EF4-FFF2-40B4-BE49-F238E27FC236}">
                <a16:creationId xmlns:a16="http://schemas.microsoft.com/office/drawing/2014/main" id="{6125EFB9-5A37-0D1E-7AC7-8552833A97A0}"/>
              </a:ext>
            </a:extLst>
          </p:cNvPr>
          <p:cNvSpPr/>
          <p:nvPr/>
        </p:nvSpPr>
        <p:spPr>
          <a:xfrm>
            <a:off x="1578585" y="2331493"/>
            <a:ext cx="534695" cy="480514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41" grpId="0" build="p"/>
      <p:bldP spid="642" grpId="0" build="p"/>
      <p:bldP spid="646" grpId="0" build="p"/>
      <p:bldP spid="648" grpId="0" animBg="1"/>
      <p:bldP spid="649" grpId="0" animBg="1"/>
      <p:bldP spid="650" grpId="0" animBg="1"/>
      <p:bldP spid="66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3450054" y="190166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3450054" y="190166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4828782" y="1952680"/>
            <a:ext cx="3325437" cy="1420014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algn="l"/>
            <a:r>
              <a:rPr lang="vi-VN" sz="4400" dirty="0" err="1"/>
              <a:t>TestNG</a:t>
            </a:r>
            <a:r>
              <a:rPr lang="vi-VN" sz="4400" dirty="0"/>
              <a:t> </a:t>
            </a:r>
            <a:r>
              <a:rPr lang="vi-VN" sz="4400" dirty="0" err="1"/>
              <a:t>test</a:t>
            </a:r>
            <a:r>
              <a:rPr lang="vi-VN" sz="4400" dirty="0"/>
              <a:t> </a:t>
            </a:r>
            <a:r>
              <a:rPr lang="vi-VN" sz="4400" dirty="0" err="1"/>
              <a:t>case</a:t>
            </a:r>
            <a:br>
              <a:rPr lang="en-US" sz="2000" dirty="0">
                <a:effectLst/>
              </a:rPr>
            </a:br>
            <a:endParaRPr lang="en-US" sz="4800"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88287" y="2532861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481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245</Words>
  <Application>Microsoft Office PowerPoint</Application>
  <PresentationFormat>On-screen Show (16:9)</PresentationFormat>
  <Paragraphs>49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Wingdings</vt:lpstr>
      <vt:lpstr>Montserrat Medium</vt:lpstr>
      <vt:lpstr>Montserrat Black</vt:lpstr>
      <vt:lpstr>Bebas Neue</vt:lpstr>
      <vt:lpstr>Montserrat</vt:lpstr>
      <vt:lpstr>Arial</vt:lpstr>
      <vt:lpstr>Söhne</vt:lpstr>
      <vt:lpstr>Software Development School Center by Slidesgo</vt:lpstr>
      <vt:lpstr>TESTNG test case SOFTWARE TESTING SWT301</vt:lpstr>
      <vt:lpstr>What is TestNG? </vt:lpstr>
      <vt:lpstr>01</vt:lpstr>
      <vt:lpstr>What is TestNG?</vt:lpstr>
      <vt:lpstr>02</vt:lpstr>
      <vt:lpstr>SIMILARITIES</vt:lpstr>
      <vt:lpstr>DIFFERENCES</vt:lpstr>
      <vt:lpstr>DIFFERENCES</vt:lpstr>
      <vt:lpstr>03</vt:lpstr>
      <vt:lpstr>TestNG test case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 test case SOFTWARE TESTING SWT301</dc:title>
  <cp:lastModifiedBy>bui duc</cp:lastModifiedBy>
  <cp:revision>14</cp:revision>
  <dcterms:modified xsi:type="dcterms:W3CDTF">2023-03-02T05:44:58Z</dcterms:modified>
</cp:coreProperties>
</file>